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5"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5D4D8B-CB0C-BB25-66A2-CD88B86DF002}" v="4" dt="2026-09-22T16:12:17.886"/>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570"/>
    <p:restoredTop sz="94860"/>
  </p:normalViewPr>
  <p:slideViewPr>
    <p:cSldViewPr>
      <p:cViewPr varScale="1">
        <p:scale>
          <a:sx n="37" d="100"/>
          <a:sy n="37" d="100"/>
        </p:scale>
        <p:origin x="340" y="2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h BEENY" userId="S::lbeeny@tpa.keystrust.org::44075245-bba1-40e2-8d4a-eed2796dbdc7" providerId="AD" clId="Web-{DE5D4D8B-CB0C-BB25-66A2-CD88B86DF002}"/>
    <pc:docChg chg="modSld">
      <pc:chgData name="Leah BEENY" userId="S::lbeeny@tpa.keystrust.org::44075245-bba1-40e2-8d4a-eed2796dbdc7" providerId="AD" clId="Web-{DE5D4D8B-CB0C-BB25-66A2-CD88B86DF002}" dt="2026-09-22T16:12:17.886" v="1" actId="20577"/>
      <pc:docMkLst>
        <pc:docMk/>
      </pc:docMkLst>
      <pc:sldChg chg="modSp">
        <pc:chgData name="Leah BEENY" userId="S::lbeeny@tpa.keystrust.org::44075245-bba1-40e2-8d4a-eed2796dbdc7" providerId="AD" clId="Web-{DE5D4D8B-CB0C-BB25-66A2-CD88B86DF002}" dt="2026-09-22T16:12:17.886" v="1" actId="20577"/>
        <pc:sldMkLst>
          <pc:docMk/>
          <pc:sldMk cId="2111408863" sldId="264"/>
        </pc:sldMkLst>
        <pc:spChg chg="mod">
          <ac:chgData name="Leah BEENY" userId="S::lbeeny@tpa.keystrust.org::44075245-bba1-40e2-8d4a-eed2796dbdc7" providerId="AD" clId="Web-{DE5D4D8B-CB0C-BB25-66A2-CD88B86DF002}" dt="2026-09-22T16:12:17.886" v="1" actId="20577"/>
          <ac:spMkLst>
            <pc:docMk/>
            <pc:sldMk cId="2111408863" sldId="264"/>
            <ac:spMk id="15" creationId="{942860F0-9B84-31E4-F5F3-6C725D84A71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1CDE7250-B476-4BAE-97E0-BCD0DE952876}" type="datetimeFigureOut">
              <a:rPr lang="en-GB" smtClean="0"/>
              <a:t>22/09/2026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8DE349D9-5C1F-42C7-998E-EC60CCEFE7FB}" type="slidenum">
              <a:rPr lang="en-GB" smtClean="0"/>
              <a:t>‹#›</a:t>
            </a:fld>
            <a:endParaRPr lang="en-GB"/>
          </a:p>
        </p:txBody>
      </p:sp>
    </p:spTree>
    <p:extLst>
      <p:ext uri="{BB962C8B-B14F-4D97-AF65-F5344CB8AC3E}">
        <p14:creationId xmlns:p14="http://schemas.microsoft.com/office/powerpoint/2010/main" val="2459761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88646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127782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409031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326744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853255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648693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925253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12306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432594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5211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869603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298950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8944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27297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93949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71153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3437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590475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40897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96582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077876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14365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9/22/2026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1195317459"/>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99709633"/>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Reception:</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Autumn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Miss Neville, Miss Beeny &amp; Mrs Mehmood</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910041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18">
            <a:extLst>
              <a:ext uri="{FF2B5EF4-FFF2-40B4-BE49-F238E27FC236}">
                <a16:creationId xmlns:a16="http://schemas.microsoft.com/office/drawing/2014/main" id="{0772F291-AE5B-374A-D35C-C1A97ED6203E}"/>
              </a:ext>
            </a:extLst>
          </p:cNvPr>
          <p:cNvSpPr txBox="1"/>
          <p:nvPr/>
        </p:nvSpPr>
        <p:spPr>
          <a:xfrm>
            <a:off x="584302" y="1495073"/>
            <a:ext cx="16242832" cy="402033"/>
          </a:xfrm>
          <a:prstGeom prst="rect">
            <a:avLst/>
          </a:prstGeom>
        </p:spPr>
        <p:txBody>
          <a:bodyPr vert="horz" wrap="square" lIns="0" tIns="17145" rIns="0" bIns="0" rtlCol="0" anchor="t">
            <a:spAutoFit/>
          </a:bodyPr>
          <a:lstStyle/>
          <a:p>
            <a:pPr marL="12700">
              <a:spcBef>
                <a:spcPts val="135"/>
              </a:spcBef>
            </a:pPr>
            <a:r>
              <a:rPr lang="en-GB" sz="2500" b="1" spc="-55" dirty="0">
                <a:solidFill>
                  <a:srgbClr val="2A2C65"/>
                </a:solidFill>
                <a:latin typeface="Lato"/>
                <a:ea typeface="Lato"/>
                <a:cs typeface="Lato"/>
              </a:rPr>
              <a:t>Our Curriculum – This term our topics are: 'Me and My World' and 'Standing Ovation' </a:t>
            </a:r>
            <a:endParaRPr lang="en-GB" sz="1300" b="1"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5" name="object 22">
            <a:extLst>
              <a:ext uri="{FF2B5EF4-FFF2-40B4-BE49-F238E27FC236}">
                <a16:creationId xmlns:a16="http://schemas.microsoft.com/office/drawing/2014/main" id="{8088F76A-5A46-D1B0-0778-08E82900EA0B}"/>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dirty="0">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6" name="object 24">
            <a:extLst>
              <a:ext uri="{FF2B5EF4-FFF2-40B4-BE49-F238E27FC236}">
                <a16:creationId xmlns:a16="http://schemas.microsoft.com/office/drawing/2014/main" id="{1F6E549C-DBC8-EFD1-E24D-7BE9BEEADD1C}"/>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a:latin typeface="Lato"/>
                <a:ea typeface="Lato"/>
                <a:cs typeface="Lato"/>
              </a:rPr>
              <a:t>Reception Autumn Curriculum 2026</a:t>
            </a:r>
            <a:endParaRPr lang="en-US" sz="4800" spc="45" dirty="0"/>
          </a:p>
        </p:txBody>
      </p:sp>
      <p:sp>
        <p:nvSpPr>
          <p:cNvPr id="11" name="object 6">
            <a:extLst>
              <a:ext uri="{FF2B5EF4-FFF2-40B4-BE49-F238E27FC236}">
                <a16:creationId xmlns:a16="http://schemas.microsoft.com/office/drawing/2014/main" id="{CEDFCEAB-A0CC-DD7E-5210-B6EEB74B0060}"/>
              </a:ext>
            </a:extLst>
          </p:cNvPr>
          <p:cNvSpPr txBox="1"/>
          <p:nvPr/>
        </p:nvSpPr>
        <p:spPr>
          <a:xfrm>
            <a:off x="677013" y="1960182"/>
            <a:ext cx="8917837" cy="8974765"/>
          </a:xfrm>
          <a:prstGeom prst="rect">
            <a:avLst/>
          </a:prstGeom>
        </p:spPr>
        <p:txBody>
          <a:bodyPr vert="horz" wrap="square" lIns="0" tIns="17145" rIns="0" bIns="0" rtlCol="0" anchor="t">
            <a:spAutoFit/>
          </a:bodyPr>
          <a:lstStyle/>
          <a:p>
            <a:pPr>
              <a:lnSpc>
                <a:spcPct val="119000"/>
              </a:lnSpc>
              <a:spcAft>
                <a:spcPts val="600"/>
              </a:spcAft>
            </a:pPr>
            <a:r>
              <a:rPr lang="en-US" sz="1800" b="1" kern="1400" dirty="0">
                <a:ln>
                  <a:noFill/>
                </a:ln>
                <a:solidFill>
                  <a:srgbClr val="000000"/>
                </a:solidFill>
                <a:effectLst/>
                <a:latin typeface="Lato"/>
                <a:ea typeface="Lato"/>
                <a:cs typeface="Lato"/>
              </a:rPr>
              <a:t>Personal, Social and Emotional Development</a:t>
            </a:r>
            <a:r>
              <a:rPr lang="en-US" b="1" kern="1400" dirty="0">
                <a:solidFill>
                  <a:srgbClr val="000000"/>
                </a:solidFill>
                <a:latin typeface="Lato"/>
                <a:ea typeface="Lato"/>
                <a:cs typeface="Lato"/>
              </a:rPr>
              <a:t>: </a:t>
            </a:r>
            <a:r>
              <a:rPr lang="en-US" kern="1400" dirty="0">
                <a:solidFill>
                  <a:srgbClr val="000000"/>
                </a:solidFill>
                <a:latin typeface="Lato"/>
                <a:ea typeface="Lato"/>
                <a:cs typeface="Lato"/>
              </a:rPr>
              <a:t>Build relationships with children and staff; Learn routines; See themselves as a valuable individual; Manage their own needs and personal hygiene; Express their feelings and consider those of others.</a:t>
            </a:r>
            <a:endPar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r>
              <a:rPr lang="en-US" sz="1800" b="1" kern="1400" dirty="0">
                <a:ln>
                  <a:noFill/>
                </a:ln>
                <a:solidFill>
                  <a:srgbClr val="000000"/>
                </a:solidFill>
                <a:effectLst/>
                <a:latin typeface="Lato"/>
                <a:ea typeface="Lato"/>
                <a:cs typeface="Lato"/>
              </a:rPr>
              <a:t>Communication and Language: </a:t>
            </a:r>
            <a:r>
              <a:rPr lang="en-US" kern="1400" dirty="0">
                <a:solidFill>
                  <a:srgbClr val="000000"/>
                </a:solidFill>
                <a:latin typeface="Lato"/>
                <a:ea typeface="Lato"/>
                <a:cs typeface="Lato"/>
              </a:rPr>
              <a:t>Engage in stories and non-fiction books; Develop vocabulary; Talk about stories they have heard; Understand how to listen carefully and why listening is important; Learn poems, rhymes and songs; Retell stories in a group. </a:t>
            </a:r>
          </a:p>
          <a:p>
            <a:pPr>
              <a:lnSpc>
                <a:spcPct val="119000"/>
              </a:lnSpc>
              <a:spcAft>
                <a:spcPts val="600"/>
              </a:spcAft>
            </a:pPr>
            <a:r>
              <a:rPr lang="en-US" sz="1800" b="1" kern="1400" dirty="0">
                <a:ln>
                  <a:noFill/>
                </a:ln>
                <a:solidFill>
                  <a:srgbClr val="000000"/>
                </a:solidFill>
                <a:effectLst/>
                <a:latin typeface="Lato"/>
                <a:ea typeface="Lato"/>
                <a:cs typeface="Lato"/>
              </a:rPr>
              <a:t>Physical Development: </a:t>
            </a:r>
            <a:r>
              <a:rPr lang="en-US" kern="1400" dirty="0">
                <a:solidFill>
                  <a:srgbClr val="000000"/>
                </a:solidFill>
                <a:latin typeface="Lato"/>
                <a:ea typeface="Lato"/>
                <a:cs typeface="Lato"/>
              </a:rPr>
              <a:t>Develop their </a:t>
            </a:r>
            <a:r>
              <a:rPr lang="en-US" sz="1800" kern="1400" dirty="0">
                <a:ln>
                  <a:noFill/>
                </a:ln>
                <a:solidFill>
                  <a:srgbClr val="000000"/>
                </a:solidFill>
                <a:effectLst/>
                <a:latin typeface="Lato"/>
                <a:ea typeface="Lato"/>
                <a:cs typeface="Lato"/>
              </a:rPr>
              <a:t>pencil grip and control; </a:t>
            </a:r>
            <a:r>
              <a:rPr lang="en-US" kern="1400" dirty="0">
                <a:solidFill>
                  <a:srgbClr val="000000"/>
                </a:solidFill>
                <a:latin typeface="Lato"/>
                <a:ea typeface="Lato"/>
                <a:cs typeface="Lato"/>
              </a:rPr>
              <a:t>Form</a:t>
            </a:r>
            <a:r>
              <a:rPr lang="en-US" sz="1800" kern="1400" dirty="0">
                <a:ln>
                  <a:noFill/>
                </a:ln>
                <a:solidFill>
                  <a:srgbClr val="000000"/>
                </a:solidFill>
                <a:effectLst/>
                <a:latin typeface="Lato"/>
                <a:ea typeface="Lato"/>
                <a:cs typeface="Lato"/>
              </a:rPr>
              <a:t> letters correctly; </a:t>
            </a:r>
            <a:r>
              <a:rPr lang="en-US" kern="1400" dirty="0">
                <a:solidFill>
                  <a:srgbClr val="000000"/>
                </a:solidFill>
                <a:latin typeface="Lato"/>
                <a:ea typeface="Lato"/>
                <a:cs typeface="Lato"/>
              </a:rPr>
              <a:t>use</a:t>
            </a:r>
            <a:r>
              <a:rPr lang="en-US" sz="1800" kern="1400" dirty="0">
                <a:ln>
                  <a:noFill/>
                </a:ln>
                <a:solidFill>
                  <a:srgbClr val="000000"/>
                </a:solidFill>
                <a:effectLst/>
                <a:latin typeface="Lato"/>
                <a:ea typeface="Lato"/>
                <a:cs typeface="Lato"/>
              </a:rPr>
              <a:t> scissors to cut along lines;  </a:t>
            </a:r>
            <a:r>
              <a:rPr lang="en-US" kern="1400" dirty="0">
                <a:solidFill>
                  <a:srgbClr val="000000"/>
                </a:solidFill>
                <a:latin typeface="Lato"/>
                <a:ea typeface="Lato"/>
                <a:cs typeface="Lato"/>
              </a:rPr>
              <a:t>Ball</a:t>
            </a:r>
            <a:r>
              <a:rPr lang="en-US" sz="1800" kern="1400" dirty="0">
                <a:ln>
                  <a:noFill/>
                </a:ln>
                <a:solidFill>
                  <a:srgbClr val="000000"/>
                </a:solidFill>
                <a:effectLst/>
                <a:latin typeface="Lato"/>
                <a:ea typeface="Lato"/>
                <a:cs typeface="Lato"/>
              </a:rPr>
              <a:t> skills; </a:t>
            </a:r>
            <a:r>
              <a:rPr lang="en-US" kern="1400" dirty="0">
                <a:solidFill>
                  <a:srgbClr val="000000"/>
                </a:solidFill>
                <a:latin typeface="Lato"/>
                <a:ea typeface="Lato"/>
                <a:cs typeface="Lato"/>
              </a:rPr>
              <a:t>Gymnastics</a:t>
            </a:r>
            <a:r>
              <a:rPr lang="en-US" sz="1800" kern="1400" dirty="0">
                <a:ln>
                  <a:noFill/>
                </a:ln>
                <a:solidFill>
                  <a:srgbClr val="000000"/>
                </a:solidFill>
                <a:effectLst/>
                <a:latin typeface="Lato"/>
                <a:ea typeface="Lato"/>
                <a:cs typeface="Lato"/>
              </a:rPr>
              <a:t> and core PE skills</a:t>
            </a:r>
            <a:r>
              <a:rPr lang="en-US" kern="1400" dirty="0">
                <a:solidFill>
                  <a:srgbClr val="000000"/>
                </a:solidFill>
                <a:latin typeface="Lato"/>
                <a:ea typeface="Lato"/>
                <a:cs typeface="Lato"/>
              </a:rPr>
              <a:t>. </a:t>
            </a:r>
          </a:p>
          <a:p>
            <a:pPr>
              <a:lnSpc>
                <a:spcPct val="119000"/>
              </a:lnSpc>
              <a:spcAft>
                <a:spcPts val="600"/>
              </a:spcAft>
            </a:pPr>
            <a:r>
              <a:rPr lang="en-US" sz="1800" b="1" kern="1400" dirty="0">
                <a:ln>
                  <a:noFill/>
                </a:ln>
                <a:solidFill>
                  <a:srgbClr val="000000"/>
                </a:solidFill>
                <a:effectLst/>
                <a:latin typeface="Lato"/>
                <a:ea typeface="Lato"/>
                <a:cs typeface="Lato"/>
              </a:rPr>
              <a:t>Phonics: </a:t>
            </a:r>
            <a:r>
              <a:rPr lang="en-US" kern="1400" dirty="0">
                <a:solidFill>
                  <a:srgbClr val="000000"/>
                </a:solidFill>
                <a:latin typeface="Lato"/>
                <a:ea typeface="Lato"/>
                <a:cs typeface="Lato"/>
              </a:rPr>
              <a:t>Learn</a:t>
            </a:r>
            <a:r>
              <a:rPr lang="en-US" sz="1800" kern="1400" dirty="0">
                <a:ln>
                  <a:noFill/>
                </a:ln>
                <a:solidFill>
                  <a:srgbClr val="000000"/>
                </a:solidFill>
                <a:effectLst/>
                <a:latin typeface="Lato"/>
                <a:ea typeface="Lato"/>
                <a:cs typeface="Lato"/>
              </a:rPr>
              <a:t> the sound each letter of the alphabet makes; </a:t>
            </a:r>
            <a:r>
              <a:rPr lang="en-US" kern="1400" dirty="0">
                <a:solidFill>
                  <a:srgbClr val="000000"/>
                </a:solidFill>
                <a:latin typeface="Lato"/>
                <a:ea typeface="Lato"/>
                <a:cs typeface="Lato"/>
              </a:rPr>
              <a:t>Hearing </a:t>
            </a:r>
            <a:r>
              <a:rPr lang="en-US" sz="1800" kern="1400" dirty="0">
                <a:ln>
                  <a:noFill/>
                </a:ln>
                <a:solidFill>
                  <a:srgbClr val="000000"/>
                </a:solidFill>
                <a:effectLst/>
                <a:latin typeface="Lato"/>
                <a:ea typeface="Lato"/>
                <a:cs typeface="Lato"/>
              </a:rPr>
              <a:t>and saying the first sound in a word; </a:t>
            </a:r>
            <a:r>
              <a:rPr lang="en-US" kern="1400" dirty="0">
                <a:solidFill>
                  <a:srgbClr val="000000"/>
                </a:solidFill>
                <a:latin typeface="Lato"/>
                <a:ea typeface="Lato"/>
                <a:cs typeface="Lato"/>
              </a:rPr>
              <a:t>Orally </a:t>
            </a:r>
            <a:r>
              <a:rPr lang="en-US" sz="1800" kern="1400" dirty="0">
                <a:ln>
                  <a:noFill/>
                </a:ln>
                <a:solidFill>
                  <a:srgbClr val="000000"/>
                </a:solidFill>
                <a:effectLst/>
                <a:latin typeface="Lato"/>
                <a:ea typeface="Lato"/>
                <a:cs typeface="Lato"/>
              </a:rPr>
              <a:t>blending sounds in words e.g. hearing c-a-t and knowing the word is ’cat’;  </a:t>
            </a:r>
            <a:r>
              <a:rPr lang="en-US" kern="1400" dirty="0">
                <a:solidFill>
                  <a:srgbClr val="000000"/>
                </a:solidFill>
                <a:latin typeface="Lato"/>
                <a:ea typeface="Lato"/>
                <a:cs typeface="Lato"/>
              </a:rPr>
              <a:t>Learning </a:t>
            </a:r>
            <a:r>
              <a:rPr lang="en-US" sz="1800" kern="1400" dirty="0">
                <a:ln>
                  <a:noFill/>
                </a:ln>
                <a:solidFill>
                  <a:srgbClr val="000000"/>
                </a:solidFill>
                <a:effectLst/>
                <a:latin typeface="Lato"/>
                <a:ea typeface="Lato"/>
                <a:cs typeface="Lato"/>
              </a:rPr>
              <a:t>to read and write 3 letter words</a:t>
            </a:r>
            <a:r>
              <a:rPr lang="en-US" kern="1400" dirty="0">
                <a:solidFill>
                  <a:srgbClr val="000000"/>
                </a:solidFill>
                <a:latin typeface="Lato"/>
                <a:ea typeface="Lato"/>
                <a:cs typeface="Lato"/>
              </a:rPr>
              <a:t>.</a:t>
            </a:r>
            <a:r>
              <a:rPr lang="en-US" sz="1800" kern="1400" dirty="0">
                <a:ln>
                  <a:noFill/>
                </a:ln>
                <a:solidFill>
                  <a:srgbClr val="000000"/>
                </a:solidFill>
                <a:effectLst/>
                <a:latin typeface="Lato"/>
                <a:ea typeface="Lato"/>
                <a:cs typeface="Lato"/>
              </a:rPr>
              <a:t> </a:t>
            </a:r>
            <a:r>
              <a:rPr lang="en-US" kern="1400" dirty="0">
                <a:solidFill>
                  <a:srgbClr val="000000"/>
                </a:solidFill>
                <a:latin typeface="Lato"/>
                <a:ea typeface="Lato"/>
                <a:cs typeface="Lato"/>
              </a:rPr>
              <a:t> </a:t>
            </a:r>
            <a:endParaRPr lang="en-US" sz="1800" kern="1400" dirty="0">
              <a:ln>
                <a:noFill/>
              </a:ln>
              <a:solidFill>
                <a:srgbClr val="000000"/>
              </a:solidFill>
              <a:effectLst/>
              <a:latin typeface="Lato"/>
              <a:ea typeface="Lato"/>
              <a:cs typeface="Lato"/>
            </a:endParaRPr>
          </a:p>
          <a:p>
            <a:pPr>
              <a:lnSpc>
                <a:spcPct val="119000"/>
              </a:lnSpc>
              <a:spcAft>
                <a:spcPts val="600"/>
              </a:spcAft>
            </a:pPr>
            <a:r>
              <a:rPr lang="en-US" sz="1800" b="1" kern="1400" dirty="0">
                <a:ln>
                  <a:noFill/>
                </a:ln>
                <a:solidFill>
                  <a:srgbClr val="000000"/>
                </a:solidFill>
                <a:effectLst/>
                <a:latin typeface="Lato"/>
                <a:ea typeface="Lato"/>
                <a:cs typeface="Lato"/>
              </a:rPr>
              <a:t>Literacy: </a:t>
            </a:r>
            <a:r>
              <a:rPr lang="en-US" kern="1400" dirty="0">
                <a:solidFill>
                  <a:srgbClr val="000000"/>
                </a:solidFill>
                <a:latin typeface="Lato"/>
                <a:ea typeface="Lato"/>
                <a:cs typeface="Lato"/>
              </a:rPr>
              <a:t>Answer who, what and where questions about stories; Sequence the main events in stories; Write their name; Orally plan a sentence for an adult to scribe. </a:t>
            </a:r>
          </a:p>
          <a:p>
            <a:pPr>
              <a:lnSpc>
                <a:spcPct val="119000"/>
              </a:lnSpc>
              <a:spcAft>
                <a:spcPts val="600"/>
              </a:spcAft>
            </a:pPr>
            <a:r>
              <a:rPr lang="en-US" sz="1800" b="1" kern="1400" dirty="0" err="1">
                <a:ln>
                  <a:noFill/>
                </a:ln>
                <a:solidFill>
                  <a:srgbClr val="000000"/>
                </a:solidFill>
                <a:effectLst/>
                <a:latin typeface="Lato"/>
                <a:ea typeface="Lato"/>
                <a:cs typeface="Lato"/>
              </a:rPr>
              <a:t>Maths</a:t>
            </a:r>
            <a:r>
              <a:rPr lang="en-US" sz="1800" b="1" kern="1400" dirty="0">
                <a:ln>
                  <a:noFill/>
                </a:ln>
                <a:solidFill>
                  <a:srgbClr val="000000"/>
                </a:solidFill>
                <a:effectLst/>
                <a:latin typeface="Lato"/>
                <a:ea typeface="Lato"/>
                <a:cs typeface="Lato"/>
              </a:rPr>
              <a:t>: </a:t>
            </a:r>
            <a:r>
              <a:rPr lang="en-US" kern="1400" dirty="0" err="1">
                <a:solidFill>
                  <a:srgbClr val="000000"/>
                </a:solidFill>
                <a:latin typeface="Lato"/>
                <a:ea typeface="Lato"/>
                <a:cs typeface="Lato"/>
              </a:rPr>
              <a:t>Subitising</a:t>
            </a:r>
            <a:r>
              <a:rPr lang="en-US" kern="1400" dirty="0">
                <a:solidFill>
                  <a:srgbClr val="000000"/>
                </a:solidFill>
                <a:latin typeface="Lato"/>
                <a:ea typeface="Lato"/>
                <a:cs typeface="Lato"/>
              </a:rPr>
              <a:t> to 3; composition of numbers 2-5; comparing sets – more, fewer, same; learning about part and whole; matching numerals and quantity to 10;  verbal counting beyond 20</a:t>
            </a:r>
          </a:p>
          <a:p>
            <a:pPr>
              <a:lnSpc>
                <a:spcPct val="119000"/>
              </a:lnSpc>
              <a:spcAft>
                <a:spcPts val="600"/>
              </a:spcAft>
            </a:pPr>
            <a:r>
              <a:rPr lang="en-US" sz="1800" b="1" kern="1400" dirty="0">
                <a:ln>
                  <a:noFill/>
                </a:ln>
                <a:solidFill>
                  <a:srgbClr val="000000"/>
                </a:solidFill>
                <a:effectLst/>
                <a:latin typeface="Lato"/>
                <a:ea typeface="Lato"/>
                <a:cs typeface="Lato"/>
              </a:rPr>
              <a:t>Understanding the World: </a:t>
            </a:r>
            <a:r>
              <a:rPr lang="en-US" kern="1400" dirty="0">
                <a:solidFill>
                  <a:srgbClr val="000000"/>
                </a:solidFill>
                <a:latin typeface="Lato"/>
                <a:ea typeface="Lato"/>
                <a:cs typeface="Lato"/>
              </a:rPr>
              <a:t>Talk about their family, who they are and what they do; Learn </a:t>
            </a:r>
            <a:r>
              <a:rPr lang="en-US" kern="1400">
                <a:solidFill>
                  <a:srgbClr val="000000"/>
                </a:solidFill>
                <a:latin typeface="Lato"/>
                <a:ea typeface="Lato"/>
                <a:cs typeface="Lato"/>
              </a:rPr>
              <a:t>about Rosa Parks and Beethoven as a historical figures; Understand that places are special to people in </a:t>
            </a:r>
            <a:r>
              <a:rPr lang="en-US" kern="1400" dirty="0">
                <a:solidFill>
                  <a:srgbClr val="000000"/>
                </a:solidFill>
                <a:latin typeface="Lato"/>
                <a:ea typeface="Lato"/>
                <a:cs typeface="Lato"/>
              </a:rPr>
              <a:t>their community; Learn about different celebrations and religions. </a:t>
            </a:r>
          </a:p>
          <a:p>
            <a:pPr>
              <a:lnSpc>
                <a:spcPct val="119000"/>
              </a:lnSpc>
              <a:spcAft>
                <a:spcPts val="600"/>
              </a:spcAft>
            </a:pPr>
            <a:r>
              <a:rPr lang="en-US" sz="1800" b="1" kern="1400" dirty="0">
                <a:ln>
                  <a:noFill/>
                </a:ln>
                <a:solidFill>
                  <a:srgbClr val="000000"/>
                </a:solidFill>
                <a:effectLst/>
                <a:latin typeface="Lato"/>
                <a:ea typeface="Lato"/>
                <a:cs typeface="Lato"/>
              </a:rPr>
              <a:t>Expressive Arts and Design: </a:t>
            </a:r>
            <a:r>
              <a:rPr lang="en-US" sz="1800" kern="1400" dirty="0">
                <a:ln>
                  <a:noFill/>
                </a:ln>
                <a:solidFill>
                  <a:srgbClr val="000000"/>
                </a:solidFill>
                <a:effectLst/>
                <a:latin typeface="Lato"/>
                <a:ea typeface="Lato"/>
                <a:cs typeface="Lato"/>
              </a:rPr>
              <a:t>Self portraits; </a:t>
            </a:r>
            <a:r>
              <a:rPr lang="en-US" kern="1400" dirty="0">
                <a:solidFill>
                  <a:srgbClr val="000000"/>
                </a:solidFill>
                <a:latin typeface="Lato"/>
                <a:ea typeface="Lato"/>
                <a:cs typeface="Lato"/>
              </a:rPr>
              <a:t>Select </a:t>
            </a:r>
            <a:r>
              <a:rPr lang="en-US" kern="1400" dirty="0" err="1">
                <a:solidFill>
                  <a:srgbClr val="000000"/>
                </a:solidFill>
                <a:latin typeface="Lato"/>
                <a:ea typeface="Lato"/>
                <a:cs typeface="Lato"/>
              </a:rPr>
              <a:t>colours</a:t>
            </a:r>
            <a:r>
              <a:rPr lang="en-US" kern="1400" dirty="0">
                <a:solidFill>
                  <a:srgbClr val="000000"/>
                </a:solidFill>
                <a:latin typeface="Lato"/>
                <a:ea typeface="Lato"/>
                <a:cs typeface="Lato"/>
              </a:rPr>
              <a:t> for a purpose; Develop storylines in their play; Listen attentively, move to and talk about music; Sing in a group or on their own; Explore and engage in music making and dance. </a:t>
            </a:r>
          </a:p>
          <a:p>
            <a:pPr>
              <a:lnSpc>
                <a:spcPct val="119000"/>
              </a:lnSpc>
              <a:spcAft>
                <a:spcPts val="600"/>
              </a:spcAft>
            </a:pPr>
            <a:r>
              <a:rPr lang="en-GB" b="1" kern="1400" dirty="0">
                <a:solidFill>
                  <a:srgbClr val="000000"/>
                </a:solidFill>
                <a:latin typeface="Lato"/>
                <a:ea typeface="Lato"/>
                <a:cs typeface="Lato"/>
              </a:rPr>
              <a:t>Books and Reading: </a:t>
            </a:r>
            <a:r>
              <a:rPr lang="en-GB" kern="1400" dirty="0">
                <a:solidFill>
                  <a:srgbClr val="000000"/>
                </a:solidFill>
                <a:latin typeface="Lato"/>
                <a:ea typeface="Lato"/>
                <a:cs typeface="Lato"/>
              </a:rPr>
              <a:t>Please m</a:t>
            </a:r>
            <a:r>
              <a:rPr lang="en-US" kern="1400" dirty="0" err="1">
                <a:solidFill>
                  <a:srgbClr val="000000"/>
                </a:solidFill>
                <a:latin typeface="Lato"/>
                <a:ea typeface="Lato"/>
                <a:cs typeface="Lato"/>
              </a:rPr>
              <a:t>ake</a:t>
            </a:r>
            <a:r>
              <a:rPr lang="en-US" sz="1800" kern="1400" dirty="0">
                <a:ln>
                  <a:noFill/>
                </a:ln>
                <a:solidFill>
                  <a:srgbClr val="000000"/>
                </a:solidFill>
                <a:effectLst/>
                <a:latin typeface="Lato"/>
                <a:ea typeface="Lato"/>
                <a:cs typeface="Lato"/>
              </a:rPr>
              <a:t> time to read books daily</a:t>
            </a:r>
            <a:r>
              <a:rPr lang="en-US" kern="1400" dirty="0">
                <a:solidFill>
                  <a:srgbClr val="000000"/>
                </a:solidFill>
                <a:latin typeface="Lato"/>
                <a:ea typeface="Lato"/>
                <a:cs typeface="Lato"/>
              </a:rPr>
              <a:t> and bring</a:t>
            </a:r>
            <a:r>
              <a:rPr lang="en-US" sz="1800" kern="1400" dirty="0">
                <a:ln>
                  <a:noFill/>
                </a:ln>
                <a:solidFill>
                  <a:srgbClr val="000000"/>
                </a:solidFill>
                <a:effectLst/>
                <a:latin typeface="Lato"/>
                <a:ea typeface="Lato"/>
                <a:cs typeface="Lato"/>
              </a:rPr>
              <a:t> your child’s book bag to school </a:t>
            </a:r>
            <a:r>
              <a:rPr lang="en-US" kern="1400" dirty="0">
                <a:solidFill>
                  <a:srgbClr val="000000"/>
                </a:solidFill>
                <a:latin typeface="Lato"/>
                <a:ea typeface="Lato"/>
                <a:cs typeface="Lato"/>
              </a:rPr>
              <a:t>every day</a:t>
            </a:r>
            <a:r>
              <a:rPr lang="en-US" sz="1800" kern="1400" dirty="0">
                <a:ln>
                  <a:noFill/>
                </a:ln>
                <a:solidFill>
                  <a:srgbClr val="000000"/>
                </a:solidFill>
                <a:effectLst/>
                <a:latin typeface="Lato"/>
                <a:ea typeface="Lato"/>
                <a:cs typeface="Lato"/>
              </a:rPr>
              <a:t>. School reading books will be changed weekly. </a:t>
            </a:r>
            <a:endParaRPr lang="en-US" sz="1800"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14" name="object 22">
            <a:extLst>
              <a:ext uri="{FF2B5EF4-FFF2-40B4-BE49-F238E27FC236}">
                <a16:creationId xmlns:a16="http://schemas.microsoft.com/office/drawing/2014/main" id="{7F7457A0-EB19-7720-05B8-7DAC5D8958FF}"/>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dirty="0">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15" name="object 6">
            <a:extLst>
              <a:ext uri="{FF2B5EF4-FFF2-40B4-BE49-F238E27FC236}">
                <a16:creationId xmlns:a16="http://schemas.microsoft.com/office/drawing/2014/main" id="{942860F0-9B84-31E4-F5F3-6C725D84A713}"/>
              </a:ext>
            </a:extLst>
          </p:cNvPr>
          <p:cNvSpPr txBox="1"/>
          <p:nvPr/>
        </p:nvSpPr>
        <p:spPr>
          <a:xfrm>
            <a:off x="9985049" y="2013438"/>
            <a:ext cx="8984544" cy="9612183"/>
          </a:xfrm>
          <a:prstGeom prst="rect">
            <a:avLst/>
          </a:prstGeom>
        </p:spPr>
        <p:txBody>
          <a:bodyPr vert="horz" wrap="square" lIns="0" tIns="17145" rIns="0" bIns="0" rtlCol="0" anchor="t">
            <a:spAutoFit/>
          </a:bodyPr>
          <a:lstStyle/>
          <a:p>
            <a:pPr marL="0" marR="0" indent="0" algn="l">
              <a:lnSpc>
                <a:spcPct val="119000"/>
              </a:lnSpc>
              <a:spcBef>
                <a:spcPts val="0"/>
              </a:spcBef>
              <a:spcAft>
                <a:spcPts val="600"/>
              </a:spcAft>
            </a:pPr>
            <a:r>
              <a:rPr lang="en-US" b="1" kern="1400" dirty="0">
                <a:solidFill>
                  <a:srgbClr val="000000"/>
                </a:solidFill>
                <a:latin typeface="Lato" panose="020F0502020204030203" pitchFamily="34" charset="0"/>
                <a:ea typeface="Lato" panose="020F0502020204030203" pitchFamily="34" charset="0"/>
                <a:cs typeface="Lato" panose="020F0502020204030203" pitchFamily="34" charset="0"/>
              </a:rPr>
              <a:t>Drop off and Collection:</a:t>
            </a:r>
          </a:p>
          <a:p>
            <a:pPr marL="0" marR="0" indent="0" algn="l">
              <a:lnSpc>
                <a:spcPct val="119000"/>
              </a:lnSpc>
              <a:spcBef>
                <a:spcPts val="0"/>
              </a:spcBef>
              <a:spcAft>
                <a:spcPts val="600"/>
              </a:spcAft>
            </a:pPr>
            <a:r>
              <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rPr>
              <a:t>Please ensure your child is in school on time each day. Our doors open at 8.30am. Collection is from the classrooms at 3.20pm (2.30pm on Fridays).  </a:t>
            </a:r>
          </a:p>
          <a:p>
            <a:pPr marL="0" marR="0" indent="0" algn="l">
              <a:lnSpc>
                <a:spcPct val="119000"/>
              </a:lnSpc>
              <a:spcBef>
                <a:spcPts val="0"/>
              </a:spcBef>
              <a:spcAft>
                <a:spcPts val="600"/>
              </a:spcAft>
            </a:pPr>
            <a:r>
              <a:rPr lang="en-GB" b="1" kern="1400" dirty="0">
                <a:solidFill>
                  <a:srgbClr val="000000"/>
                </a:solidFill>
                <a:latin typeface="Lato" panose="020F0502020204030203" pitchFamily="34" charset="0"/>
                <a:ea typeface="Lato" panose="020F0502020204030203" pitchFamily="34" charset="0"/>
                <a:cs typeface="Lato" panose="020F0502020204030203" pitchFamily="34" charset="0"/>
              </a:rPr>
              <a:t>Pre-Ordering School Dinners: </a:t>
            </a:r>
          </a:p>
          <a:p>
            <a:pPr>
              <a:lnSpc>
                <a:spcPct val="119000"/>
              </a:lnSpc>
              <a:spcAft>
                <a:spcPts val="600"/>
              </a:spcAft>
            </a:pPr>
            <a:r>
              <a:rPr lang="en-US" sz="1800" b="1" kern="1400" dirty="0">
                <a:ln>
                  <a:noFill/>
                </a:ln>
                <a:solidFill>
                  <a:srgbClr val="000000"/>
                </a:solidFill>
                <a:effectLst/>
                <a:latin typeface="Lato"/>
                <a:ea typeface="Lato"/>
                <a:cs typeface="Lato"/>
              </a:rPr>
              <a:t>All Reception aged children are entitled to a free school meal provided by the school.  </a:t>
            </a:r>
            <a:r>
              <a:rPr lang="en-US" sz="1800" kern="1400">
                <a:ln>
                  <a:noFill/>
                </a:ln>
                <a:solidFill>
                  <a:srgbClr val="000000"/>
                </a:solidFill>
                <a:effectLst/>
                <a:latin typeface="Lato"/>
                <a:ea typeface="Lato"/>
                <a:cs typeface="Lato"/>
              </a:rPr>
              <a:t>Please order your child’s meals via </a:t>
            </a:r>
            <a:r>
              <a:rPr lang="en-US" kern="1400">
                <a:solidFill>
                  <a:srgbClr val="000000"/>
                </a:solidFill>
                <a:latin typeface="Lato"/>
                <a:ea typeface="Lato"/>
                <a:cs typeface="Lato"/>
              </a:rPr>
              <a:t>Arbor so</a:t>
            </a:r>
            <a:r>
              <a:rPr lang="en-US" sz="1800" kern="1400">
                <a:ln>
                  <a:noFill/>
                </a:ln>
                <a:solidFill>
                  <a:srgbClr val="000000"/>
                </a:solidFill>
                <a:effectLst/>
                <a:latin typeface="Lato"/>
                <a:ea typeface="Lato"/>
                <a:cs typeface="Lato"/>
              </a:rPr>
              <a:t> that you can ensure they get a lunch </a:t>
            </a:r>
            <a:r>
              <a:rPr lang="en-US" sz="1800" kern="1400" dirty="0">
                <a:ln>
                  <a:noFill/>
                </a:ln>
                <a:solidFill>
                  <a:srgbClr val="000000"/>
                </a:solidFill>
                <a:effectLst/>
                <a:latin typeface="Lato"/>
                <a:ea typeface="Lato"/>
                <a:cs typeface="Lato"/>
              </a:rPr>
              <a:t>that they will like. </a:t>
            </a:r>
          </a:p>
          <a:p>
            <a:pPr>
              <a:lnSpc>
                <a:spcPct val="119000"/>
              </a:lnSpc>
              <a:spcAft>
                <a:spcPts val="600"/>
              </a:spcAft>
            </a:pPr>
            <a:r>
              <a:rPr lang="en-GB" b="1" kern="1400" dirty="0">
                <a:solidFill>
                  <a:srgbClr val="000000"/>
                </a:solidFill>
                <a:latin typeface="Lato"/>
                <a:ea typeface="Lato"/>
                <a:cs typeface="Lato"/>
              </a:rPr>
              <a:t>Seesaw: </a:t>
            </a:r>
            <a:r>
              <a:rPr lang="en-US" kern="1400" dirty="0">
                <a:solidFill>
                  <a:srgbClr val="000000"/>
                </a:solidFill>
                <a:latin typeface="Lato"/>
                <a:ea typeface="Lato"/>
                <a:cs typeface="Lato"/>
              </a:rPr>
              <a:t>Teachers will post photos, videos and notes of what we get up to in school on Seesaw. We will also share regular messages and information with you. Please download the Seesaw app and check this regularly. We encourage parents to like and comment on posts to find out more. Please also use your child's log in to allow you to post your own photos and videos from home. We will also share ideas for activities you can do at home. We also set </a:t>
            </a:r>
            <a:r>
              <a:rPr lang="en-US" kern="1400">
                <a:solidFill>
                  <a:srgbClr val="000000"/>
                </a:solidFill>
                <a:latin typeface="Lato"/>
                <a:ea typeface="Lato"/>
                <a:cs typeface="Lato"/>
              </a:rPr>
              <a:t>activities on here to complete at home.</a:t>
            </a:r>
            <a:r>
              <a:rPr lang="en-US" kern="1400" dirty="0">
                <a:solidFill>
                  <a:srgbClr val="000000"/>
                </a:solidFill>
                <a:latin typeface="Lato"/>
                <a:ea typeface="Lato"/>
                <a:cs typeface="Lato"/>
              </a:rPr>
              <a:t> </a:t>
            </a:r>
          </a:p>
          <a:p>
            <a:pPr>
              <a:lnSpc>
                <a:spcPct val="119000"/>
              </a:lnSpc>
              <a:spcAft>
                <a:spcPts val="600"/>
              </a:spcAft>
            </a:pPr>
            <a:r>
              <a:rPr lang="en-US" b="1" kern="1400" dirty="0">
                <a:solidFill>
                  <a:srgbClr val="000000"/>
                </a:solidFill>
                <a:latin typeface="Lato"/>
                <a:ea typeface="Lato"/>
                <a:cs typeface="Lato"/>
              </a:rPr>
              <a:t>Lost property: </a:t>
            </a:r>
            <a:r>
              <a:rPr lang="en-US" kern="1400" dirty="0">
                <a:solidFill>
                  <a:srgbClr val="000000"/>
                </a:solidFill>
                <a:latin typeface="Lato"/>
                <a:ea typeface="Lato"/>
                <a:cs typeface="Lato"/>
              </a:rPr>
              <a:t>Please name all of your child’s things to help us to keep them safe. If they have lost items please speak to your class teacher. </a:t>
            </a:r>
          </a:p>
          <a:p>
            <a:pPr>
              <a:lnSpc>
                <a:spcPct val="119000"/>
              </a:lnSpc>
              <a:spcAft>
                <a:spcPts val="600"/>
              </a:spcAft>
            </a:pPr>
            <a:r>
              <a:rPr lang="en-US" b="1" kern="1400" dirty="0">
                <a:solidFill>
                  <a:srgbClr val="000000"/>
                </a:solidFill>
                <a:latin typeface="Lato"/>
                <a:ea typeface="Lato"/>
                <a:cs typeface="Lato"/>
              </a:rPr>
              <a:t>Items to bring to school: </a:t>
            </a:r>
            <a:r>
              <a:rPr lang="en-US" kern="1400">
                <a:solidFill>
                  <a:srgbClr val="000000"/>
                </a:solidFill>
                <a:latin typeface="Lato"/>
                <a:ea typeface="Lato"/>
                <a:cs typeface="Lato"/>
              </a:rPr>
              <a:t>Book bag, water bottle, waterproof coat.</a:t>
            </a:r>
          </a:p>
          <a:p>
            <a:pPr>
              <a:lnSpc>
                <a:spcPct val="119000"/>
              </a:lnSpc>
              <a:spcAft>
                <a:spcPts val="600"/>
              </a:spcAft>
            </a:pPr>
            <a:r>
              <a:rPr lang="en-US" b="1" kern="1400" dirty="0">
                <a:solidFill>
                  <a:srgbClr val="000000"/>
                </a:solidFill>
                <a:latin typeface="Lato"/>
                <a:ea typeface="Lato"/>
                <a:cs typeface="Lato"/>
              </a:rPr>
              <a:t>Items to be kept in school:</a:t>
            </a:r>
            <a:r>
              <a:rPr lang="en-US" kern="1400" dirty="0">
                <a:solidFill>
                  <a:srgbClr val="000000"/>
                </a:solidFill>
                <a:latin typeface="Lato"/>
                <a:ea typeface="Lato"/>
                <a:cs typeface="Lato"/>
              </a:rPr>
              <a:t> Wellies, waterproof suit and a spare change of clothes to </a:t>
            </a:r>
            <a:r>
              <a:rPr lang="en-US" kern="1400">
                <a:solidFill>
                  <a:srgbClr val="000000"/>
                </a:solidFill>
                <a:latin typeface="Lato"/>
                <a:ea typeface="Lato"/>
                <a:cs typeface="Lato"/>
              </a:rPr>
              <a:t>leave on their peg.  </a:t>
            </a:r>
            <a:endParaRPr lang="en-US"/>
          </a:p>
          <a:p>
            <a:pPr>
              <a:lnSpc>
                <a:spcPct val="119000"/>
              </a:lnSpc>
              <a:spcAft>
                <a:spcPts val="600"/>
              </a:spcAft>
            </a:pPr>
            <a:r>
              <a:rPr lang="en-GB" b="1" kern="1400" dirty="0">
                <a:solidFill>
                  <a:srgbClr val="000000"/>
                </a:solidFill>
                <a:latin typeface="Lato"/>
                <a:ea typeface="Lato"/>
                <a:cs typeface="Lato"/>
              </a:rPr>
              <a:t>PE: </a:t>
            </a:r>
            <a:r>
              <a:rPr lang="en-US" sz="1800" kern="1400" dirty="0">
                <a:ln>
                  <a:noFill/>
                </a:ln>
                <a:solidFill>
                  <a:srgbClr val="000000"/>
                </a:solidFill>
                <a:effectLst/>
                <a:latin typeface="Lato"/>
                <a:ea typeface="Lato"/>
                <a:cs typeface="Lato"/>
              </a:rPr>
              <a:t>Children should come to school wearing their PE kit on PE </a:t>
            </a:r>
            <a:r>
              <a:rPr lang="en-US" kern="1400" dirty="0">
                <a:solidFill>
                  <a:srgbClr val="000000"/>
                </a:solidFill>
                <a:latin typeface="Lato"/>
                <a:ea typeface="Lato"/>
                <a:cs typeface="Lato"/>
              </a:rPr>
              <a:t>days- </a:t>
            </a:r>
          </a:p>
          <a:p>
            <a:pPr>
              <a:lnSpc>
                <a:spcPct val="119000"/>
              </a:lnSpc>
              <a:spcAft>
                <a:spcPts val="600"/>
              </a:spcAft>
            </a:pPr>
            <a:r>
              <a:rPr lang="en-US" b="1" kern="1400" dirty="0">
                <a:solidFill>
                  <a:srgbClr val="000000"/>
                </a:solidFill>
                <a:latin typeface="Lato"/>
                <a:ea typeface="Lato"/>
                <a:cs typeface="Lato"/>
              </a:rPr>
              <a:t>Tuesdays – R Carle</a:t>
            </a:r>
            <a:endParaRPr lang="en-US">
              <a:solidFill>
                <a:srgbClr val="2A2C65"/>
              </a:solidFill>
              <a:latin typeface="Arial" panose="020B0604020202020204"/>
              <a:ea typeface="Lato"/>
              <a:cs typeface="Arial" panose="020B0604020202020204"/>
            </a:endParaRPr>
          </a:p>
          <a:p>
            <a:pPr>
              <a:lnSpc>
                <a:spcPct val="119000"/>
              </a:lnSpc>
              <a:spcAft>
                <a:spcPts val="600"/>
              </a:spcAft>
            </a:pPr>
            <a:r>
              <a:rPr lang="en-US" b="1" kern="1400" dirty="0">
                <a:solidFill>
                  <a:srgbClr val="000000"/>
                </a:solidFill>
                <a:latin typeface="Lato"/>
                <a:ea typeface="Lato"/>
                <a:cs typeface="Lato"/>
              </a:rPr>
              <a:t>Thursdays- R Donaldson  </a:t>
            </a:r>
            <a:endParaRPr lang="en-US">
              <a:cs typeface="Arial"/>
            </a:endParaRPr>
          </a:p>
          <a:p>
            <a:pPr>
              <a:lnSpc>
                <a:spcPct val="119000"/>
              </a:lnSpc>
              <a:spcAft>
                <a:spcPts val="600"/>
              </a:spcAft>
            </a:pPr>
            <a:r>
              <a:rPr lang="en-US" sz="1800" kern="1400" dirty="0">
                <a:ln>
                  <a:noFill/>
                </a:ln>
                <a:solidFill>
                  <a:srgbClr val="000000"/>
                </a:solidFill>
                <a:effectLst/>
                <a:latin typeface="Lato"/>
                <a:ea typeface="Lato"/>
                <a:cs typeface="Lato"/>
              </a:rPr>
              <a:t>PE lessons may be indoors or outdoors so please ensure they have suitable shoes and warm clothes. Please follow the school guidelines for PE kits: </a:t>
            </a:r>
            <a:r>
              <a:rPr lang="en-US" kern="1400" dirty="0">
                <a:solidFill>
                  <a:srgbClr val="000000"/>
                </a:solidFill>
                <a:latin typeface="Lato"/>
                <a:ea typeface="Lato"/>
                <a:cs typeface="Lato"/>
              </a:rPr>
              <a:t>navy </a:t>
            </a:r>
            <a:r>
              <a:rPr lang="en-US" sz="1800" kern="1400" dirty="0">
                <a:ln>
                  <a:noFill/>
                </a:ln>
                <a:solidFill>
                  <a:srgbClr val="000000"/>
                </a:solidFill>
                <a:effectLst/>
                <a:latin typeface="Lato"/>
                <a:ea typeface="Lato"/>
                <a:cs typeface="Lato"/>
              </a:rPr>
              <a:t>tracksuit bottoms,</a:t>
            </a:r>
            <a:r>
              <a:rPr lang="en-US" kern="1400" dirty="0">
                <a:solidFill>
                  <a:srgbClr val="000000"/>
                </a:solidFill>
                <a:latin typeface="Lato"/>
                <a:ea typeface="Lato"/>
                <a:cs typeface="Lato"/>
              </a:rPr>
              <a:t> navy </a:t>
            </a:r>
            <a:r>
              <a:rPr lang="en-US" sz="1800" kern="1400" dirty="0">
                <a:ln>
                  <a:noFill/>
                </a:ln>
                <a:solidFill>
                  <a:srgbClr val="000000"/>
                </a:solidFill>
                <a:effectLst/>
                <a:latin typeface="Lato"/>
                <a:ea typeface="Lato"/>
                <a:cs typeface="Lato"/>
              </a:rPr>
              <a:t>jumpers</a:t>
            </a:r>
            <a:r>
              <a:rPr lang="en-US" kern="1400" dirty="0">
                <a:solidFill>
                  <a:srgbClr val="000000"/>
                </a:solidFill>
                <a:latin typeface="Lato"/>
                <a:ea typeface="Lato"/>
                <a:cs typeface="Lato"/>
              </a:rPr>
              <a:t>/jackets</a:t>
            </a:r>
            <a:r>
              <a:rPr lang="en-US" sz="1800" kern="1400" dirty="0">
                <a:ln>
                  <a:noFill/>
                </a:ln>
                <a:solidFill>
                  <a:srgbClr val="000000"/>
                </a:solidFill>
                <a:effectLst/>
                <a:latin typeface="Lato"/>
                <a:ea typeface="Lato"/>
                <a:cs typeface="Lato"/>
              </a:rPr>
              <a:t> and white t-shirts. </a:t>
            </a:r>
          </a:p>
          <a:p>
            <a:pPr>
              <a:lnSpc>
                <a:spcPct val="119000"/>
              </a:lnSpc>
              <a:spcAft>
                <a:spcPts val="600"/>
              </a:spcAft>
            </a:pPr>
            <a:endParaRPr lang="en-US" sz="1800"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F18CE-0664-4747-9A36-DB6272ADADB8}">
  <ds:schemaRefs>
    <ds:schemaRef ds:uri="http://www.w3.org/XML/1998/namespace"/>
    <ds:schemaRef ds:uri="fe9c093d-aa41-478f-be6b-e7e20e8ebaed"/>
    <ds:schemaRef ds:uri="http://schemas.openxmlformats.org/package/2006/metadata/core-properties"/>
    <ds:schemaRef ds:uri="1884bc77-6208-46bc-8ca1-f8e0ebd7cfa8"/>
    <ds:schemaRef ds:uri="http://schemas.microsoft.com/office/infopath/2007/PartnerControls"/>
    <ds:schemaRef ds:uri="http://schemas.microsoft.com/office/2006/documentManagement/types"/>
    <ds:schemaRef ds:uri="http://purl.org/dc/dcmitype/"/>
    <ds:schemaRef ds:uri="http://purl.org/dc/elements/1.1/"/>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F402C570-7208-4A0D-B75A-C52F2526CF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84bc77-6208-46bc-8ca1-f8e0ebd7cfa8"/>
    <ds:schemaRef ds:uri="fe9c093d-aa41-478f-be6b-e7e20e8eba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D7F81D-E11B-4FAC-BEDD-7BD5D47E03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734</TotalTime>
  <Words>697</Words>
  <Application>Microsoft Office PowerPoint</Application>
  <PresentationFormat>Custom</PresentationFormat>
  <Paragraphs>31</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188</cp:revision>
  <dcterms:created xsi:type="dcterms:W3CDTF">2021-06-07T11:40:55Z</dcterms:created>
  <dcterms:modified xsi:type="dcterms:W3CDTF">2026-09-22T16:12:18Z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