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2" r:id="rId4"/>
    <p:sldMasterId id="2147483794" r:id="rId5"/>
  </p:sldMasterIdLst>
  <p:notesMasterIdLst>
    <p:notesMasterId r:id="rId8"/>
  </p:notesMasterIdLst>
  <p:sldIdLst>
    <p:sldId id="261" r:id="rId6"/>
    <p:sldId id="264"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C33308-72E6-8B65-AC61-92E24BB1B7D4}" v="14" dt="2026-09-27T11:55:02.25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180" y="90"/>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ele GRENFELL" userId="S::mgrenfell@tpa.keystrust.org::1623c521-5db8-417f-a477-a996b2508456" providerId="AD" clId="Web-{2AC33308-72E6-8B65-AC61-92E24BB1B7D4}"/>
    <pc:docChg chg="modSld">
      <pc:chgData name="Michele GRENFELL" userId="S::mgrenfell@tpa.keystrust.org::1623c521-5db8-417f-a477-a996b2508456" providerId="AD" clId="Web-{2AC33308-72E6-8B65-AC61-92E24BB1B7D4}" dt="2026-09-27T11:55:02.254" v="6" actId="20577"/>
      <pc:docMkLst>
        <pc:docMk/>
      </pc:docMkLst>
      <pc:sldChg chg="modSp">
        <pc:chgData name="Michele GRENFELL" userId="S::mgrenfell@tpa.keystrust.org::1623c521-5db8-417f-a477-a996b2508456" providerId="AD" clId="Web-{2AC33308-72E6-8B65-AC61-92E24BB1B7D4}" dt="2026-09-27T11:55:02.254" v="6" actId="20577"/>
        <pc:sldMkLst>
          <pc:docMk/>
          <pc:sldMk cId="2111408863" sldId="264"/>
        </pc:sldMkLst>
        <pc:spChg chg="mod">
          <ac:chgData name="Michele GRENFELL" userId="S::mgrenfell@tpa.keystrust.org::1623c521-5db8-417f-a477-a996b2508456" providerId="AD" clId="Web-{2AC33308-72E6-8B65-AC61-92E24BB1B7D4}" dt="2026-09-27T11:55:02.254" v="6" actId="20577"/>
          <ac:spMkLst>
            <pc:docMk/>
            <pc:sldMk cId="2111408863" sldId="264"/>
            <ac:spMk id="20" creationId="{AA587DAF-E3F6-C62E-E97F-4451663FF76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F223585E-AA88-4F2C-B939-CAB0CBAA4192}" type="datetimeFigureOut">
              <a:rPr lang="en-GB" smtClean="0"/>
              <a:t>27/09/2026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A9739BA0-B812-42FF-AA10-A7A2E40F5735}" type="slidenum">
              <a:rPr lang="en-GB" smtClean="0"/>
              <a:t>‹#›</a:t>
            </a:fld>
            <a:endParaRPr lang="en-GB"/>
          </a:p>
        </p:txBody>
      </p:sp>
    </p:spTree>
    <p:extLst>
      <p:ext uri="{BB962C8B-B14F-4D97-AF65-F5344CB8AC3E}">
        <p14:creationId xmlns:p14="http://schemas.microsoft.com/office/powerpoint/2010/main" val="583634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065476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383002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631674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409825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757502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20568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223808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501267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081918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407431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9/27/2026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115499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33762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5283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497336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134921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27036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006060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5789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193107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205555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214921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0246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9/27/2026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880673963"/>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0661511"/>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a:solidFill>
                  <a:srgbClr val="FFFFFF"/>
                </a:solidFill>
                <a:latin typeface="Lato"/>
                <a:ea typeface="Lato"/>
                <a:cs typeface="Lato"/>
                <a:sym typeface="Lato"/>
              </a:rPr>
              <a:t>Year 4:</a:t>
            </a:r>
            <a:endParaRPr lang="en-GB" sz="6599" b="1">
              <a:solidFill>
                <a:srgbClr val="FFFFFF"/>
              </a:solidFill>
              <a:latin typeface="Lato"/>
              <a:ea typeface="Lato"/>
              <a:cs typeface="Lato"/>
              <a:sym typeface="Arial"/>
            </a:endParaRPr>
          </a:p>
          <a:p>
            <a:pPr defTabSz="457165">
              <a:buClr>
                <a:srgbClr val="000000"/>
              </a:buClr>
            </a:pPr>
            <a:r>
              <a:rPr lang="en-GB" sz="6599" b="1">
                <a:solidFill>
                  <a:srgbClr val="FFFFFF"/>
                </a:solidFill>
                <a:latin typeface="Lato"/>
                <a:ea typeface="Lato"/>
                <a:cs typeface="Lato"/>
                <a:sym typeface="Arial"/>
              </a:rPr>
              <a:t>Autumn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a:t>
            </a:r>
            <a:r>
              <a:rPr lang="en-GB" sz="2400">
                <a:solidFill>
                  <a:srgbClr val="FFFFFF"/>
                </a:solidFill>
                <a:latin typeface="Lato"/>
                <a:ea typeface="Lato"/>
                <a:cs typeface="Lato"/>
                <a:sym typeface="Lato"/>
              </a:rPr>
              <a:t>Miss Imtiaz</a:t>
            </a:r>
            <a:r>
              <a:rPr lang="en-GB" sz="2400" dirty="0">
                <a:solidFill>
                  <a:srgbClr val="FFFFFF"/>
                </a:solidFill>
                <a:latin typeface="Lato"/>
                <a:ea typeface="Lato"/>
                <a:cs typeface="Lato"/>
                <a:sym typeface="Lato"/>
              </a:rPr>
              <a:t>, Mrs Grenfell &amp; Mr Knudsen</a:t>
            </a:r>
            <a:endParaRPr sz="2417" dirty="0">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18233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15" name="object 6">
            <a:extLst>
              <a:ext uri="{FF2B5EF4-FFF2-40B4-BE49-F238E27FC236}">
                <a16:creationId xmlns:a16="http://schemas.microsoft.com/office/drawing/2014/main" id="{0F51CE80-736D-8613-6AAC-AB31247CAE5E}"/>
              </a:ext>
            </a:extLst>
          </p:cNvPr>
          <p:cNvSpPr txBox="1"/>
          <p:nvPr/>
        </p:nvSpPr>
        <p:spPr>
          <a:xfrm>
            <a:off x="658172" y="1814480"/>
            <a:ext cx="8936678" cy="9599166"/>
          </a:xfrm>
          <a:prstGeom prst="rect">
            <a:avLst/>
          </a:prstGeom>
        </p:spPr>
        <p:txBody>
          <a:bodyPr vert="horz" wrap="square" lIns="0" tIns="17145"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5000"/>
              </a:lnSpc>
              <a:tabLst>
                <a:tab pos="180340" algn="l"/>
              </a:tabLst>
            </a:pPr>
            <a:r>
              <a:rPr lang="en-GB" sz="2400" b="1" dirty="0">
                <a:latin typeface="Calibri"/>
                <a:ea typeface="Calibri"/>
                <a:cs typeface="Calibri"/>
              </a:rPr>
              <a:t>T</a:t>
            </a:r>
            <a:r>
              <a:rPr lang="en-GB" sz="1600" b="1" dirty="0">
                <a:latin typeface="Calibri"/>
                <a:ea typeface="Calibri"/>
                <a:cs typeface="Calibri"/>
              </a:rPr>
              <a:t>opic – Climate and </a:t>
            </a:r>
            <a:r>
              <a:rPr lang="en-GB" sz="1600" b="1" dirty="0">
                <a:effectLst/>
                <a:latin typeface="Calibri"/>
                <a:ea typeface="Times New Roman" panose="02020603050405020304" pitchFamily="18" charset="0"/>
                <a:cs typeface="Arial"/>
              </a:rPr>
              <a:t>the </a:t>
            </a:r>
            <a:r>
              <a:rPr lang="en-GB" sz="1600" b="1" dirty="0">
                <a:latin typeface="Calibri"/>
                <a:ea typeface="Times New Roman" panose="02020603050405020304" pitchFamily="18" charset="0"/>
                <a:cs typeface="Arial"/>
              </a:rPr>
              <a:t>Seasons</a:t>
            </a:r>
            <a:endParaRPr lang="en-GB" sz="1600" b="1" dirty="0">
              <a:effectLst/>
              <a:latin typeface="Calibri"/>
              <a:ea typeface="Times New Roman" panose="02020603050405020304" pitchFamily="18" charset="0"/>
              <a:cs typeface="Arial"/>
            </a:endParaRPr>
          </a:p>
          <a:p>
            <a:pPr marL="342900" indent="-342900">
              <a:lnSpc>
                <a:spcPct val="115000"/>
              </a:lnSpc>
              <a:buFont typeface="Symbol" panose="05050102010706020507" pitchFamily="18" charset="2"/>
              <a:buChar char=""/>
            </a:pPr>
            <a:r>
              <a:rPr lang="en-GB" dirty="0">
                <a:latin typeface="Calibri"/>
                <a:ea typeface="Calibri"/>
                <a:cs typeface="Calibri"/>
              </a:rPr>
              <a:t>In Geography, we will be locating Brazil, looking at its climate, politics and people, as well as exploring the capital city of Rio de Janeiro.</a:t>
            </a:r>
          </a:p>
          <a:p>
            <a:pPr marL="342900" indent="-342900">
              <a:lnSpc>
                <a:spcPct val="115000"/>
              </a:lnSpc>
              <a:buFont typeface="Symbol" panose="05050102010706020507" pitchFamily="18" charset="2"/>
              <a:buChar char=""/>
            </a:pPr>
            <a:r>
              <a:rPr lang="en-GB" dirty="0">
                <a:latin typeface="Calibri"/>
                <a:ea typeface="Calibri"/>
                <a:cs typeface="Calibri"/>
              </a:rPr>
              <a:t>In History, we will learn all about the Ancient Mayan civilisation.</a:t>
            </a:r>
          </a:p>
          <a:p>
            <a:pPr marL="342900" indent="-342900">
              <a:lnSpc>
                <a:spcPct val="115000"/>
              </a:lnSpc>
              <a:buFont typeface="Symbol" panose="05050102010706020507" pitchFamily="18" charset="2"/>
              <a:buChar char=""/>
            </a:pPr>
            <a:r>
              <a:rPr lang="en-GB" dirty="0">
                <a:latin typeface="Calibri"/>
                <a:ea typeface="Calibri"/>
                <a:cs typeface="Calibri"/>
              </a:rPr>
              <a:t>In Computing, the children will be learning  about computing systems and networks as well as learning all about audio production.</a:t>
            </a:r>
          </a:p>
          <a:p>
            <a:pPr marL="342900" indent="-342900">
              <a:lnSpc>
                <a:spcPct val="115000"/>
              </a:lnSpc>
              <a:buFont typeface="Symbol" panose="05050102010706020507" pitchFamily="18" charset="2"/>
              <a:buChar char=""/>
            </a:pPr>
            <a:r>
              <a:rPr lang="en-US" dirty="0">
                <a:latin typeface="Calibri" panose="020F0502020204030204" pitchFamily="34" charset="0"/>
                <a:ea typeface="Calibri"/>
                <a:cs typeface="Calibri" panose="020F0502020204030204" pitchFamily="34" charset="0"/>
              </a:rPr>
              <a:t>In Science, the children will be learning about the classification of animals including the importance of biodiversity and the future threats being faced and then moving on in the second term to learn about food and digestion. This links with DT where we will complete design and evaluation work on soups as well as cooking and tasting them!</a:t>
            </a:r>
            <a:endParaRPr lang="en-GB" dirty="0">
              <a:latin typeface="Calibri" panose="020F0502020204030204" pitchFamily="34" charset="0"/>
              <a:ea typeface="Calibri"/>
              <a:cs typeface="Calibri" panose="020F0502020204030204" pitchFamily="34" charset="0"/>
            </a:endParaRPr>
          </a:p>
          <a:p>
            <a:pPr marL="342900" indent="-342900">
              <a:lnSpc>
                <a:spcPct val="115000"/>
              </a:lnSpc>
              <a:buFont typeface="Symbol" panose="05050102010706020507" pitchFamily="18" charset="2"/>
              <a:buChar char=""/>
            </a:pPr>
            <a:r>
              <a:rPr lang="en-GB" dirty="0">
                <a:latin typeface="Calibri"/>
                <a:ea typeface="Calibri"/>
                <a:cs typeface="Calibri"/>
              </a:rPr>
              <a:t>In Art, the children will find inspiration from the artist Yayoi Kasama and will produce work reflecting the season of Autumn.</a:t>
            </a:r>
          </a:p>
          <a:p>
            <a:pPr marL="342900" lvl="0" indent="-342900">
              <a:lnSpc>
                <a:spcPct val="115000"/>
              </a:lnSpc>
              <a:buFont typeface="Symbol" panose="05050102010706020507" pitchFamily="18" charset="2"/>
              <a:buChar char=""/>
            </a:pPr>
            <a:r>
              <a:rPr lang="en-GB" dirty="0">
                <a:latin typeface="Calibri"/>
                <a:ea typeface="Calibri"/>
                <a:cs typeface="Calibri"/>
              </a:rPr>
              <a:t>In PSHE, the children will start by learning about rights, rules, and responsibilities as well as continuing to better understand themselves using the ‘my Happy mind’ programme.</a:t>
            </a:r>
          </a:p>
          <a:p>
            <a:pPr marL="342900" lvl="0" indent="-342900">
              <a:lnSpc>
                <a:spcPct val="115000"/>
              </a:lnSpc>
              <a:spcAft>
                <a:spcPts val="1000"/>
              </a:spcAft>
              <a:buFont typeface="Symbol" panose="05050102010706020507" pitchFamily="18" charset="2"/>
              <a:buChar char=""/>
            </a:pPr>
            <a:r>
              <a:rPr lang="en-GB" dirty="0">
                <a:latin typeface="Calibri"/>
                <a:ea typeface="Calibri"/>
                <a:cs typeface="Calibri"/>
              </a:rPr>
              <a:t>In PE, the children will be practising basketball and football, as well as skills from the Getset4PE scheme.</a:t>
            </a:r>
          </a:p>
          <a:p>
            <a:pPr>
              <a:lnSpc>
                <a:spcPct val="115000"/>
              </a:lnSpc>
              <a:spcAft>
                <a:spcPts val="1000"/>
              </a:spcAft>
            </a:pPr>
            <a:r>
              <a:rPr lang="en-GB" b="1" dirty="0">
                <a:latin typeface="Calibri"/>
                <a:ea typeface="Calibri"/>
                <a:cs typeface="Calibri"/>
              </a:rPr>
              <a:t>Writing:</a:t>
            </a:r>
          </a:p>
          <a:p>
            <a:pPr marL="342900" lvl="0" indent="-342900">
              <a:lnSpc>
                <a:spcPct val="115000"/>
              </a:lnSpc>
              <a:buFont typeface="Symbol" panose="05050102010706020507" pitchFamily="18" charset="2"/>
              <a:buChar char=""/>
              <a:tabLst>
                <a:tab pos="180340" algn="l"/>
              </a:tabLst>
            </a:pPr>
            <a:r>
              <a:rPr lang="en-GB" dirty="0">
                <a:latin typeface="Calibri"/>
                <a:ea typeface="Calibri"/>
                <a:cs typeface="Calibri"/>
              </a:rPr>
              <a:t>The children will first be writing character and setting descriptions. These will be followed by a non-chronological report and explanation text in the second half-term.</a:t>
            </a:r>
          </a:p>
          <a:p>
            <a:pPr marL="342900" lvl="0" indent="-342900">
              <a:lnSpc>
                <a:spcPct val="115000"/>
              </a:lnSpc>
              <a:buFont typeface="Symbol" panose="05050102010706020507" pitchFamily="18" charset="2"/>
              <a:buChar char=""/>
              <a:tabLst>
                <a:tab pos="180340" algn="l"/>
              </a:tabLst>
            </a:pPr>
            <a:r>
              <a:rPr lang="en-GB" dirty="0">
                <a:latin typeface="Calibri"/>
                <a:ea typeface="Calibri"/>
                <a:cs typeface="Calibri"/>
              </a:rPr>
              <a:t>This work will be linked to the texts they are reading in Destination Reader.</a:t>
            </a:r>
          </a:p>
          <a:p>
            <a:pPr marL="342900" lvl="0" indent="-342900">
              <a:lnSpc>
                <a:spcPct val="115000"/>
              </a:lnSpc>
              <a:buFont typeface="Symbol" panose="05050102010706020507" pitchFamily="18" charset="2"/>
              <a:buChar char=""/>
              <a:tabLst>
                <a:tab pos="180340" algn="l"/>
              </a:tabLst>
            </a:pPr>
            <a:endParaRPr lang="en-GB" b="1" dirty="0">
              <a:latin typeface="Calibri"/>
              <a:ea typeface="Calibri"/>
              <a:cs typeface="Calibri"/>
            </a:endParaRPr>
          </a:p>
          <a:p>
            <a:pPr lvl="0">
              <a:lnSpc>
                <a:spcPct val="115000"/>
              </a:lnSpc>
              <a:tabLst>
                <a:tab pos="180340" algn="l"/>
              </a:tabLst>
            </a:pPr>
            <a:r>
              <a:rPr lang="en-GB" b="1" dirty="0">
                <a:latin typeface="Calibri"/>
                <a:ea typeface="Calibri"/>
                <a:cs typeface="Calibri"/>
              </a:rPr>
              <a:t>Reading:</a:t>
            </a:r>
          </a:p>
          <a:p>
            <a:pPr marL="342900" lvl="0" indent="-342900">
              <a:lnSpc>
                <a:spcPct val="115000"/>
              </a:lnSpc>
              <a:buFont typeface="Symbol" panose="05050102010706020507" pitchFamily="18" charset="2"/>
              <a:buChar char=""/>
            </a:pPr>
            <a:r>
              <a:rPr lang="en-GB" dirty="0">
                <a:latin typeface="Calibri"/>
                <a:ea typeface="Calibri"/>
                <a:cs typeface="Calibri"/>
              </a:rPr>
              <a:t>In Destination Reader, we will be reading a book called ‘The Land of Roar’ by Jenny McLachlan and the non-fiction book, “Weather” by Fiona MacDonald.</a:t>
            </a:r>
          </a:p>
          <a:p>
            <a:pPr marL="342900" indent="-342900">
              <a:lnSpc>
                <a:spcPct val="115000"/>
              </a:lnSpc>
              <a:buFont typeface="Symbol" panose="05050102010706020507" pitchFamily="18" charset="2"/>
              <a:buChar char=""/>
            </a:pPr>
            <a:r>
              <a:rPr lang="en-GB" dirty="0">
                <a:latin typeface="Calibri"/>
                <a:ea typeface="Calibri"/>
                <a:cs typeface="Calibri"/>
              </a:rPr>
              <a:t>Please read with your child as often as possible. They should read at least 5 times a week. There will be a reading challenge bookmark that will be given to your child each week and the tasks must be completed and uploaded to seesaw where your child’s class teacher will monitor their reading.</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16" name="object 18">
            <a:extLst>
              <a:ext uri="{FF2B5EF4-FFF2-40B4-BE49-F238E27FC236}">
                <a16:creationId xmlns:a16="http://schemas.microsoft.com/office/drawing/2014/main" id="{1AD22B68-B27F-77C0-97B0-D14265E3FC8C}"/>
              </a:ext>
            </a:extLst>
          </p:cNvPr>
          <p:cNvSpPr txBox="1"/>
          <p:nvPr/>
        </p:nvSpPr>
        <p:spPr>
          <a:xfrm>
            <a:off x="603250" y="1415570"/>
            <a:ext cx="3301174" cy="402033"/>
          </a:xfrm>
          <a:prstGeom prst="rect">
            <a:avLst/>
          </a:prstGeom>
        </p:spPr>
        <p:txBody>
          <a:bodyPr vert="horz" wrap="square" lIns="0" tIns="17145" rIns="0" bIns="0"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2700">
              <a:lnSpc>
                <a:spcPct val="100000"/>
              </a:lnSpc>
              <a:spcBef>
                <a:spcPts val="135"/>
              </a:spcBef>
            </a:pPr>
            <a:r>
              <a:rPr lang="en-GB" sz="2500" b="1" spc="-55">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a:solidFill>
                <a:srgbClr val="2A2C65"/>
              </a:solidFill>
              <a:latin typeface="Lato" panose="020F0502020204030203" pitchFamily="34" charset="0"/>
              <a:ea typeface="Lato" panose="020F0502020204030203" pitchFamily="34" charset="0"/>
              <a:cs typeface="Lato" panose="020F0502020204030203" pitchFamily="34" charset="0"/>
            </a:endParaRPr>
          </a:p>
        </p:txBody>
      </p:sp>
      <p:pic>
        <p:nvPicPr>
          <p:cNvPr id="17" name="Picture 16">
            <a:extLst>
              <a:ext uri="{FF2B5EF4-FFF2-40B4-BE49-F238E27FC236}">
                <a16:creationId xmlns:a16="http://schemas.microsoft.com/office/drawing/2014/main" id="{B1208BB2-B631-9E48-8402-B2CB3DEEEAE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18" name="object 22">
            <a:extLst>
              <a:ext uri="{FF2B5EF4-FFF2-40B4-BE49-F238E27FC236}">
                <a16:creationId xmlns:a16="http://schemas.microsoft.com/office/drawing/2014/main" id="{D5FE940C-2C04-754D-9DB6-F0FED3E467E0}"/>
              </a:ext>
            </a:extLst>
          </p:cNvPr>
          <p:cNvSpPr/>
          <p:nvPr/>
        </p:nvSpPr>
        <p:spPr>
          <a:xfrm>
            <a:off x="679450" y="1255693"/>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19" name="object 24">
            <a:extLst>
              <a:ext uri="{FF2B5EF4-FFF2-40B4-BE49-F238E27FC236}">
                <a16:creationId xmlns:a16="http://schemas.microsoft.com/office/drawing/2014/main" id="{EBD43D26-D495-FA47-9753-E5AFDAE44C4E}"/>
              </a:ext>
            </a:extLst>
          </p:cNvPr>
          <p:cNvSpPr txBox="1">
            <a:spLocks noGrp="1"/>
          </p:cNvSpPr>
          <p:nvPr/>
        </p:nvSpPr>
        <p:spPr>
          <a:xfrm>
            <a:off x="577188" y="351934"/>
            <a:ext cx="9932062" cy="750847"/>
          </a:xfrm>
          <a:prstGeom prst="rect">
            <a:avLst/>
          </a:prstGeom>
        </p:spPr>
        <p:txBody>
          <a:bodyPr vert="horz" wrap="square" lIns="0" tIns="12065" rIns="0" bIns="0" rtlCol="0" anchor="ctr">
            <a:spAutoFit/>
          </a:bodyPr>
          <a:lstStyle>
            <a:lvl1pPr algn="l" defTabSz="1507846" rtl="0" eaLnBrk="1" latinLnBrk="0" hangingPunct="1">
              <a:lnSpc>
                <a:spcPct val="90000"/>
              </a:lnSpc>
              <a:spcBef>
                <a:spcPct val="0"/>
              </a:spcBef>
              <a:buNone/>
              <a:defRPr sz="7256"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dirty="0"/>
              <a:t>Year 4 Autumn Curriculum 2026</a:t>
            </a:r>
            <a:endParaRPr sz="4800" spc="45" dirty="0"/>
          </a:p>
        </p:txBody>
      </p:sp>
      <p:sp>
        <p:nvSpPr>
          <p:cNvPr id="20" name="object 6">
            <a:extLst>
              <a:ext uri="{FF2B5EF4-FFF2-40B4-BE49-F238E27FC236}">
                <a16:creationId xmlns:a16="http://schemas.microsoft.com/office/drawing/2014/main" id="{AA587DAF-E3F6-C62E-E97F-4451663FF761}"/>
              </a:ext>
            </a:extLst>
          </p:cNvPr>
          <p:cNvSpPr txBox="1"/>
          <p:nvPr/>
        </p:nvSpPr>
        <p:spPr>
          <a:xfrm>
            <a:off x="10273280" y="1778740"/>
            <a:ext cx="8858529" cy="15932760"/>
          </a:xfrm>
          <a:prstGeom prst="rect">
            <a:avLst/>
          </a:prstGeom>
        </p:spPr>
        <p:txBody>
          <a:bodyPr vert="horz" wrap="square" lIns="0" tIns="17145"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5000"/>
              </a:lnSpc>
              <a:spcAft>
                <a:spcPts val="1000"/>
              </a:spcAft>
            </a:pPr>
            <a:r>
              <a:rPr lang="en-GB" b="1" dirty="0">
                <a:latin typeface="Calibri"/>
                <a:ea typeface="Calibri"/>
                <a:cs typeface="Calibri"/>
              </a:rPr>
              <a:t>Maths:</a:t>
            </a:r>
          </a:p>
          <a:p>
            <a:pPr marL="342900" indent="-342900">
              <a:lnSpc>
                <a:spcPct val="115000"/>
              </a:lnSpc>
              <a:buFont typeface="Symbol" panose="05050102010706020507" pitchFamily="18" charset="2"/>
              <a:buChar char=""/>
            </a:pPr>
            <a:r>
              <a:rPr lang="en-GB" dirty="0">
                <a:latin typeface="Calibri"/>
                <a:ea typeface="Calibri"/>
                <a:cs typeface="Calibri"/>
              </a:rPr>
              <a:t>This year the children will be using the ‘White Rose’ maths programme.</a:t>
            </a:r>
          </a:p>
          <a:p>
            <a:pPr marL="342900" lvl="0" indent="-342900">
              <a:lnSpc>
                <a:spcPct val="115000"/>
              </a:lnSpc>
              <a:buFont typeface="Symbol" panose="05050102010706020507" pitchFamily="18" charset="2"/>
              <a:buChar char=""/>
            </a:pPr>
            <a:r>
              <a:rPr lang="en-GB" dirty="0">
                <a:latin typeface="Calibri"/>
                <a:ea typeface="Calibri"/>
                <a:cs typeface="Calibri"/>
              </a:rPr>
              <a:t>We will begin by looking at place value before moving on to work involving addition and subtraction and then multiplication and division.</a:t>
            </a:r>
          </a:p>
          <a:p>
            <a:pPr marL="342900" lvl="0" indent="-342900">
              <a:lnSpc>
                <a:spcPct val="115000"/>
              </a:lnSpc>
              <a:buFont typeface="Symbol" panose="05050102010706020507" pitchFamily="18" charset="2"/>
              <a:buChar char=""/>
            </a:pPr>
            <a:r>
              <a:rPr lang="en-GB" dirty="0">
                <a:latin typeface="Calibri"/>
                <a:ea typeface="Calibri"/>
                <a:cs typeface="Calibri"/>
              </a:rPr>
              <a:t>Application of skills, as well as reasoning and problem solving will also be focused on.</a:t>
            </a:r>
          </a:p>
          <a:p>
            <a:pPr marL="342900" lvl="0" indent="-342900">
              <a:lnSpc>
                <a:spcPct val="115000"/>
              </a:lnSpc>
              <a:spcAft>
                <a:spcPts val="1000"/>
              </a:spcAft>
              <a:buFont typeface="Symbol" panose="05050102010706020507" pitchFamily="18" charset="2"/>
              <a:buChar char=""/>
            </a:pPr>
            <a:r>
              <a:rPr lang="en-GB" dirty="0">
                <a:latin typeface="Calibri"/>
                <a:ea typeface="Calibri"/>
                <a:cs typeface="Calibri"/>
              </a:rPr>
              <a:t>Please use the school’s calculation policy to support your child.</a:t>
            </a:r>
          </a:p>
          <a:p>
            <a:pPr>
              <a:lnSpc>
                <a:spcPct val="115000"/>
              </a:lnSpc>
              <a:spcAft>
                <a:spcPts val="1000"/>
              </a:spcAft>
            </a:pPr>
            <a:r>
              <a:rPr lang="en-GB" b="1" dirty="0">
                <a:latin typeface="Calibri"/>
                <a:ea typeface="Calibri"/>
                <a:cs typeface="Calibri"/>
              </a:rPr>
              <a:t>Assemblies:</a:t>
            </a:r>
          </a:p>
          <a:p>
            <a:pPr>
              <a:lnSpc>
                <a:spcPct val="115000"/>
              </a:lnSpc>
              <a:spcAft>
                <a:spcPts val="1000"/>
              </a:spcAft>
            </a:pPr>
            <a:r>
              <a:rPr lang="en-GB" dirty="0">
                <a:latin typeface="Calibri"/>
                <a:ea typeface="Calibri"/>
                <a:cs typeface="Calibri"/>
              </a:rPr>
              <a:t>4D &amp; 4L do not have a class assembly in the Autumn Term. Their 1st assembly will be on Thursday 28th January 2027 at 2.55pm. Please come to see the work we have been doing.</a:t>
            </a:r>
          </a:p>
          <a:p>
            <a:pPr>
              <a:lnSpc>
                <a:spcPct val="115000"/>
              </a:lnSpc>
              <a:spcAft>
                <a:spcPts val="1000"/>
              </a:spcAft>
            </a:pPr>
            <a:r>
              <a:rPr lang="en-GB" sz="1800" b="1" dirty="0">
                <a:effectLst/>
                <a:latin typeface="Calibri"/>
                <a:ea typeface="Calibri"/>
                <a:cs typeface="Calibri"/>
              </a:rPr>
              <a:t>Homework</a:t>
            </a:r>
            <a:r>
              <a:rPr lang="en-GB" sz="1800" b="1" dirty="0">
                <a:effectLst/>
                <a:latin typeface="Calibri"/>
                <a:ea typeface="Calibri"/>
                <a:cs typeface="Times New Roman"/>
              </a:rPr>
              <a:t>:</a:t>
            </a:r>
          </a:p>
          <a:p>
            <a:pPr>
              <a:lnSpc>
                <a:spcPct val="115000"/>
              </a:lnSpc>
              <a:spcAft>
                <a:spcPts val="1000"/>
              </a:spcAft>
            </a:pPr>
            <a:r>
              <a:rPr lang="en-GB" dirty="0">
                <a:latin typeface="Calibri"/>
                <a:ea typeface="Calibri"/>
                <a:cs typeface="Calibri"/>
              </a:rPr>
              <a:t>Homework will be set each Friday, and children must submit their work by the following Wednesday.   If you are not able to access Seesaw, please inform the class teacher. Children also need to read each day and play TTRock Stars.</a:t>
            </a:r>
          </a:p>
          <a:p>
            <a:pPr>
              <a:lnSpc>
                <a:spcPct val="119000"/>
              </a:lnSpc>
              <a:spcAft>
                <a:spcPts val="600"/>
              </a:spcAft>
            </a:pPr>
            <a:r>
              <a:rPr lang="en-GB" b="1" dirty="0">
                <a:latin typeface="Calibri"/>
                <a:ea typeface="Calibri"/>
                <a:cs typeface="Calibri"/>
              </a:rPr>
              <a:t>PE</a:t>
            </a:r>
            <a:r>
              <a:rPr lang="en-GB" dirty="0">
                <a:latin typeface="Calibri"/>
                <a:ea typeface="Calibri"/>
                <a:cs typeface="Calibri"/>
              </a:rPr>
              <a:t>: </a:t>
            </a:r>
            <a:r>
              <a:rPr lang="en-US" dirty="0">
                <a:latin typeface="Calibri"/>
                <a:ea typeface="Calibri"/>
                <a:cs typeface="Calibri"/>
              </a:rPr>
              <a:t>Children should come to school wearing their PE kit on PE days. PE lessons will be on Monday and Wednesday for 4D and Monday and Friday for 4L.</a:t>
            </a:r>
            <a:endParaRPr lang="en-US" dirty="0">
              <a:latin typeface="Calibri" panose="020F0502020204030204" pitchFamily="34" charset="0"/>
              <a:ea typeface="Calibri"/>
              <a:cs typeface="Calibri" panose="020F0502020204030204" pitchFamily="34" charset="0"/>
            </a:endParaRPr>
          </a:p>
          <a:p>
            <a:pPr>
              <a:lnSpc>
                <a:spcPct val="119000"/>
              </a:lnSpc>
              <a:spcAft>
                <a:spcPts val="600"/>
              </a:spcAft>
            </a:pPr>
            <a:r>
              <a:rPr lang="en-US" dirty="0">
                <a:latin typeface="Calibri"/>
                <a:ea typeface="Calibri"/>
                <a:cs typeface="Calibri"/>
              </a:rPr>
              <a:t>PE lessons may be indoors or outdoors so please ensure they have suitable shoes and warm clothes. Please follow the school guidelines for PE kits: navy  tracksuit bottoms, navy jumpers and white t-shirts. </a:t>
            </a:r>
          </a:p>
          <a:p>
            <a:pPr>
              <a:lnSpc>
                <a:spcPct val="115000"/>
              </a:lnSpc>
              <a:spcAft>
                <a:spcPts val="1000"/>
              </a:spcAft>
            </a:pPr>
            <a:r>
              <a:rPr lang="en-US" b="1" dirty="0">
                <a:latin typeface="Calibri"/>
                <a:ea typeface="Calibri"/>
                <a:cs typeface="Calibri"/>
              </a:rPr>
              <a:t>Lost property: </a:t>
            </a:r>
          </a:p>
          <a:p>
            <a:pPr marL="342900" indent="-342900">
              <a:lnSpc>
                <a:spcPct val="115000"/>
              </a:lnSpc>
              <a:buFont typeface="Symbol" panose="05050102010706020507" pitchFamily="18" charset="2"/>
              <a:buChar char=""/>
            </a:pPr>
            <a:r>
              <a:rPr lang="en-US" dirty="0">
                <a:latin typeface="Calibri"/>
                <a:ea typeface="Calibri"/>
                <a:cs typeface="Calibri"/>
              </a:rPr>
              <a:t>Please name </a:t>
            </a:r>
            <a:r>
              <a:rPr lang="en-US" b="1" dirty="0">
                <a:latin typeface="Calibri"/>
                <a:ea typeface="Calibri"/>
                <a:cs typeface="Calibri"/>
              </a:rPr>
              <a:t>ALL</a:t>
            </a:r>
            <a:r>
              <a:rPr lang="en-US" dirty="0">
                <a:latin typeface="Calibri"/>
                <a:ea typeface="Calibri"/>
                <a:cs typeface="Calibri"/>
              </a:rPr>
              <a:t> of your child’s things to help us to keep them safe. If they have lost items please speak to your class teacher.</a:t>
            </a:r>
          </a:p>
          <a:p>
            <a:pPr>
              <a:lnSpc>
                <a:spcPct val="115000"/>
              </a:lnSpc>
              <a:spcAft>
                <a:spcPts val="1000"/>
              </a:spcAft>
            </a:pPr>
            <a:endParaRPr lang="en-US" kern="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kern="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kern="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marR="0" indent="0" algn="l">
              <a:lnSpc>
                <a:spcPct val="119000"/>
              </a:lnSpc>
              <a:spcBef>
                <a:spcPts val="0"/>
              </a:spcBef>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b="1"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kern="140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a:lnSpc>
                <a:spcPct val="119000"/>
              </a:lnSpc>
              <a:spcAft>
                <a:spcPts val="600"/>
              </a:spcAft>
            </a:pPr>
            <a:endParaRPr lang="en-US" kern="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19000"/>
              </a:lnSpc>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b="1"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kern="140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kern="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marR="0" indent="0" algn="l">
              <a:lnSpc>
                <a:spcPct val="119000"/>
              </a:lnSpc>
              <a:spcBef>
                <a:spcPts val="0"/>
              </a:spcBef>
              <a:spcAft>
                <a:spcPts val="600"/>
              </a:spcAft>
            </a:pPr>
            <a:endParaRPr lang="en-US" sz="1800" b="1"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pPr>
            <a:endParaRPr lang="en-US" kern="1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12700">
              <a:lnSpc>
                <a:spcPct val="150000"/>
              </a:lnSpc>
              <a:spcBef>
                <a:spcPts val="135"/>
              </a:spcBef>
            </a:pPr>
            <a:r>
              <a:rPr lang="en-GB" sz="1700" dirty="0">
                <a:latin typeface="Lato"/>
                <a:ea typeface="Lato"/>
                <a:cs typeface="Lato"/>
              </a:rPr>
              <a:t>.</a:t>
            </a:r>
            <a:endParaRPr sz="1700" dirty="0">
              <a:solidFill>
                <a:srgbClr val="2A2C65"/>
              </a:solidFill>
              <a:latin typeface="Lato"/>
              <a:ea typeface="Lato"/>
              <a:cs typeface="Lato"/>
            </a:endParaRPr>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SharedWithUsers xmlns="fe9c093d-aa41-478f-be6b-e7e20e8ebaed">
      <UserInfo>
        <DisplayName/>
        <AccountId xsi:nil="true"/>
        <AccountType/>
      </UserInfo>
    </SharedWithUsers>
    <MediaLengthInSeconds xmlns="1884bc77-6208-46bc-8ca1-f8e0ebd7cfa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b3d19aa8f9b877ae977faa6547d7ff4a">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7297f9403286fe406b6fab0a6a2adf56"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2.xml><?xml version="1.0" encoding="utf-8"?>
<ds:datastoreItem xmlns:ds="http://schemas.openxmlformats.org/officeDocument/2006/customXml" ds:itemID="{892F18CE-0664-4747-9A36-DB6272ADADB8}">
  <ds:schemaRefs>
    <ds:schemaRef ds:uri="1884bc77-6208-46bc-8ca1-f8e0ebd7cfa8"/>
    <ds:schemaRef ds:uri="fe9c093d-aa41-478f-be6b-e7e20e8ebae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17A6F49-0109-4AAE-8EC0-B4695D0E52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84bc77-6208-46bc-8ca1-f8e0ebd7cfa8"/>
    <ds:schemaRef ds:uri="fe9c093d-aa41-478f-be6b-e7e20e8eba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621</Words>
  <Application>Microsoft Office PowerPoint</Application>
  <PresentationFormat>Custom</PresentationFormat>
  <Paragraphs>53</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Charlie KNUDSEN</cp:lastModifiedBy>
  <cp:revision>5</cp:revision>
  <dcterms:created xsi:type="dcterms:W3CDTF">2021-06-07T11:40:55Z</dcterms:created>
  <dcterms:modified xsi:type="dcterms:W3CDTF">2026-09-27T11:55:02Z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y fmtid="{D5CDD505-2E9C-101B-9397-08002B2CF9AE}" pid="4" name="Order">
    <vt:r8>56400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MSIP_Label_5fcadf04-bbb3-4439-84c3-42b4d4f7a5b4_Enabled">
    <vt:lpwstr>true</vt:lpwstr>
  </property>
  <property fmtid="{D5CDD505-2E9C-101B-9397-08002B2CF9AE}" pid="12" name="MSIP_Label_5fcadf04-bbb3-4439-84c3-42b4d4f7a5b4_SetDate">
    <vt:lpwstr>2026-09-01T19:07:33Z</vt:lpwstr>
  </property>
  <property fmtid="{D5CDD505-2E9C-101B-9397-08002B2CF9AE}" pid="13" name="MSIP_Label_5fcadf04-bbb3-4439-84c3-42b4d4f7a5b4_Method">
    <vt:lpwstr>Standard</vt:lpwstr>
  </property>
  <property fmtid="{D5CDD505-2E9C-101B-9397-08002B2CF9AE}" pid="14" name="MSIP_Label_5fcadf04-bbb3-4439-84c3-42b4d4f7a5b4_Name">
    <vt:lpwstr>Internal</vt:lpwstr>
  </property>
  <property fmtid="{D5CDD505-2E9C-101B-9397-08002B2CF9AE}" pid="15" name="MSIP_Label_5fcadf04-bbb3-4439-84c3-42b4d4f7a5b4_SiteId">
    <vt:lpwstr>08f10fa4-992d-442e-9ac5-79ae28c502e5</vt:lpwstr>
  </property>
  <property fmtid="{D5CDD505-2E9C-101B-9397-08002B2CF9AE}" pid="16" name="MSIP_Label_5fcadf04-bbb3-4439-84c3-42b4d4f7a5b4_ActionId">
    <vt:lpwstr>8fdb5db8-8d9f-49a0-8a79-699d1521d622</vt:lpwstr>
  </property>
  <property fmtid="{D5CDD505-2E9C-101B-9397-08002B2CF9AE}" pid="17" name="MSIP_Label_5fcadf04-bbb3-4439-84c3-42b4d4f7a5b4_ContentBits">
    <vt:lpwstr>0</vt:lpwstr>
  </property>
  <property fmtid="{D5CDD505-2E9C-101B-9397-08002B2CF9AE}" pid="18" name="MSIP_Label_5fcadf04-bbb3-4439-84c3-42b4d4f7a5b4_Tag">
    <vt:lpwstr>10, 3, 0, 1</vt:lpwstr>
  </property>
</Properties>
</file>