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94" r:id="rId4"/>
    <p:sldMasterId id="2147483806" r:id="rId5"/>
  </p:sldMasterIdLst>
  <p:notesMasterIdLst>
    <p:notesMasterId r:id="rId8"/>
  </p:notesMasterIdLst>
  <p:sldIdLst>
    <p:sldId id="266" r:id="rId6"/>
    <p:sldId id="265"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2C65"/>
    <a:srgbClr val="E6E6E6"/>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0" d="100"/>
          <a:sy n="60" d="100"/>
        </p:scale>
        <p:origin x="-1218" y="-222"/>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ryn BOTHWELL" userId="790c3e21-1d8e-4190-b072-764547691ee2" providerId="ADAL" clId="{EB4739A0-A08B-4B1C-87A4-76C6229A1E6F}"/>
    <pc:docChg chg="modSld">
      <pc:chgData name="Kathryn BOTHWELL" userId="790c3e21-1d8e-4190-b072-764547691ee2" providerId="ADAL" clId="{EB4739A0-A08B-4B1C-87A4-76C6229A1E6F}" dt="2026-09-24T20:59:21.301" v="4" actId="20577"/>
      <pc:docMkLst>
        <pc:docMk/>
      </pc:docMkLst>
      <pc:sldChg chg="modSp mod">
        <pc:chgData name="Kathryn BOTHWELL" userId="790c3e21-1d8e-4190-b072-764547691ee2" providerId="ADAL" clId="{EB4739A0-A08B-4B1C-87A4-76C6229A1E6F}" dt="2026-09-24T20:59:21.301" v="4" actId="20577"/>
        <pc:sldMkLst>
          <pc:docMk/>
          <pc:sldMk cId="2826818261" sldId="265"/>
        </pc:sldMkLst>
        <pc:spChg chg="mod">
          <ac:chgData name="Kathryn BOTHWELL" userId="790c3e21-1d8e-4190-b072-764547691ee2" providerId="ADAL" clId="{EB4739A0-A08B-4B1C-87A4-76C6229A1E6F}" dt="2026-09-24T20:59:21.301" v="4" actId="20577"/>
          <ac:spMkLst>
            <pc:docMk/>
            <pc:sldMk cId="2826818261" sldId="265"/>
            <ac:spMk id="3" creationId="{DFE9AC7F-1C3C-9403-4520-47D9DD5BC1F0}"/>
          </ac:spMkLst>
        </pc:spChg>
        <pc:spChg chg="mod">
          <ac:chgData name="Kathryn BOTHWELL" userId="790c3e21-1d8e-4190-b072-764547691ee2" providerId="ADAL" clId="{EB4739A0-A08B-4B1C-87A4-76C6229A1E6F}" dt="2026-09-24T20:59:08.374" v="3" actId="1076"/>
          <ac:spMkLst>
            <pc:docMk/>
            <pc:sldMk cId="2826818261" sldId="265"/>
            <ac:spMk id="7" creationId="{31C6E719-2682-A63B-22AB-D1D868E50D2C}"/>
          </ac:spMkLst>
        </pc:spChg>
      </pc:sldChg>
    </pc:docChg>
  </pc:docChgLst>
  <pc:docChgLst>
    <pc:chgData name="Pauline MARTIN" userId="S::pmartin@tpa.keystrust.org::72d5dddb-be29-4aba-88f5-8daa277e8227" providerId="AD" clId="Web-{93357640-E034-9869-CC28-331B0BF48272}"/>
    <pc:docChg chg="mod">
      <pc:chgData name="Pauline MARTIN" userId="S::pmartin@tpa.keystrust.org::72d5dddb-be29-4aba-88f5-8daa277e8227" providerId="AD" clId="Web-{93357640-E034-9869-CC28-331B0BF48272}" dt="2026-09-02T14:18:04.991" v="0" actId="33475"/>
      <pc:docMkLst>
        <pc:docMk/>
      </pc:docMkLst>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E7047F09-9501-4BA0-9E76-7B5DA7A825D5}" type="datetimeFigureOut">
              <a:rPr lang="en-GB" smtClean="0"/>
              <a:t>24/09/2026</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8A8137F8-506C-462D-B101-B48F82E7E44C}" type="slidenum">
              <a:rPr lang="en-GB" smtClean="0"/>
              <a:t>‹#›</a:t>
            </a:fld>
            <a:endParaRPr lang="en-GB"/>
          </a:p>
        </p:txBody>
      </p:sp>
    </p:spTree>
    <p:extLst>
      <p:ext uri="{BB962C8B-B14F-4D97-AF65-F5344CB8AC3E}">
        <p14:creationId xmlns:p14="http://schemas.microsoft.com/office/powerpoint/2010/main" val="2311704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a:extLst>
            <a:ext uri="{FF2B5EF4-FFF2-40B4-BE49-F238E27FC236}">
              <a16:creationId xmlns:a16="http://schemas.microsoft.com/office/drawing/2014/main" id="{7F718D2B-30AF-344C-3873-9A5F5168D83E}"/>
            </a:ext>
          </a:extLst>
        </p:cNvPr>
        <p:cNvGrpSpPr/>
        <p:nvPr/>
      </p:nvGrpSpPr>
      <p:grpSpPr>
        <a:xfrm>
          <a:off x="0" y="0"/>
          <a:ext cx="0" cy="0"/>
          <a:chOff x="0" y="0"/>
          <a:chExt cx="0" cy="0"/>
        </a:xfrm>
      </p:grpSpPr>
      <p:sp>
        <p:nvSpPr>
          <p:cNvPr id="51" name="Google Shape;51;p:notes">
            <a:extLst>
              <a:ext uri="{FF2B5EF4-FFF2-40B4-BE49-F238E27FC236}">
                <a16:creationId xmlns:a16="http://schemas.microsoft.com/office/drawing/2014/main" id="{CE5E52ED-14BA-A446-FA65-71C32BFACC4A}"/>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a:extLst>
              <a:ext uri="{FF2B5EF4-FFF2-40B4-BE49-F238E27FC236}">
                <a16:creationId xmlns:a16="http://schemas.microsoft.com/office/drawing/2014/main" id="{A9AAE9CF-4021-4D20-1A77-8A6BB787493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65893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4"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4" y="5940028"/>
            <a:ext cx="15078075" cy="2730474"/>
          </a:xfrm>
        </p:spPr>
        <p:txBody>
          <a:bodyPr/>
          <a:lstStyle>
            <a:lvl1pPr marL="0" indent="0" algn="ctr">
              <a:buNone/>
              <a:defRPr sz="3957"/>
            </a:lvl1pPr>
            <a:lvl2pPr marL="753865" indent="0" algn="ctr">
              <a:buNone/>
              <a:defRPr sz="3298"/>
            </a:lvl2pPr>
            <a:lvl3pPr marL="1507731" indent="0" algn="ctr">
              <a:buNone/>
              <a:defRPr sz="2968"/>
            </a:lvl3pPr>
            <a:lvl4pPr marL="2261594" indent="0" algn="ctr">
              <a:buNone/>
              <a:defRPr sz="2638"/>
            </a:lvl4pPr>
            <a:lvl5pPr marL="3015460" indent="0" algn="ctr">
              <a:buNone/>
              <a:defRPr sz="2638"/>
            </a:lvl5pPr>
            <a:lvl6pPr marL="3769325" indent="0" algn="ctr">
              <a:buNone/>
              <a:defRPr sz="2638"/>
            </a:lvl6pPr>
            <a:lvl7pPr marL="4523190" indent="0" algn="ctr">
              <a:buNone/>
              <a:defRPr sz="2638"/>
            </a:lvl7pPr>
            <a:lvl8pPr marL="5277056" indent="0" algn="ctr">
              <a:buNone/>
              <a:defRPr sz="2638"/>
            </a:lvl8pPr>
            <a:lvl9pPr marL="6030919"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9/24/26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29361234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9/24/26</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7097147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6"/>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7">
                <a:solidFill>
                  <a:schemeClr val="tx1">
                    <a:tint val="75000"/>
                  </a:schemeClr>
                </a:solidFill>
              </a:defRPr>
            </a:lvl1pPr>
            <a:lvl2pPr marL="753865" indent="0">
              <a:buNone/>
              <a:defRPr sz="3298">
                <a:solidFill>
                  <a:schemeClr val="tx1">
                    <a:tint val="75000"/>
                  </a:schemeClr>
                </a:solidFill>
              </a:defRPr>
            </a:lvl2pPr>
            <a:lvl3pPr marL="1507731" indent="0">
              <a:buNone/>
              <a:defRPr sz="2968">
                <a:solidFill>
                  <a:schemeClr val="tx1">
                    <a:tint val="75000"/>
                  </a:schemeClr>
                </a:solidFill>
              </a:defRPr>
            </a:lvl3pPr>
            <a:lvl4pPr marL="2261594" indent="0">
              <a:buNone/>
              <a:defRPr sz="2638">
                <a:solidFill>
                  <a:schemeClr val="tx1">
                    <a:tint val="75000"/>
                  </a:schemeClr>
                </a:solidFill>
              </a:defRPr>
            </a:lvl4pPr>
            <a:lvl5pPr marL="3015460" indent="0">
              <a:buNone/>
              <a:defRPr sz="2638">
                <a:solidFill>
                  <a:schemeClr val="tx1">
                    <a:tint val="75000"/>
                  </a:schemeClr>
                </a:solidFill>
              </a:defRPr>
            </a:lvl5pPr>
            <a:lvl6pPr marL="3769325" indent="0">
              <a:buNone/>
              <a:defRPr sz="2638">
                <a:solidFill>
                  <a:schemeClr val="tx1">
                    <a:tint val="75000"/>
                  </a:schemeClr>
                </a:solidFill>
              </a:defRPr>
            </a:lvl6pPr>
            <a:lvl7pPr marL="4523190" indent="0">
              <a:buNone/>
              <a:defRPr sz="2638">
                <a:solidFill>
                  <a:schemeClr val="tx1">
                    <a:tint val="75000"/>
                  </a:schemeClr>
                </a:solidFill>
              </a:defRPr>
            </a:lvl7pPr>
            <a:lvl8pPr marL="5277056" indent="0">
              <a:buNone/>
              <a:defRPr sz="2638">
                <a:solidFill>
                  <a:schemeClr val="tx1">
                    <a:tint val="75000"/>
                  </a:schemeClr>
                </a:solidFill>
              </a:defRPr>
            </a:lvl8pPr>
            <a:lvl9pPr marL="6030919"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054042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8"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2"/>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9/24/26</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30204888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5"/>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2" y="2772362"/>
            <a:ext cx="8546861" cy="1358692"/>
          </a:xfrm>
        </p:spPr>
        <p:txBody>
          <a:bodyPr anchor="b"/>
          <a:lstStyle>
            <a:lvl1pPr marL="0" indent="0">
              <a:buNone/>
              <a:defRPr sz="3957" b="1"/>
            </a:lvl1pPr>
            <a:lvl2pPr marL="753865" indent="0">
              <a:buNone/>
              <a:defRPr sz="3298" b="1"/>
            </a:lvl2pPr>
            <a:lvl3pPr marL="1507731" indent="0">
              <a:buNone/>
              <a:defRPr sz="2968" b="1"/>
            </a:lvl3pPr>
            <a:lvl4pPr marL="2261594" indent="0">
              <a:buNone/>
              <a:defRPr sz="2638" b="1"/>
            </a:lvl4pPr>
            <a:lvl5pPr marL="3015460" indent="0">
              <a:buNone/>
              <a:defRPr sz="2638" b="1"/>
            </a:lvl5pPr>
            <a:lvl6pPr marL="3769325" indent="0">
              <a:buNone/>
              <a:defRPr sz="2638" b="1"/>
            </a:lvl6pPr>
            <a:lvl7pPr marL="4523190" indent="0">
              <a:buNone/>
              <a:defRPr sz="2638" b="1"/>
            </a:lvl7pPr>
            <a:lvl8pPr marL="5277056" indent="0">
              <a:buNone/>
              <a:defRPr sz="2638" b="1"/>
            </a:lvl8pPr>
            <a:lvl9pPr marL="6030919"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2" y="4131055"/>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3738024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2362440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9604180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2" y="1628339"/>
            <a:ext cx="10177701" cy="8036969"/>
          </a:xfrm>
        </p:spPr>
        <p:txBody>
          <a:bodyPr/>
          <a:lstStyle>
            <a:lvl1pPr>
              <a:defRPr sz="5277"/>
            </a:lvl1pPr>
            <a:lvl2pPr>
              <a:defRPr sz="4617"/>
            </a:lvl2pPr>
            <a:lvl3pPr>
              <a:defRPr sz="3957"/>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7135601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6"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2" y="1628339"/>
            <a:ext cx="10177701" cy="8036969"/>
          </a:xfrm>
        </p:spPr>
        <p:txBody>
          <a:bodyPr anchor="t"/>
          <a:lstStyle>
            <a:lvl1pPr marL="0" indent="0">
              <a:buNone/>
              <a:defRPr sz="5277"/>
            </a:lvl1pPr>
            <a:lvl2pPr marL="753865" indent="0">
              <a:buNone/>
              <a:defRPr sz="4617"/>
            </a:lvl2pPr>
            <a:lvl3pPr marL="1507731" indent="0">
              <a:buNone/>
              <a:defRPr sz="3957"/>
            </a:lvl3pPr>
            <a:lvl4pPr marL="2261594" indent="0">
              <a:buNone/>
              <a:defRPr sz="3298"/>
            </a:lvl4pPr>
            <a:lvl5pPr marL="3015460" indent="0">
              <a:buNone/>
              <a:defRPr sz="3298"/>
            </a:lvl5pPr>
            <a:lvl6pPr marL="3769325" indent="0">
              <a:buNone/>
              <a:defRPr sz="3298"/>
            </a:lvl6pPr>
            <a:lvl7pPr marL="4523190" indent="0">
              <a:buNone/>
              <a:defRPr sz="3298"/>
            </a:lvl7pPr>
            <a:lvl8pPr marL="5277056" indent="0">
              <a:buNone/>
              <a:defRPr sz="3298"/>
            </a:lvl8pPr>
            <a:lvl9pPr marL="6030919"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6" cy="6285591"/>
          </a:xfrm>
        </p:spPr>
        <p:txBody>
          <a:bodyPr/>
          <a:lstStyle>
            <a:lvl1pPr marL="0" indent="0">
              <a:buNone/>
              <a:defRPr sz="2638"/>
            </a:lvl1pPr>
            <a:lvl2pPr marL="753865" indent="0">
              <a:buNone/>
              <a:defRPr sz="2309"/>
            </a:lvl2pPr>
            <a:lvl3pPr marL="1507731" indent="0">
              <a:buNone/>
              <a:defRPr sz="1979"/>
            </a:lvl3pPr>
            <a:lvl4pPr marL="2261594" indent="0">
              <a:buNone/>
              <a:defRPr sz="1649"/>
            </a:lvl4pPr>
            <a:lvl5pPr marL="3015460" indent="0">
              <a:buNone/>
              <a:defRPr sz="1649"/>
            </a:lvl5pPr>
            <a:lvl6pPr marL="3769325" indent="0">
              <a:buNone/>
              <a:defRPr sz="1649"/>
            </a:lvl6pPr>
            <a:lvl7pPr marL="4523190" indent="0">
              <a:buNone/>
              <a:defRPr sz="1649"/>
            </a:lvl7pPr>
            <a:lvl8pPr marL="5277056" indent="0">
              <a:buNone/>
              <a:defRPr sz="1649"/>
            </a:lvl8pPr>
            <a:lvl9pPr marL="6030919"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39262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183726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9"/>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9"/>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9/24/26</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600955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14334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9598543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2728745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07756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67284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8026822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267743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228284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18837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279514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55090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2"/>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8"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9/24/26</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4"/>
            <a:ext cx="20104101" cy="173811"/>
          </a:xfrm>
          <a:prstGeom prst="rect">
            <a:avLst/>
          </a:prstGeom>
        </p:spPr>
      </p:pic>
    </p:spTree>
    <p:extLst>
      <p:ext uri="{BB962C8B-B14F-4D97-AF65-F5344CB8AC3E}">
        <p14:creationId xmlns:p14="http://schemas.microsoft.com/office/powerpoint/2010/main" val="1000613071"/>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Lst>
  <p:txStyles>
    <p:titleStyle>
      <a:lvl1pPr algn="l" defTabSz="1657575" rtl="0" eaLnBrk="1" latinLnBrk="0" hangingPunct="1">
        <a:lnSpc>
          <a:spcPct val="90000"/>
        </a:lnSpc>
        <a:spcBef>
          <a:spcPct val="0"/>
        </a:spcBef>
        <a:buNone/>
        <a:defRPr sz="7977"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414393" indent="-414393" algn="l" defTabSz="1657575" rtl="0" eaLnBrk="1" latinLnBrk="0" hangingPunct="1">
        <a:lnSpc>
          <a:spcPct val="90000"/>
        </a:lnSpc>
        <a:spcBef>
          <a:spcPts val="1813"/>
        </a:spcBef>
        <a:buFont typeface="Arial" panose="020B0604020202020204" pitchFamily="34" charset="0"/>
        <a:buChar char="•"/>
        <a:defRPr sz="5075"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243181" indent="-414393" algn="l" defTabSz="1657575" rtl="0" eaLnBrk="1" latinLnBrk="0" hangingPunct="1">
        <a:lnSpc>
          <a:spcPct val="90000"/>
        </a:lnSpc>
        <a:spcBef>
          <a:spcPts val="906"/>
        </a:spcBef>
        <a:buFont typeface="Arial" panose="020B0604020202020204" pitchFamily="34" charset="0"/>
        <a:buChar char="•"/>
        <a:defRPr sz="4351"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2071968" indent="-414393" algn="l" defTabSz="1657575" rtl="0" eaLnBrk="1" latinLnBrk="0" hangingPunct="1">
        <a:lnSpc>
          <a:spcPct val="90000"/>
        </a:lnSpc>
        <a:spcBef>
          <a:spcPts val="906"/>
        </a:spcBef>
        <a:buFont typeface="Arial" panose="020B0604020202020204" pitchFamily="34" charset="0"/>
        <a:buChar char="•"/>
        <a:defRPr sz="3625"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900756"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72954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558330"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6pPr>
      <a:lvl7pPr marL="5387117"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7pPr>
      <a:lvl8pPr marL="6215905"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8pPr>
      <a:lvl9pPr marL="7044693" indent="-414393" algn="l" defTabSz="1657575" rtl="0" eaLnBrk="1" latinLnBrk="0" hangingPunct="1">
        <a:lnSpc>
          <a:spcPct val="90000"/>
        </a:lnSpc>
        <a:spcBef>
          <a:spcPts val="906"/>
        </a:spcBef>
        <a:buFont typeface="Arial" panose="020B0604020202020204" pitchFamily="34" charset="0"/>
        <a:buChar char="•"/>
        <a:defRPr sz="3263" kern="1200">
          <a:solidFill>
            <a:schemeClr val="tx1"/>
          </a:solidFill>
          <a:latin typeface="+mn-lt"/>
          <a:ea typeface="+mn-ea"/>
          <a:cs typeface="+mn-cs"/>
        </a:defRPr>
      </a:lvl9pPr>
    </p:bodyStyle>
    <p:otherStyle>
      <a:defPPr>
        <a:defRPr lang="en-US"/>
      </a:defPPr>
      <a:lvl1pPr marL="0" algn="l" defTabSz="1657575" rtl="0" eaLnBrk="1" latinLnBrk="0" hangingPunct="1">
        <a:defRPr sz="3263" kern="1200">
          <a:solidFill>
            <a:schemeClr val="tx1"/>
          </a:solidFill>
          <a:latin typeface="+mn-lt"/>
          <a:ea typeface="+mn-ea"/>
          <a:cs typeface="+mn-cs"/>
        </a:defRPr>
      </a:lvl1pPr>
      <a:lvl2pPr marL="828788" algn="l" defTabSz="1657575" rtl="0" eaLnBrk="1" latinLnBrk="0" hangingPunct="1">
        <a:defRPr sz="3263" kern="1200">
          <a:solidFill>
            <a:schemeClr val="tx1"/>
          </a:solidFill>
          <a:latin typeface="+mn-lt"/>
          <a:ea typeface="+mn-ea"/>
          <a:cs typeface="+mn-cs"/>
        </a:defRPr>
      </a:lvl2pPr>
      <a:lvl3pPr marL="1657575" algn="l" defTabSz="1657575" rtl="0" eaLnBrk="1" latinLnBrk="0" hangingPunct="1">
        <a:defRPr sz="3263" kern="1200">
          <a:solidFill>
            <a:schemeClr val="tx1"/>
          </a:solidFill>
          <a:latin typeface="+mn-lt"/>
          <a:ea typeface="+mn-ea"/>
          <a:cs typeface="+mn-cs"/>
        </a:defRPr>
      </a:lvl3pPr>
      <a:lvl4pPr marL="2486362" algn="l" defTabSz="1657575" rtl="0" eaLnBrk="1" latinLnBrk="0" hangingPunct="1">
        <a:defRPr sz="3263" kern="1200">
          <a:solidFill>
            <a:schemeClr val="tx1"/>
          </a:solidFill>
          <a:latin typeface="+mn-lt"/>
          <a:ea typeface="+mn-ea"/>
          <a:cs typeface="+mn-cs"/>
        </a:defRPr>
      </a:lvl4pPr>
      <a:lvl5pPr marL="3315149" algn="l" defTabSz="1657575" rtl="0" eaLnBrk="1" latinLnBrk="0" hangingPunct="1">
        <a:defRPr sz="3263" kern="1200">
          <a:solidFill>
            <a:schemeClr val="tx1"/>
          </a:solidFill>
          <a:latin typeface="+mn-lt"/>
          <a:ea typeface="+mn-ea"/>
          <a:cs typeface="+mn-cs"/>
        </a:defRPr>
      </a:lvl5pPr>
      <a:lvl6pPr marL="4143937" algn="l" defTabSz="1657575" rtl="0" eaLnBrk="1" latinLnBrk="0" hangingPunct="1">
        <a:defRPr sz="3263" kern="1200">
          <a:solidFill>
            <a:schemeClr val="tx1"/>
          </a:solidFill>
          <a:latin typeface="+mn-lt"/>
          <a:ea typeface="+mn-ea"/>
          <a:cs typeface="+mn-cs"/>
        </a:defRPr>
      </a:lvl6pPr>
      <a:lvl7pPr marL="4972724" algn="l" defTabSz="1657575" rtl="0" eaLnBrk="1" latinLnBrk="0" hangingPunct="1">
        <a:defRPr sz="3263" kern="1200">
          <a:solidFill>
            <a:schemeClr val="tx1"/>
          </a:solidFill>
          <a:latin typeface="+mn-lt"/>
          <a:ea typeface="+mn-ea"/>
          <a:cs typeface="+mn-cs"/>
        </a:defRPr>
      </a:lvl7pPr>
      <a:lvl8pPr marL="5801512" algn="l" defTabSz="1657575" rtl="0" eaLnBrk="1" latinLnBrk="0" hangingPunct="1">
        <a:defRPr sz="3263" kern="1200">
          <a:solidFill>
            <a:schemeClr val="tx1"/>
          </a:solidFill>
          <a:latin typeface="+mn-lt"/>
          <a:ea typeface="+mn-ea"/>
          <a:cs typeface="+mn-cs"/>
        </a:defRPr>
      </a:lvl8pPr>
      <a:lvl9pPr marL="6630298" algn="l" defTabSz="1657575" rtl="0" eaLnBrk="1" latinLnBrk="0" hangingPunct="1">
        <a:defRPr sz="326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55124420"/>
      </p:ext>
    </p:extLst>
  </p:cSld>
  <p:clrMap bg1="lt1" tx1="dk1" bg2="dk2" tx2="lt2" accent1="accent1" accent2="accent2" accent3="accent3" accent4="accent4" accent5="accent5" accent6="accent6" hlink="hlink" folHlink="folHlink"/>
  <p:sldLayoutIdLst>
    <p:sldLayoutId id="2147483807" r:id="rId1"/>
    <p:sldLayoutId id="2147483808" r:id="rId2"/>
    <p:sldLayoutId id="2147483809" r:id="rId3"/>
    <p:sldLayoutId id="2147483810" r:id="rId4"/>
    <p:sldLayoutId id="2147483811" r:id="rId5"/>
    <p:sldLayoutId id="2147483812" r:id="rId6"/>
    <p:sldLayoutId id="2147483813" r:id="rId7"/>
    <p:sldLayoutId id="2147483814" r:id="rId8"/>
    <p:sldLayoutId id="2147483815" r:id="rId9"/>
    <p:sldLayoutId id="2147483816" r:id="rId10"/>
    <p:sldLayoutId id="214748381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Year 6:</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Autumn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Teachers: Miss Bothwell, Miss Murray &amp; Miss Greaves</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31396883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3">
          <a:extLst>
            <a:ext uri="{FF2B5EF4-FFF2-40B4-BE49-F238E27FC236}">
              <a16:creationId xmlns:a16="http://schemas.microsoft.com/office/drawing/2014/main" id="{E16C0D55-699E-F073-D649-346341993865}"/>
            </a:ext>
          </a:extLst>
        </p:cNvPr>
        <p:cNvGrpSpPr/>
        <p:nvPr/>
      </p:nvGrpSpPr>
      <p:grpSpPr>
        <a:xfrm>
          <a:off x="0" y="0"/>
          <a:ext cx="0" cy="0"/>
          <a:chOff x="0" y="0"/>
          <a:chExt cx="0" cy="0"/>
        </a:xfrm>
      </p:grpSpPr>
      <p:sp>
        <p:nvSpPr>
          <p:cNvPr id="54" name="Google Shape;54;p13">
            <a:extLst>
              <a:ext uri="{FF2B5EF4-FFF2-40B4-BE49-F238E27FC236}">
                <a16:creationId xmlns:a16="http://schemas.microsoft.com/office/drawing/2014/main" id="{38723906-7218-2774-3198-E271094CFBDE}"/>
              </a:ext>
            </a:extLst>
          </p:cNvPr>
          <p:cNvSpPr txBox="1"/>
          <p:nvPr/>
        </p:nvSpPr>
        <p:spPr>
          <a:xfrm>
            <a:off x="1414284" y="4164022"/>
            <a:ext cx="8859641" cy="2233627"/>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8" b="1">
                <a:solidFill>
                  <a:srgbClr val="FFFFFF"/>
                </a:solidFill>
                <a:latin typeface="Lato"/>
                <a:ea typeface="Lato"/>
                <a:cs typeface="Lato"/>
                <a:sym typeface="Lato"/>
              </a:rPr>
              <a:t>Nursery:</a:t>
            </a:r>
            <a:endParaRPr lang="en-GB" sz="6598" b="1">
              <a:solidFill>
                <a:srgbClr val="FFFFFF"/>
              </a:solidFill>
              <a:latin typeface="Lato"/>
              <a:ea typeface="Lato"/>
              <a:cs typeface="Lato"/>
              <a:sym typeface="Arial"/>
            </a:endParaRPr>
          </a:p>
          <a:p>
            <a:pPr defTabSz="457165">
              <a:buClr>
                <a:srgbClr val="000000"/>
              </a:buClr>
            </a:pPr>
            <a:r>
              <a:rPr lang="en-GB" sz="6598" b="1">
                <a:solidFill>
                  <a:srgbClr val="FFFFFF"/>
                </a:solidFill>
                <a:latin typeface="Lato"/>
                <a:ea typeface="Lato"/>
                <a:cs typeface="Lato"/>
                <a:sym typeface="Arial"/>
              </a:rPr>
              <a:t>Autumn Curriculum</a:t>
            </a:r>
          </a:p>
        </p:txBody>
      </p:sp>
      <p:sp>
        <p:nvSpPr>
          <p:cNvPr id="55" name="Google Shape;55;p13">
            <a:extLst>
              <a:ext uri="{FF2B5EF4-FFF2-40B4-BE49-F238E27FC236}">
                <a16:creationId xmlns:a16="http://schemas.microsoft.com/office/drawing/2014/main" id="{30E803B3-AC11-7029-8BAE-309381D71F6C}"/>
              </a:ext>
            </a:extLst>
          </p:cNvPr>
          <p:cNvSpPr txBox="1"/>
          <p:nvPr/>
        </p:nvSpPr>
        <p:spPr>
          <a:xfrm>
            <a:off x="1342239" y="7205681"/>
            <a:ext cx="8913677" cy="627674"/>
          </a:xfrm>
          <a:prstGeom prst="rect">
            <a:avLst/>
          </a:prstGeom>
          <a:noFill/>
          <a:ln>
            <a:noFill/>
          </a:ln>
        </p:spPr>
        <p:txBody>
          <a:bodyPr spcFirstLastPara="1" wrap="square" lIns="100490" tIns="100490" rIns="100490" bIns="100490"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2" name="Google Shape;56;p13">
            <a:extLst>
              <a:ext uri="{FF2B5EF4-FFF2-40B4-BE49-F238E27FC236}">
                <a16:creationId xmlns:a16="http://schemas.microsoft.com/office/drawing/2014/main" id="{9659CB43-8281-7AD2-6503-F6F06532390B}"/>
              </a:ext>
            </a:extLst>
          </p:cNvPr>
          <p:cNvPicPr preferRelativeResize="0"/>
          <p:nvPr/>
        </p:nvPicPr>
        <p:blipFill>
          <a:blip r:embed="rId3"/>
          <a:srcRect/>
          <a:stretch/>
        </p:blipFill>
        <p:spPr>
          <a:xfrm>
            <a:off x="1409650" y="9352333"/>
            <a:ext cx="2673552" cy="1086317"/>
          </a:xfrm>
          <a:prstGeom prst="rect">
            <a:avLst/>
          </a:prstGeom>
          <a:noFill/>
          <a:ln>
            <a:noFill/>
          </a:ln>
        </p:spPr>
      </p:pic>
      <p:sp>
        <p:nvSpPr>
          <p:cNvPr id="3" name="object 6">
            <a:extLst>
              <a:ext uri="{FF2B5EF4-FFF2-40B4-BE49-F238E27FC236}">
                <a16:creationId xmlns:a16="http://schemas.microsoft.com/office/drawing/2014/main" id="{DFE9AC7F-1C3C-9403-4520-47D9DD5BC1F0}"/>
              </a:ext>
            </a:extLst>
          </p:cNvPr>
          <p:cNvSpPr txBox="1"/>
          <p:nvPr/>
        </p:nvSpPr>
        <p:spPr>
          <a:xfrm>
            <a:off x="658171" y="1997075"/>
            <a:ext cx="8936679" cy="8960658"/>
          </a:xfrm>
          <a:prstGeom prst="rect">
            <a:avLst/>
          </a:prstGeom>
        </p:spPr>
        <p:txBody>
          <a:bodyPr vert="horz" wrap="square" lIns="0" tIns="17145" rIns="0" bIns="0" rtlCol="0" anchor="t">
            <a:spAutoFit/>
          </a:bodyPr>
          <a:lstStyle/>
          <a:p>
            <a:pPr algn="l" rtl="0" fontAlgn="base"/>
            <a:r>
              <a:rPr lang="en-GB" sz="1800" b="1" i="0" u="none" strike="noStrike" dirty="0">
                <a:effectLst/>
                <a:latin typeface="Calibri" panose="020F0502020204030204" pitchFamily="34" charset="0"/>
              </a:rPr>
              <a:t>Topic</a:t>
            </a:r>
            <a:r>
              <a:rPr lang="en-GB" b="1" dirty="0">
                <a:latin typeface="Calibri" panose="020F0502020204030204" pitchFamily="34" charset="0"/>
              </a:rPr>
              <a:t>:</a:t>
            </a:r>
            <a:endParaRPr lang="en-GB" sz="1800" b="1" i="0" u="none" strike="noStrike" dirty="0">
              <a:effectLst/>
              <a:latin typeface="Calibri" panose="020F0502020204030204" pitchFamily="34" charset="0"/>
            </a:endParaRPr>
          </a:p>
          <a:p>
            <a:pPr fontAlgn="base"/>
            <a:r>
              <a:rPr lang="en-GB" b="0" i="0" u="none" strike="noStrike" dirty="0">
                <a:effectLst/>
                <a:latin typeface="Calibri"/>
                <a:ea typeface="Calibri"/>
                <a:cs typeface="Calibri"/>
              </a:rPr>
              <a:t>We will be </a:t>
            </a:r>
            <a:r>
              <a:rPr lang="en-GB" dirty="0">
                <a:latin typeface="Calibri"/>
                <a:ea typeface="Calibri"/>
                <a:cs typeface="Calibri"/>
              </a:rPr>
              <a:t>out about how the Anglo-Saxons lived and using clues to think like a historian and </a:t>
            </a:r>
            <a:r>
              <a:rPr lang="en-US" dirty="0">
                <a:latin typeface="Calibri"/>
                <a:ea typeface="Calibri"/>
                <a:cs typeface="Calibri"/>
              </a:rPr>
              <a:t>Using artefacts identified at Sutton Hoo to identify what life was like. We will also be </a:t>
            </a:r>
            <a:r>
              <a:rPr lang="en-US" dirty="0" err="1">
                <a:latin typeface="Calibri"/>
                <a:ea typeface="Calibri"/>
                <a:cs typeface="Calibri"/>
              </a:rPr>
              <a:t>recognising</a:t>
            </a:r>
            <a:r>
              <a:rPr lang="en-US" dirty="0">
                <a:latin typeface="Calibri"/>
                <a:ea typeface="Calibri"/>
                <a:cs typeface="Calibri"/>
              </a:rPr>
              <a:t> the importance of renewable energy through investigating wind power in our geography lessons.</a:t>
            </a:r>
          </a:p>
          <a:p>
            <a:pPr algn="l" rtl="0" fontAlgn="base"/>
            <a:endParaRPr lang="en-US" sz="2000" b="1" dirty="0">
              <a:solidFill>
                <a:srgbClr val="2A2C65"/>
              </a:solidFill>
              <a:latin typeface="Segoe UI" panose="020B0502040204020203" pitchFamily="34" charset="0"/>
              <a:cs typeface="Calibri" panose="020F0502020204030204" pitchFamily="34" charset="0"/>
            </a:endParaRPr>
          </a:p>
          <a:p>
            <a:pPr algn="l" rtl="0" fontAlgn="base"/>
            <a:r>
              <a:rPr lang="en-GB" b="1" dirty="0">
                <a:latin typeface="Calibri" panose="020F0502020204030204" pitchFamily="34" charset="0"/>
                <a:cs typeface="Calibri" panose="020F0502020204030204" pitchFamily="34" charset="0"/>
              </a:rPr>
              <a:t>Science:</a:t>
            </a:r>
          </a:p>
          <a:p>
            <a:pPr>
              <a:lnSpc>
                <a:spcPct val="115000"/>
              </a:lnSpc>
              <a:spcAft>
                <a:spcPts val="1000"/>
              </a:spcAft>
            </a:pPr>
            <a:r>
              <a:rPr lang="en-GB" dirty="0">
                <a:latin typeface="Calibri" panose="020F0502020204030204" pitchFamily="34" charset="0"/>
                <a:cs typeface="Calibri" panose="020F0502020204030204" pitchFamily="34" charset="0"/>
              </a:rPr>
              <a:t>In science, the children will learn about evolution and electricity, building upon the knowledge they have learnt in Year 5.</a:t>
            </a:r>
          </a:p>
          <a:p>
            <a:pPr>
              <a:lnSpc>
                <a:spcPct val="115000"/>
              </a:lnSpc>
            </a:pPr>
            <a:r>
              <a:rPr lang="en-GB" b="1" dirty="0">
                <a:latin typeface="Calibri" panose="020F0502020204030204" pitchFamily="34" charset="0"/>
                <a:cs typeface="Calibri" panose="020F0502020204030204" pitchFamily="34" charset="0"/>
              </a:rPr>
              <a:t>Reading:</a:t>
            </a:r>
          </a:p>
          <a:p>
            <a:pPr>
              <a:lnSpc>
                <a:spcPct val="115000"/>
              </a:lnSpc>
            </a:pPr>
            <a:r>
              <a:rPr lang="en-GB" dirty="0">
                <a:latin typeface="Calibri" panose="020F0502020204030204" pitchFamily="34" charset="0"/>
                <a:cs typeface="Calibri" panose="020F0502020204030204" pitchFamily="34" charset="0"/>
              </a:rPr>
              <a:t>Please read with your child as often as possible. There will be a reading challenge bookmark that will be given to your child each week and this is to be uploaded to seesaw where your child’s class teacher will monitor their reading. </a:t>
            </a:r>
          </a:p>
          <a:p>
            <a:pPr>
              <a:lnSpc>
                <a:spcPct val="115000"/>
              </a:lnSpc>
            </a:pPr>
            <a:endParaRPr lang="en-GB" dirty="0">
              <a:latin typeface="Calibri" panose="020F0502020204030204" pitchFamily="34" charset="0"/>
              <a:cs typeface="Calibri" panose="020F0502020204030204" pitchFamily="34" charset="0"/>
            </a:endParaRPr>
          </a:p>
          <a:p>
            <a:pPr>
              <a:lnSpc>
                <a:spcPct val="115000"/>
              </a:lnSpc>
            </a:pPr>
            <a:r>
              <a:rPr lang="en-GB" b="1" dirty="0">
                <a:latin typeface="Calibri" panose="020F0502020204030204" pitchFamily="34" charset="0"/>
                <a:cs typeface="Calibri" panose="020F0502020204030204" pitchFamily="34" charset="0"/>
              </a:rPr>
              <a:t>Class Text:</a:t>
            </a:r>
          </a:p>
          <a:p>
            <a:pPr>
              <a:lnSpc>
                <a:spcPct val="115000"/>
              </a:lnSpc>
            </a:pPr>
            <a:r>
              <a:rPr lang="en-GB" sz="1800" b="0" i="0" u="none" strike="noStrike" dirty="0">
                <a:solidFill>
                  <a:srgbClr val="2A2C65"/>
                </a:solidFill>
                <a:effectLst/>
                <a:latin typeface="Calibri" panose="020F0502020204030204" pitchFamily="34" charset="0"/>
              </a:rPr>
              <a:t>Charles Darwin biography and ‘Wolf Brother’ by Michelle Paver. As part of our Destination Reader programme, the children will be reading a range of different texts. They will be learning the strategies of clarifying, predicting, inferring, questioning, evaluating, making connections and summarising. </a:t>
            </a:r>
          </a:p>
          <a:p>
            <a:pPr>
              <a:lnSpc>
                <a:spcPct val="115000"/>
              </a:lnSpc>
              <a:spcAft>
                <a:spcPts val="1000"/>
              </a:spcAft>
            </a:pPr>
            <a:r>
              <a:rPr lang="en-GB" sz="1800" b="1" dirty="0">
                <a:solidFill>
                  <a:srgbClr val="2A2C65"/>
                </a:solidFill>
                <a:effectLst/>
                <a:latin typeface="Calibri" panose="020F0502020204030204" pitchFamily="34" charset="0"/>
                <a:ea typeface="Calibri" panose="020F0502020204030204" pitchFamily="34" charset="0"/>
                <a:cs typeface="Calibri" panose="020F0502020204030204" pitchFamily="34" charset="0"/>
              </a:rPr>
              <a:t>Assemblies</a:t>
            </a:r>
            <a:r>
              <a:rPr lang="en-GB" sz="1800" b="1" dirty="0">
                <a:solidFill>
                  <a:srgbClr val="2A2C65"/>
                </a:solidFill>
                <a:effectLst/>
                <a:latin typeface="Calibri" panose="020F0502020204030204" pitchFamily="34" charset="0"/>
                <a:ea typeface="Calibri" panose="020F0502020204030204" pitchFamily="34" charset="0"/>
                <a:cs typeface="Times New Roman" panose="02020603050405020304" pitchFamily="18" charset="0"/>
              </a:rPr>
              <a:t>:</a:t>
            </a:r>
            <a:endParaRPr lang="en-GB" sz="1800" dirty="0">
              <a:solidFill>
                <a:srgbClr val="2A2C65"/>
              </a:solidFill>
              <a:effectLst/>
              <a:latin typeface="Calibri" panose="020F0502020204030204" pitchFamily="34" charset="0"/>
              <a:ea typeface="Calibri" panose="020F0502020204030204" pitchFamily="34" charset="0"/>
              <a:cs typeface="Vrinda" panose="020B0502040204020203" pitchFamily="34" charset="0"/>
            </a:endParaRPr>
          </a:p>
          <a:p>
            <a:pPr>
              <a:lnSpc>
                <a:spcPct val="115000"/>
              </a:lnSpc>
              <a:spcAft>
                <a:spcPts val="1000"/>
              </a:spcAft>
            </a:pPr>
            <a:r>
              <a:rPr lang="en-GB" sz="1800" dirty="0">
                <a:solidFill>
                  <a:srgbClr val="2A2C65"/>
                </a:solidFill>
                <a:effectLst/>
                <a:latin typeface="Calibri"/>
                <a:ea typeface="Times New Roman" panose="02020603050405020304" pitchFamily="18" charset="0"/>
                <a:cs typeface="Calibri"/>
              </a:rPr>
              <a:t>Year </a:t>
            </a:r>
            <a:r>
              <a:rPr lang="en-GB" dirty="0">
                <a:solidFill>
                  <a:srgbClr val="2A2C65"/>
                </a:solidFill>
                <a:latin typeface="Calibri"/>
                <a:ea typeface="Times New Roman" panose="02020603050405020304" pitchFamily="18" charset="0"/>
                <a:cs typeface="Calibri"/>
              </a:rPr>
              <a:t>6R, 6M and 6Z have</a:t>
            </a:r>
            <a:r>
              <a:rPr lang="en-GB" sz="1800" dirty="0">
                <a:solidFill>
                  <a:srgbClr val="2A2C65"/>
                </a:solidFill>
                <a:effectLst/>
                <a:latin typeface="Calibri"/>
                <a:ea typeface="Times New Roman" panose="02020603050405020304" pitchFamily="18" charset="0"/>
                <a:cs typeface="Calibri"/>
              </a:rPr>
              <a:t> their assembly on </a:t>
            </a:r>
            <a:r>
              <a:rPr lang="en-GB" sz="1800" b="1" dirty="0">
                <a:solidFill>
                  <a:srgbClr val="2A2C65"/>
                </a:solidFill>
                <a:effectLst/>
                <a:latin typeface="Calibri"/>
                <a:ea typeface="Times New Roman" panose="02020603050405020304" pitchFamily="18" charset="0"/>
                <a:cs typeface="Calibri"/>
              </a:rPr>
              <a:t>Thursday 1st October 2026 at </a:t>
            </a:r>
            <a:r>
              <a:rPr lang="en-GB" b="1" dirty="0">
                <a:solidFill>
                  <a:srgbClr val="2A2C65"/>
                </a:solidFill>
                <a:latin typeface="Calibri"/>
                <a:ea typeface="Times New Roman" panose="02020603050405020304" pitchFamily="18" charset="0"/>
                <a:cs typeface="Calibri"/>
              </a:rPr>
              <a:t>2.50pm</a:t>
            </a:r>
            <a:r>
              <a:rPr lang="en-GB" sz="1800" dirty="0">
                <a:solidFill>
                  <a:srgbClr val="2A2C65"/>
                </a:solidFill>
                <a:effectLst/>
                <a:latin typeface="Calibri"/>
                <a:ea typeface="Times New Roman" panose="02020603050405020304" pitchFamily="18" charset="0"/>
                <a:cs typeface="Calibri"/>
              </a:rPr>
              <a:t>. Please come to see the great work we have been doing.</a:t>
            </a:r>
          </a:p>
          <a:p>
            <a:pPr>
              <a:lnSpc>
                <a:spcPct val="115000"/>
              </a:lnSpc>
              <a:spcAft>
                <a:spcPts val="1000"/>
              </a:spcAft>
            </a:pPr>
            <a:r>
              <a:rPr lang="en-GB" b="1" dirty="0">
                <a:solidFill>
                  <a:srgbClr val="2A2C65"/>
                </a:solidFill>
                <a:latin typeface="Calibri" panose="020F0502020204030204" pitchFamily="34" charset="0"/>
                <a:cs typeface="Calibri" panose="020F0502020204030204" pitchFamily="34" charset="0"/>
              </a:rPr>
              <a:t>IPADS: </a:t>
            </a:r>
          </a:p>
          <a:p>
            <a:pPr>
              <a:lnSpc>
                <a:spcPct val="115000"/>
              </a:lnSpc>
              <a:spcAft>
                <a:spcPts val="1000"/>
              </a:spcAft>
            </a:pPr>
            <a:r>
              <a:rPr lang="en-GB" dirty="0" err="1">
                <a:solidFill>
                  <a:srgbClr val="2A2C65"/>
                </a:solidFill>
                <a:latin typeface="Calibri"/>
                <a:ea typeface="Calibri"/>
                <a:cs typeface="Calibri"/>
              </a:rPr>
              <a:t>Ipads</a:t>
            </a:r>
            <a:r>
              <a:rPr lang="en-GB" dirty="0">
                <a:solidFill>
                  <a:srgbClr val="2A2C65"/>
                </a:solidFill>
                <a:latin typeface="Calibri"/>
                <a:ea typeface="Calibri"/>
                <a:cs typeface="Calibri"/>
              </a:rPr>
              <a:t> will be sent home once children are able to work safely and sensibly on them.  They will be expected to charge the iPad at home and bring it to school every day, ready to use. These are to be looked after and only used for schoolwork.   </a:t>
            </a:r>
          </a:p>
          <a:p>
            <a:pPr marL="0" marR="0" indent="0" algn="l">
              <a:lnSpc>
                <a:spcPct val="119000"/>
              </a:lnSpc>
              <a:spcBef>
                <a:spcPts val="0"/>
              </a:spcBef>
              <a:spcAft>
                <a:spcPts val="600"/>
              </a:spcAft>
            </a:pPr>
            <a:r>
              <a:rPr lang="en-GB" sz="1700" dirty="0">
                <a:latin typeface="Lato" panose="020F0502020204030203" pitchFamily="34" charset="0"/>
                <a:ea typeface="Lato" panose="020F0502020204030203" pitchFamily="34" charset="0"/>
                <a:cs typeface="Lato" panose="020F0502020204030203" pitchFamily="34" charset="0"/>
              </a:rPr>
              <a:t>.</a:t>
            </a:r>
            <a:endParaRPr lang="en-GB"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4" name="object 18">
            <a:extLst>
              <a:ext uri="{FF2B5EF4-FFF2-40B4-BE49-F238E27FC236}">
                <a16:creationId xmlns:a16="http://schemas.microsoft.com/office/drawing/2014/main" id="{68A624FE-93E6-E5A2-A4C0-1F0FE978E978}"/>
              </a:ext>
            </a:extLst>
          </p:cNvPr>
          <p:cNvSpPr txBox="1"/>
          <p:nvPr/>
        </p:nvSpPr>
        <p:spPr>
          <a:xfrm>
            <a:off x="603250" y="1570847"/>
            <a:ext cx="3301174" cy="402033"/>
          </a:xfrm>
          <a:prstGeom prst="rect">
            <a:avLst/>
          </a:prstGeom>
        </p:spPr>
        <p:txBody>
          <a:bodyPr vert="horz" wrap="square" lIns="0" tIns="17145" rIns="0" bIns="0" rtlCol="0">
            <a:spAutoFit/>
          </a:bodyPr>
          <a:lstStyle/>
          <a:p>
            <a:pPr marL="12700">
              <a:lnSpc>
                <a:spcPct val="100000"/>
              </a:lnSpc>
              <a:spcBef>
                <a:spcPts val="135"/>
              </a:spcBef>
            </a:pPr>
            <a:r>
              <a:rPr lang="en-GB" sz="2500" b="1" spc="-55">
                <a:solidFill>
                  <a:srgbClr val="2A2C65"/>
                </a:solidFill>
                <a:latin typeface="Lato" panose="020F0502020204030203" pitchFamily="34" charset="0"/>
                <a:ea typeface="Lato" panose="020F0502020204030203" pitchFamily="34" charset="0"/>
                <a:cs typeface="Lato" panose="020F0502020204030203" pitchFamily="34" charset="0"/>
              </a:rPr>
              <a:t>Our Curriculum </a:t>
            </a:r>
            <a:endParaRPr lang="en-GB" sz="1300" b="1">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5" name="object 22">
            <a:extLst>
              <a:ext uri="{FF2B5EF4-FFF2-40B4-BE49-F238E27FC236}">
                <a16:creationId xmlns:a16="http://schemas.microsoft.com/office/drawing/2014/main" id="{1917FC96-3F21-C01E-790A-9C3CD50303DD}"/>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6" name="object 24">
            <a:extLst>
              <a:ext uri="{FF2B5EF4-FFF2-40B4-BE49-F238E27FC236}">
                <a16:creationId xmlns:a16="http://schemas.microsoft.com/office/drawing/2014/main" id="{C981AE93-0F78-039D-34B9-F61515A4DCF7}"/>
              </a:ext>
            </a:extLst>
          </p:cNvPr>
          <p:cNvSpPr txBox="1">
            <a:spLocks/>
          </p:cNvSpPr>
          <p:nvPr/>
        </p:nvSpPr>
        <p:spPr>
          <a:xfrm>
            <a:off x="577188" y="351934"/>
            <a:ext cx="9932062" cy="750847"/>
          </a:xfrm>
          <a:prstGeom prst="rect">
            <a:avLst/>
          </a:prstGeom>
        </p:spPr>
        <p:txBody>
          <a:bodyPr vert="horz" wrap="square" lIns="0" tIns="12065" rIns="0" bIns="0" rtlCol="0" anchor="b">
            <a:spAutoFit/>
          </a:bodyPr>
          <a:lstStyle>
            <a:lvl1pPr algn="ctr" defTabSz="1657575" rtl="0" eaLnBrk="1" latinLnBrk="0" hangingPunct="1">
              <a:lnSpc>
                <a:spcPct val="90000"/>
              </a:lnSpc>
              <a:spcBef>
                <a:spcPct val="0"/>
              </a:spcBef>
              <a:buNone/>
              <a:defRPr sz="9894" kern="1200">
                <a:solidFill>
                  <a:schemeClr val="tx1"/>
                </a:solidFill>
                <a:latin typeface="Lato" panose="020F0502020204030203" pitchFamily="34" charset="0"/>
                <a:ea typeface="Lato" panose="020F0502020204030203" pitchFamily="34" charset="0"/>
                <a:cs typeface="Lato" panose="020F0502020204030203" pitchFamily="34" charset="0"/>
              </a:defRPr>
            </a:lvl1pPr>
          </a:lstStyle>
          <a:p>
            <a:pPr marL="12700">
              <a:lnSpc>
                <a:spcPct val="100000"/>
              </a:lnSpc>
              <a:spcBef>
                <a:spcPts val="95"/>
              </a:spcBef>
            </a:pPr>
            <a:r>
              <a:rPr lang="en-US" sz="4800" spc="10">
                <a:latin typeface="Lato"/>
                <a:ea typeface="Lato"/>
                <a:cs typeface="Lato"/>
              </a:rPr>
              <a:t>Year 6 Autumn Curriculum 2026</a:t>
            </a:r>
            <a:endParaRPr lang="en-US" sz="4800" spc="45" dirty="0"/>
          </a:p>
        </p:txBody>
      </p:sp>
      <p:sp>
        <p:nvSpPr>
          <p:cNvPr id="7" name="object 6">
            <a:extLst>
              <a:ext uri="{FF2B5EF4-FFF2-40B4-BE49-F238E27FC236}">
                <a16:creationId xmlns:a16="http://schemas.microsoft.com/office/drawing/2014/main" id="{31C6E719-2682-A63B-22AB-D1D868E50D2C}"/>
              </a:ext>
            </a:extLst>
          </p:cNvPr>
          <p:cNvSpPr txBox="1"/>
          <p:nvPr/>
        </p:nvSpPr>
        <p:spPr>
          <a:xfrm>
            <a:off x="10783013" y="1805135"/>
            <a:ext cx="8936678" cy="8090356"/>
          </a:xfrm>
          <a:prstGeom prst="rect">
            <a:avLst/>
          </a:prstGeom>
        </p:spPr>
        <p:txBody>
          <a:bodyPr vert="horz" wrap="square" lIns="0" tIns="17145" rIns="0" bIns="0" rtlCol="0" anchor="t">
            <a:spAutoFit/>
          </a:bodyPr>
          <a:lstStyle/>
          <a:p>
            <a:pPr>
              <a:lnSpc>
                <a:spcPct val="115000"/>
              </a:lnSpc>
              <a:spcAft>
                <a:spcPts val="1000"/>
              </a:spcAft>
            </a:pPr>
            <a:r>
              <a:rPr lang="en-GB" b="1" dirty="0">
                <a:latin typeface="Calibri"/>
                <a:ea typeface="Calibri"/>
                <a:cs typeface="Calibri"/>
              </a:rPr>
              <a:t>Maths:</a:t>
            </a:r>
          </a:p>
          <a:p>
            <a:pPr lvl="0">
              <a:lnSpc>
                <a:spcPct val="115000"/>
              </a:lnSpc>
            </a:pPr>
            <a:r>
              <a:rPr lang="en-GB" dirty="0">
                <a:latin typeface="Calibri"/>
                <a:ea typeface="Calibri"/>
                <a:cs typeface="Calibri"/>
              </a:rPr>
              <a:t>Children will learn how to identify what is needed to solve written problems. Please make sure that your child has a rapid recall of the times table and division facts. Key areas that children will be learning/revisiting are place value, addition, subtraction, multiplication and division.</a:t>
            </a:r>
          </a:p>
          <a:p>
            <a:pPr marL="342900" lvl="0" indent="-342900">
              <a:lnSpc>
                <a:spcPct val="115000"/>
              </a:lnSpc>
              <a:buFont typeface="Symbol" panose="05050102010706020507" pitchFamily="18" charset="2"/>
              <a:buChar char=""/>
            </a:pPr>
            <a:endParaRPr lang="en-GB" b="1" dirty="0">
              <a:ln w="5271" cap="flat" cmpd="sng" algn="ctr">
                <a:solidFill>
                  <a:srgbClr val="4579B8"/>
                </a:solidFill>
                <a:prstDash val="solid"/>
                <a:round/>
              </a:ln>
              <a:latin typeface="Calibri" panose="020F0502020204030204" pitchFamily="34" charset="0"/>
              <a:ea typeface="Calibri" panose="020F0502020204030204" pitchFamily="34" charset="0"/>
              <a:cs typeface="Times New Roman" panose="02020603050405020304" pitchFamily="18" charset="0"/>
            </a:endParaRPr>
          </a:p>
          <a:p>
            <a:pPr lvl="0">
              <a:lnSpc>
                <a:spcPct val="115000"/>
              </a:lnSpc>
            </a:pPr>
            <a:r>
              <a:rPr lang="en-GB" sz="1800" b="1" dirty="0">
                <a:effectLst/>
                <a:latin typeface="Calibri"/>
                <a:ea typeface="Calibri"/>
                <a:cs typeface="Calibri"/>
              </a:rPr>
              <a:t>Homework</a:t>
            </a:r>
            <a:r>
              <a:rPr lang="en-GB" sz="1800" b="1" dirty="0">
                <a:effectLst/>
                <a:latin typeface="Calibri"/>
                <a:ea typeface="Calibri"/>
                <a:cs typeface="Times New Roman"/>
              </a:rPr>
              <a:t>:</a:t>
            </a:r>
          </a:p>
          <a:p>
            <a:pPr>
              <a:lnSpc>
                <a:spcPct val="115000"/>
              </a:lnSpc>
              <a:spcAft>
                <a:spcPts val="1000"/>
              </a:spcAft>
            </a:pPr>
            <a:r>
              <a:rPr lang="en-GB" dirty="0">
                <a:latin typeface="Calibri"/>
                <a:ea typeface="Calibri"/>
                <a:cs typeface="Calibri"/>
              </a:rPr>
              <a:t>Homework will be set via seesaw on each Friday, and children must submit their work by the following Wednesday. If you are not able to access Seesaw, please inform the class teacher. Children also need to read each day, learn their spellings in their spelling log and play </a:t>
            </a:r>
            <a:r>
              <a:rPr lang="en-GB" dirty="0" err="1">
                <a:latin typeface="Calibri"/>
                <a:ea typeface="Calibri"/>
                <a:cs typeface="Calibri"/>
              </a:rPr>
              <a:t>TTRockstars</a:t>
            </a:r>
            <a:r>
              <a:rPr lang="en-GB" dirty="0">
                <a:latin typeface="Calibri"/>
                <a:ea typeface="Calibri"/>
                <a:cs typeface="Calibri"/>
              </a:rPr>
              <a:t>. </a:t>
            </a:r>
          </a:p>
          <a:p>
            <a:pPr>
              <a:lnSpc>
                <a:spcPct val="115000"/>
              </a:lnSpc>
              <a:spcAft>
                <a:spcPts val="1000"/>
              </a:spcAft>
            </a:pPr>
            <a:r>
              <a:rPr lang="en-GB" b="1" dirty="0">
                <a:latin typeface="Calibri"/>
                <a:ea typeface="Calibri"/>
                <a:cs typeface="Calibri"/>
              </a:rPr>
              <a:t>PE</a:t>
            </a:r>
            <a:r>
              <a:rPr lang="en-GB" dirty="0">
                <a:latin typeface="Calibri"/>
                <a:ea typeface="Calibri"/>
                <a:cs typeface="Calibri"/>
              </a:rPr>
              <a:t>: </a:t>
            </a:r>
            <a:r>
              <a:rPr lang="en-US" dirty="0">
                <a:latin typeface="Calibri"/>
                <a:ea typeface="Calibri"/>
                <a:cs typeface="Calibri"/>
              </a:rPr>
              <a:t>Children should come to school wearing their PE kit on PE days. </a:t>
            </a:r>
          </a:p>
          <a:p>
            <a:pPr marL="0" marR="0" indent="0" algn="l">
              <a:lnSpc>
                <a:spcPct val="119000"/>
              </a:lnSpc>
              <a:spcBef>
                <a:spcPts val="0"/>
              </a:spcBef>
              <a:spcAft>
                <a:spcPts val="600"/>
              </a:spcAft>
            </a:pPr>
            <a:r>
              <a:rPr lang="en-US" b="1" kern="1400" dirty="0">
                <a:solidFill>
                  <a:srgbClr val="000000"/>
                </a:solidFill>
                <a:latin typeface="Calibri" panose="020F0502020204030204" pitchFamily="34" charset="0"/>
              </a:rPr>
              <a:t>Morpurgo: Tuesday &amp; Thursday</a:t>
            </a:r>
          </a:p>
          <a:p>
            <a:pPr marL="0" marR="0" indent="0" algn="l">
              <a:lnSpc>
                <a:spcPct val="119000"/>
              </a:lnSpc>
              <a:spcBef>
                <a:spcPts val="0"/>
              </a:spcBef>
              <a:spcAft>
                <a:spcPts val="600"/>
              </a:spcAft>
            </a:pPr>
            <a:r>
              <a:rPr lang="en-US" b="1" kern="1400" dirty="0">
                <a:solidFill>
                  <a:srgbClr val="000000"/>
                </a:solidFill>
                <a:latin typeface="Calibri" panose="020F0502020204030204" pitchFamily="34" charset="0"/>
              </a:rPr>
              <a:t>Rauf: Monday &amp; Thursday</a:t>
            </a:r>
          </a:p>
          <a:p>
            <a:pPr marL="0" marR="0" indent="0" algn="l">
              <a:lnSpc>
                <a:spcPct val="119000"/>
              </a:lnSpc>
              <a:spcBef>
                <a:spcPts val="0"/>
              </a:spcBef>
              <a:spcAft>
                <a:spcPts val="600"/>
              </a:spcAft>
            </a:pPr>
            <a:r>
              <a:rPr lang="en-US" b="1" kern="1400" dirty="0">
                <a:solidFill>
                  <a:srgbClr val="000000"/>
                </a:solidFill>
                <a:latin typeface="Calibri" panose="020F0502020204030204" pitchFamily="34" charset="0"/>
              </a:rPr>
              <a:t>Zephaniah: Monday &amp;Wednesday </a:t>
            </a:r>
          </a:p>
          <a:p>
            <a:pPr>
              <a:lnSpc>
                <a:spcPct val="119000"/>
              </a:lnSpc>
              <a:spcAft>
                <a:spcPts val="600"/>
              </a:spcAft>
            </a:pPr>
            <a:r>
              <a:rPr lang="en-US" dirty="0">
                <a:latin typeface="Calibri"/>
                <a:ea typeface="Calibri"/>
                <a:cs typeface="Calibri"/>
              </a:rPr>
              <a:t>PE lessons may be indoors or outdoors so please ensure they have suitable shoes and warm clothes. Please follow the school guidelines for PE kits: navy  tracksuit bottoms, navy jumpers and white t-shirts. </a:t>
            </a:r>
          </a:p>
          <a:p>
            <a:pPr>
              <a:lnSpc>
                <a:spcPct val="119000"/>
              </a:lnSpc>
              <a:spcAft>
                <a:spcPts val="600"/>
              </a:spcAft>
            </a:pPr>
            <a:endParaRPr lang="en-US" dirty="0">
              <a:latin typeface="Calibri"/>
              <a:ea typeface="Calibri"/>
              <a:cs typeface="Calibri"/>
            </a:endParaRPr>
          </a:p>
          <a:p>
            <a:pPr>
              <a:lnSpc>
                <a:spcPct val="115000"/>
              </a:lnSpc>
              <a:spcAft>
                <a:spcPts val="1000"/>
              </a:spcAft>
            </a:pPr>
            <a:r>
              <a:rPr lang="en-US" b="1" dirty="0">
                <a:latin typeface="Calibri"/>
                <a:ea typeface="Calibri"/>
                <a:cs typeface="Calibri"/>
              </a:rPr>
              <a:t>Lost property: </a:t>
            </a:r>
          </a:p>
          <a:p>
            <a:pPr marL="285750" indent="-285750">
              <a:lnSpc>
                <a:spcPct val="115000"/>
              </a:lnSpc>
              <a:spcAft>
                <a:spcPts val="1000"/>
              </a:spcAft>
              <a:buFont typeface="Arial" panose="020B0604020202020204" pitchFamily="34" charset="0"/>
              <a:buChar char="•"/>
            </a:pPr>
            <a:r>
              <a:rPr lang="en-US" dirty="0">
                <a:latin typeface="Calibri"/>
                <a:ea typeface="Calibri"/>
                <a:cs typeface="Calibri"/>
              </a:rPr>
              <a:t>Please name all of your child’s things to help us to keep them safe. If they have lost items please speak to your class teacher. </a:t>
            </a:r>
          </a:p>
          <a:p>
            <a:pPr marL="0" marR="0" indent="0" algn="l">
              <a:lnSpc>
                <a:spcPct val="119000"/>
              </a:lnSpc>
              <a:spcBef>
                <a:spcPts val="0"/>
              </a:spcBef>
              <a:spcAft>
                <a:spcPts val="600"/>
              </a:spcAft>
            </a:pPr>
            <a:r>
              <a:rPr lang="en-GB" sz="1700" dirty="0">
                <a:latin typeface="Lato"/>
                <a:ea typeface="Lato"/>
                <a:cs typeface="Lato"/>
              </a:rPr>
              <a:t>.</a:t>
            </a:r>
            <a:endParaRPr sz="1700" dirty="0">
              <a:solidFill>
                <a:srgbClr val="2A2C65"/>
              </a:solidFill>
              <a:latin typeface="Lato"/>
              <a:ea typeface="Lato"/>
              <a:cs typeface="Lato"/>
            </a:endParaRPr>
          </a:p>
        </p:txBody>
      </p:sp>
    </p:spTree>
    <p:extLst>
      <p:ext uri="{BB962C8B-B14F-4D97-AF65-F5344CB8AC3E}">
        <p14:creationId xmlns:p14="http://schemas.microsoft.com/office/powerpoint/2010/main" val="2826818261"/>
      </p:ext>
    </p:extLst>
  </p:cSld>
  <p:clrMapOvr>
    <a:masterClrMapping/>
  </p:clrMapOvr>
</p:sld>
</file>

<file path=ppt/theme/theme1.xml><?xml version="1.0" encoding="utf-8"?>
<a:theme xmlns:a="http://schemas.openxmlformats.org/drawingml/2006/main" name="1_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b3d19aa8f9b877ae977faa6547d7ff4a">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7297f9403286fe406b6fab0a6a2adf56"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2F18CE-0664-4747-9A36-DB6272ADADB8}">
  <ds:schemaRefs>
    <ds:schemaRef ds:uri="http://schemas.microsoft.com/office/2006/metadata/properties"/>
    <ds:schemaRef ds:uri="http://www.w3.org/2000/xmlns/"/>
    <ds:schemaRef ds:uri="fe9c093d-aa41-478f-be6b-e7e20e8ebaed"/>
    <ds:schemaRef ds:uri="http://www.w3.org/2001/XMLSchema-instance"/>
    <ds:schemaRef ds:uri="1884bc77-6208-46bc-8ca1-f8e0ebd7cfa8"/>
    <ds:schemaRef ds:uri="http://schemas.microsoft.com/office/infopath/2007/PartnerControls"/>
  </ds:schemaRefs>
</ds:datastoreItem>
</file>

<file path=customXml/itemProps2.xml><?xml version="1.0" encoding="utf-8"?>
<ds:datastoreItem xmlns:ds="http://schemas.openxmlformats.org/officeDocument/2006/customXml" ds:itemID="{C2D7F81D-E11B-4FAC-BEDD-7BD5D47E0398}">
  <ds:schemaRefs>
    <ds:schemaRef ds:uri="http://schemas.microsoft.com/sharepoint/v3/contenttype/forms"/>
  </ds:schemaRefs>
</ds:datastoreItem>
</file>

<file path=customXml/itemProps3.xml><?xml version="1.0" encoding="utf-8"?>
<ds:datastoreItem xmlns:ds="http://schemas.openxmlformats.org/officeDocument/2006/customXml" ds:itemID="{A111E971-E99C-498C-9BD8-A3DA818E90A5}">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s>
</ds:datastoreItem>
</file>

<file path=docProps/app.xml><?xml version="1.0" encoding="utf-8"?>
<Properties xmlns="http://schemas.openxmlformats.org/officeDocument/2006/extended-properties" xmlns:vt="http://schemas.openxmlformats.org/officeDocument/2006/docPropsVTypes">
  <Template>Office Theme</Template>
  <TotalTime>2033</TotalTime>
  <Words>502</Words>
  <Application>Microsoft Office PowerPoint</Application>
  <PresentationFormat>Custom</PresentationFormat>
  <Paragraphs>37</Paragraphs>
  <Slides>2</Slides>
  <Notes>2</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1_Office Theme</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Kathryn BOTHWELL</cp:lastModifiedBy>
  <cp:revision>27</cp:revision>
  <dcterms:created xsi:type="dcterms:W3CDTF">2021-06-07T11:40:55Z</dcterms:created>
  <dcterms:modified xsi:type="dcterms:W3CDTF">2026-09-24T20:59:31Z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y fmtid="{D5CDD505-2E9C-101B-9397-08002B2CF9AE}" pid="4" name="MSIP_Label_5fcadf04-bbb3-4439-84c3-42b4d4f7a5b4_Enabled">
    <vt:lpwstr>true</vt:lpwstr>
  </property>
  <property fmtid="{D5CDD505-2E9C-101B-9397-08002B2CF9AE}" pid="5" name="MSIP_Label_5fcadf04-bbb3-4439-84c3-42b4d4f7a5b4_SetDate">
    <vt:lpwstr>2026-09-02T14:18:04Z</vt:lpwstr>
  </property>
  <property fmtid="{D5CDD505-2E9C-101B-9397-08002B2CF9AE}" pid="6" name="MSIP_Label_5fcadf04-bbb3-4439-84c3-42b4d4f7a5b4_Method">
    <vt:lpwstr>Standard</vt:lpwstr>
  </property>
  <property fmtid="{D5CDD505-2E9C-101B-9397-08002B2CF9AE}" pid="7" name="MSIP_Label_5fcadf04-bbb3-4439-84c3-42b4d4f7a5b4_Name">
    <vt:lpwstr>Internal</vt:lpwstr>
  </property>
  <property fmtid="{D5CDD505-2E9C-101B-9397-08002B2CF9AE}" pid="8" name="MSIP_Label_5fcadf04-bbb3-4439-84c3-42b4d4f7a5b4_SiteId">
    <vt:lpwstr>08f10fa4-992d-442e-9ac5-79ae28c502e5</vt:lpwstr>
  </property>
  <property fmtid="{D5CDD505-2E9C-101B-9397-08002B2CF9AE}" pid="9" name="MSIP_Label_5fcadf04-bbb3-4439-84c3-42b4d4f7a5b4_ActionId">
    <vt:lpwstr>940d0565-1ced-4057-810f-b07777b04f43</vt:lpwstr>
  </property>
  <property fmtid="{D5CDD505-2E9C-101B-9397-08002B2CF9AE}" pid="10" name="MSIP_Label_5fcadf04-bbb3-4439-84c3-42b4d4f7a5b4_ContentBits">
    <vt:lpwstr>0</vt:lpwstr>
  </property>
  <property fmtid="{D5CDD505-2E9C-101B-9397-08002B2CF9AE}" pid="11" name="MSIP_Label_5fcadf04-bbb3-4439-84c3-42b4d4f7a5b4_Tag">
    <vt:lpwstr>10, 3, 0, 2</vt:lpwstr>
  </property>
</Properties>
</file>