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Lst>
  <p:notesMasterIdLst>
    <p:notesMasterId r:id="rId17"/>
  </p:notesMasterIdLst>
  <p:handoutMasterIdLst>
    <p:handoutMasterId r:id="rId18"/>
  </p:handoutMasterIdLst>
  <p:sldIdLst>
    <p:sldId id="526" r:id="rId6"/>
    <p:sldId id="533" r:id="rId7"/>
    <p:sldId id="534" r:id="rId8"/>
    <p:sldId id="529" r:id="rId9"/>
    <p:sldId id="530" r:id="rId10"/>
    <p:sldId id="531" r:id="rId11"/>
    <p:sldId id="545" r:id="rId12"/>
    <p:sldId id="546" r:id="rId13"/>
    <p:sldId id="547" r:id="rId14"/>
    <p:sldId id="548" r:id="rId15"/>
    <p:sldId id="471" r:id="rId16"/>
  </p:sldIdLst>
  <p:sldSz cx="9906000" cy="6858000" type="A4"/>
  <p:notesSz cx="6858000" cy="9144000"/>
  <p:embeddedFontLst>
    <p:embeddedFont>
      <p:font typeface="Roboto" panose="02000000000000000000" pitchFamily="2" charset="0"/>
      <p:regular r:id="rId19"/>
      <p:bold r:id="rId20"/>
      <p:italic r:id="rId21"/>
      <p:boldItalic r:id="rId22"/>
    </p:embeddedFont>
    <p:embeddedFont>
      <p:font typeface="United Curriculum" panose="020B0604020202020204" charset="0"/>
      <p:regular r:id="rId2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833E4BA-E012-CD07-1FD3-0F30CCFF34BF}" name="Charlie Cutler" initials="CC" userId="S::Charlie.Cutler@unitedlearning.org.uk::c5b094de-3707-4aae-994d-70175e9a146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A442"/>
    <a:srgbClr val="BACF87"/>
    <a:srgbClr val="8262A6"/>
    <a:srgbClr val="3E9C64"/>
    <a:srgbClr val="D55D5D"/>
    <a:srgbClr val="E6E6E6"/>
    <a:srgbClr val="000000"/>
    <a:srgbClr val="C2C2C2"/>
    <a:srgbClr val="B4A1C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252" y="5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2.fntdata"/><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4.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latin typeface="United Curriculum" pitchFamily="2" charset="0"/>
            </a:endParaRPr>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latin typeface="United Curriculum" pitchFamily="2" charset="0"/>
              </a:rPr>
              <a:t>13/11/2025</a:t>
            </a:fld>
            <a:endParaRPr lang="en-GB">
              <a:latin typeface="United Curriculum" pitchFamily="2" charset="0"/>
            </a:endParaRPr>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latin typeface="United Curriculum" pitchFamily="2" charset="0"/>
            </a:endParaRPr>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latin typeface="United Curriculum" pitchFamily="2" charset="0"/>
              </a:rPr>
              <a:t>‹#›</a:t>
            </a:fld>
            <a:endParaRPr lang="en-GB">
              <a:latin typeface="United Curriculum" pitchFamily="2" charset="0"/>
            </a:endParaRPr>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United Curriculum" pitchFamily="2" charset="0"/>
              </a:defRPr>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United Curriculum" pitchFamily="2" charset="0"/>
              </a:defRPr>
            </a:lvl1pPr>
          </a:lstStyle>
          <a:p>
            <a:fld id="{C6CD3110-32D0-4452-834B-9411AA728368}" type="datetimeFigureOut">
              <a:rPr lang="en-GB" smtClean="0"/>
              <a:pPr/>
              <a:t>13/11/2025</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United Curriculum" pitchFamily="2" charset="0"/>
              </a:defRPr>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United Curriculum" pitchFamily="2" charset="0"/>
              </a:defRPr>
            </a:lvl1pPr>
          </a:lstStyle>
          <a:p>
            <a:fld id="{22CF7F3D-A76E-462C-91BC-6AD2B2EFE72A}" type="slidenum">
              <a:rPr lang="en-GB" smtClean="0"/>
              <a:pPr/>
              <a:t>‹#›</a:t>
            </a:fld>
            <a:endParaRPr lang="en-GB"/>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United Curriculum" pitchFamily="2" charset="0"/>
        <a:ea typeface="+mn-ea"/>
        <a:cs typeface="+mn-cs"/>
      </a:defRPr>
    </a:lvl1pPr>
    <a:lvl2pPr marL="457200" algn="l" defTabSz="914400" rtl="0" eaLnBrk="1" latinLnBrk="0" hangingPunct="1">
      <a:defRPr sz="1200" kern="1200">
        <a:solidFill>
          <a:schemeClr val="tx1"/>
        </a:solidFill>
        <a:latin typeface="United Curriculum" pitchFamily="2" charset="0"/>
        <a:ea typeface="+mn-ea"/>
        <a:cs typeface="+mn-cs"/>
      </a:defRPr>
    </a:lvl2pPr>
    <a:lvl3pPr marL="914400" algn="l" defTabSz="914400" rtl="0" eaLnBrk="1" latinLnBrk="0" hangingPunct="1">
      <a:defRPr sz="1200" kern="1200">
        <a:solidFill>
          <a:schemeClr val="tx1"/>
        </a:solidFill>
        <a:latin typeface="United Curriculum" pitchFamily="2" charset="0"/>
        <a:ea typeface="+mn-ea"/>
        <a:cs typeface="+mn-cs"/>
      </a:defRPr>
    </a:lvl3pPr>
    <a:lvl4pPr marL="1371600" algn="l" defTabSz="914400" rtl="0" eaLnBrk="1" latinLnBrk="0" hangingPunct="1">
      <a:defRPr sz="1200" kern="1200">
        <a:solidFill>
          <a:schemeClr val="tx1"/>
        </a:solidFill>
        <a:latin typeface="United Curriculum" pitchFamily="2" charset="0"/>
        <a:ea typeface="+mn-ea"/>
        <a:cs typeface="+mn-cs"/>
      </a:defRPr>
    </a:lvl4pPr>
    <a:lvl5pPr marL="1828800" algn="l" defTabSz="914400" rtl="0" eaLnBrk="1" latinLnBrk="0" hangingPunct="1">
      <a:defRPr sz="1200" kern="1200">
        <a:solidFill>
          <a:schemeClr val="tx1"/>
        </a:solidFill>
        <a:latin typeface="United Curriculum"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95134807-1440-4D32-B320-71EBCBC4F4C2}"/>
              </a:ext>
            </a:extLst>
          </p:cNvPr>
          <p:cNvSpPr/>
          <p:nvPr userDrawn="1"/>
        </p:nvSpPr>
        <p:spPr>
          <a:xfrm>
            <a:off x="0" y="1421786"/>
            <a:ext cx="8641128" cy="547046"/>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000"/>
            <a:endParaRPr lang="en-GB">
              <a:solidFill>
                <a:srgbClr val="565656"/>
              </a:solidFill>
              <a:latin typeface="Roboto" panose="02000000000000000000" pitchFamily="2" charset="0"/>
              <a:ea typeface="Roboto" panose="02000000000000000000" pitchFamily="2" charset="0"/>
            </a:endParaRPr>
          </a:p>
        </p:txBody>
      </p:sp>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latin typeface="United Curriculum" pitchFamily="2" charset="0"/>
            </a:endParaRPr>
          </a:p>
        </p:txBody>
      </p:sp>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240792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pitchFamily="2" charset="0"/>
                <a:ea typeface="Roboto Slab" pitchFamily="2" charset="0"/>
              </a:rPr>
              <a:t>For Teachers</a:t>
            </a:r>
            <a:endParaRPr lang="en-GB" sz="2400" b="1">
              <a:solidFill>
                <a:srgbClr val="FFFFFF"/>
              </a:solidFill>
              <a:latin typeface="United Curriculum" pitchFamily="2" charset="0"/>
              <a:ea typeface="Roboto Slab" pitchFamily="2" charset="0"/>
            </a:endParaRPr>
          </a:p>
        </p:txBody>
      </p:sp>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latin typeface="United Curriculum" panose="020B0604020202020204" charset="0"/>
            </a:endParaRPr>
          </a:p>
        </p:txBody>
      </p:sp>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240792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panose="020B0604020202020204" charset="0"/>
                <a:ea typeface="Roboto Slab" pitchFamily="2" charset="0"/>
              </a:rPr>
              <a:t>For Teachers</a:t>
            </a:r>
            <a:endParaRPr lang="en-GB" sz="2400" b="1">
              <a:solidFill>
                <a:srgbClr val="FFFFFF"/>
              </a:solidFill>
              <a:latin typeface="United Curriculum" panose="020B0604020202020204"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1" y="1420852"/>
            <a:ext cx="6021976"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029243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4" y="186280"/>
            <a:ext cx="7702522"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386319"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23" name="Freeform: Shape 22">
            <a:extLst>
              <a:ext uri="{FF2B5EF4-FFF2-40B4-BE49-F238E27FC236}">
                <a16:creationId xmlns:a16="http://schemas.microsoft.com/office/drawing/2014/main" id="{D62ACE61-AEFC-4173-A16A-57A130848E54}"/>
              </a:ext>
            </a:extLst>
          </p:cNvPr>
          <p:cNvSpPr/>
          <p:nvPr userDrawn="1"/>
        </p:nvSpPr>
        <p:spPr>
          <a:xfrm rot="16200000">
            <a:off x="8254229" y="-433098"/>
            <a:ext cx="748952" cy="1597393"/>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6" name="Oval 25">
            <a:extLst>
              <a:ext uri="{FF2B5EF4-FFF2-40B4-BE49-F238E27FC236}">
                <a16:creationId xmlns:a16="http://schemas.microsoft.com/office/drawing/2014/main" id="{1707D217-2AB5-46E8-9C12-4504461C9626}"/>
              </a:ext>
            </a:extLst>
          </p:cNvPr>
          <p:cNvSpPr/>
          <p:nvPr userDrawn="1"/>
        </p:nvSpPr>
        <p:spPr>
          <a:xfrm>
            <a:off x="8699410" y="103618"/>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sp>
        <p:nvSpPr>
          <p:cNvPr id="2" name="Oval 1">
            <a:extLst>
              <a:ext uri="{FF2B5EF4-FFF2-40B4-BE49-F238E27FC236}">
                <a16:creationId xmlns:a16="http://schemas.microsoft.com/office/drawing/2014/main" id="{EB8327A5-457F-85C2-D67B-0540EF614D2A}"/>
              </a:ext>
            </a:extLst>
          </p:cNvPr>
          <p:cNvSpPr/>
          <p:nvPr userDrawn="1"/>
        </p:nvSpPr>
        <p:spPr>
          <a:xfrm>
            <a:off x="8003958" y="103407"/>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spTree>
    <p:extLst>
      <p:ext uri="{BB962C8B-B14F-4D97-AF65-F5344CB8AC3E}">
        <p14:creationId xmlns:p14="http://schemas.microsoft.com/office/powerpoint/2010/main" val="4263718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793411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8" name="Group 17">
            <a:extLst>
              <a:ext uri="{FF2B5EF4-FFF2-40B4-BE49-F238E27FC236}">
                <a16:creationId xmlns:a16="http://schemas.microsoft.com/office/drawing/2014/main" id="{BF8646E9-43D6-45C7-8C22-76F0D7C14D3E}"/>
              </a:ext>
            </a:extLst>
          </p:cNvPr>
          <p:cNvGrpSpPr/>
          <p:nvPr userDrawn="1"/>
        </p:nvGrpSpPr>
        <p:grpSpPr>
          <a:xfrm>
            <a:off x="8354347" y="-8877"/>
            <a:ext cx="1065321" cy="748952"/>
            <a:chOff x="8354346" y="-8675"/>
            <a:chExt cx="1065321" cy="748952"/>
          </a:xfrm>
        </p:grpSpPr>
        <p:sp>
          <p:nvSpPr>
            <p:cNvPr id="20" name="Freeform: Shape 19">
              <a:extLst>
                <a:ext uri="{FF2B5EF4-FFF2-40B4-BE49-F238E27FC236}">
                  <a16:creationId xmlns:a16="http://schemas.microsoft.com/office/drawing/2014/main" id="{A510F826-8970-41E5-903D-0FDDF258990D}"/>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1" name="Oval 20">
              <a:extLst>
                <a:ext uri="{FF2B5EF4-FFF2-40B4-BE49-F238E27FC236}">
                  <a16:creationId xmlns:a16="http://schemas.microsoft.com/office/drawing/2014/main" id="{B173A68A-501C-4A96-A2CC-E6E8E6ABDF7F}"/>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8" name="Oval 27">
              <a:extLst>
                <a:ext uri="{FF2B5EF4-FFF2-40B4-BE49-F238E27FC236}">
                  <a16:creationId xmlns:a16="http://schemas.microsoft.com/office/drawing/2014/main" id="{0FEBCFD7-FC06-48CF-9730-29FC33C4053B}"/>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spTree>
    <p:extLst>
      <p:ext uri="{BB962C8B-B14F-4D97-AF65-F5344CB8AC3E}">
        <p14:creationId xmlns:p14="http://schemas.microsoft.com/office/powerpoint/2010/main" val="323567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5" name="Group 24">
            <a:extLst>
              <a:ext uri="{FF2B5EF4-FFF2-40B4-BE49-F238E27FC236}">
                <a16:creationId xmlns:a16="http://schemas.microsoft.com/office/drawing/2014/main" id="{A398E2E9-2703-40C4-AC80-6AF1FC76FBE7}"/>
              </a:ext>
            </a:extLst>
          </p:cNvPr>
          <p:cNvGrpSpPr/>
          <p:nvPr userDrawn="1"/>
        </p:nvGrpSpPr>
        <p:grpSpPr>
          <a:xfrm>
            <a:off x="8354347" y="-8877"/>
            <a:ext cx="1065321" cy="748952"/>
            <a:chOff x="8354346" y="-8675"/>
            <a:chExt cx="1065321" cy="748952"/>
          </a:xfrm>
        </p:grpSpPr>
        <p:sp>
          <p:nvSpPr>
            <p:cNvPr id="27" name="Freeform: Shape 26">
              <a:extLst>
                <a:ext uri="{FF2B5EF4-FFF2-40B4-BE49-F238E27FC236}">
                  <a16:creationId xmlns:a16="http://schemas.microsoft.com/office/drawing/2014/main" id="{87497CD7-2AE6-48E0-88B1-778F163DA985}"/>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8" name="Oval 27">
              <a:extLst>
                <a:ext uri="{FF2B5EF4-FFF2-40B4-BE49-F238E27FC236}">
                  <a16:creationId xmlns:a16="http://schemas.microsoft.com/office/drawing/2014/main" id="{29855260-8F52-4376-B8D9-C2BF874DABCC}"/>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33" name="Oval 32">
              <a:extLst>
                <a:ext uri="{FF2B5EF4-FFF2-40B4-BE49-F238E27FC236}">
                  <a16:creationId xmlns:a16="http://schemas.microsoft.com/office/drawing/2014/main" id="{226171A1-A53C-4BBD-846F-B57E343DFC62}"/>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spTree>
    <p:extLst>
      <p:ext uri="{BB962C8B-B14F-4D97-AF65-F5344CB8AC3E}">
        <p14:creationId xmlns:p14="http://schemas.microsoft.com/office/powerpoint/2010/main" val="2496367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9" name="Group 18">
            <a:extLst>
              <a:ext uri="{FF2B5EF4-FFF2-40B4-BE49-F238E27FC236}">
                <a16:creationId xmlns:a16="http://schemas.microsoft.com/office/drawing/2014/main" id="{983C0CE2-0809-4196-932F-C80D85088D8F}"/>
              </a:ext>
            </a:extLst>
          </p:cNvPr>
          <p:cNvGrpSpPr/>
          <p:nvPr userDrawn="1"/>
        </p:nvGrpSpPr>
        <p:grpSpPr>
          <a:xfrm>
            <a:off x="8354347" y="-8877"/>
            <a:ext cx="1065321" cy="748952"/>
            <a:chOff x="7607201" y="-8675"/>
            <a:chExt cx="1065321" cy="748952"/>
          </a:xfrm>
        </p:grpSpPr>
        <p:grpSp>
          <p:nvGrpSpPr>
            <p:cNvPr id="20" name="Group 19">
              <a:extLst>
                <a:ext uri="{FF2B5EF4-FFF2-40B4-BE49-F238E27FC236}">
                  <a16:creationId xmlns:a16="http://schemas.microsoft.com/office/drawing/2014/main" id="{A18BF527-09C2-42EE-81E3-F8EF505748A2}"/>
                </a:ext>
              </a:extLst>
            </p:cNvPr>
            <p:cNvGrpSpPr/>
            <p:nvPr userDrawn="1"/>
          </p:nvGrpSpPr>
          <p:grpSpPr>
            <a:xfrm>
              <a:off x="7607201" y="-8675"/>
              <a:ext cx="1065321" cy="748952"/>
              <a:chOff x="8354346" y="-8675"/>
              <a:chExt cx="1065321" cy="748952"/>
            </a:xfrm>
          </p:grpSpPr>
          <p:sp>
            <p:nvSpPr>
              <p:cNvPr id="22" name="Freeform: Shape 21">
                <a:extLst>
                  <a:ext uri="{FF2B5EF4-FFF2-40B4-BE49-F238E27FC236}">
                    <a16:creationId xmlns:a16="http://schemas.microsoft.com/office/drawing/2014/main" id="{26691410-49B6-42DB-B98B-72B548183FC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3" name="Oval 22">
                <a:extLst>
                  <a:ext uri="{FF2B5EF4-FFF2-40B4-BE49-F238E27FC236}">
                    <a16:creationId xmlns:a16="http://schemas.microsoft.com/office/drawing/2014/main" id="{01DF27CD-916D-4A10-994E-A299109335AA}"/>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30" name="Oval 29">
                <a:extLst>
                  <a:ext uri="{FF2B5EF4-FFF2-40B4-BE49-F238E27FC236}">
                    <a16:creationId xmlns:a16="http://schemas.microsoft.com/office/drawing/2014/main" id="{B3C43CBD-E9BF-4C1C-9FBA-71B17CBE98D1}"/>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pic>
          <p:nvPicPr>
            <p:cNvPr id="21" name="Picture 20" descr="A picture containing arrow&#10;&#10;Description automatically generated">
              <a:extLst>
                <a:ext uri="{FF2B5EF4-FFF2-40B4-BE49-F238E27FC236}">
                  <a16:creationId xmlns:a16="http://schemas.microsoft.com/office/drawing/2014/main" id="{099DA379-FE93-4723-B672-9D0BA881C3E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643" y="177214"/>
              <a:ext cx="308090" cy="434175"/>
            </a:xfrm>
            <a:prstGeom prst="rect">
              <a:avLst/>
            </a:prstGeom>
          </p:spPr>
        </p:pic>
      </p:grpSp>
    </p:spTree>
    <p:extLst>
      <p:ext uri="{BB962C8B-B14F-4D97-AF65-F5344CB8AC3E}">
        <p14:creationId xmlns:p14="http://schemas.microsoft.com/office/powerpoint/2010/main" val="2366520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1" name="Group 20">
            <a:extLst>
              <a:ext uri="{FF2B5EF4-FFF2-40B4-BE49-F238E27FC236}">
                <a16:creationId xmlns:a16="http://schemas.microsoft.com/office/drawing/2014/main" id="{E8D28F58-D3C9-4831-A6A2-45D69F5FF99D}"/>
              </a:ext>
            </a:extLst>
          </p:cNvPr>
          <p:cNvGrpSpPr/>
          <p:nvPr userDrawn="1"/>
        </p:nvGrpSpPr>
        <p:grpSpPr>
          <a:xfrm>
            <a:off x="8354347" y="-8877"/>
            <a:ext cx="1065321" cy="748952"/>
            <a:chOff x="8354346" y="-8675"/>
            <a:chExt cx="1065321" cy="748952"/>
          </a:xfrm>
        </p:grpSpPr>
        <p:sp>
          <p:nvSpPr>
            <p:cNvPr id="23" name="Freeform: Shape 22">
              <a:extLst>
                <a:ext uri="{FF2B5EF4-FFF2-40B4-BE49-F238E27FC236}">
                  <a16:creationId xmlns:a16="http://schemas.microsoft.com/office/drawing/2014/main" id="{D62ACE61-AEFC-4173-A16A-57A130848E5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5" name="Oval 24">
              <a:extLst>
                <a:ext uri="{FF2B5EF4-FFF2-40B4-BE49-F238E27FC236}">
                  <a16:creationId xmlns:a16="http://schemas.microsoft.com/office/drawing/2014/main" id="{415CFFFD-D24F-4D34-9237-D76083B5D294}"/>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6" name="Oval 25">
              <a:extLst>
                <a:ext uri="{FF2B5EF4-FFF2-40B4-BE49-F238E27FC236}">
                  <a16:creationId xmlns:a16="http://schemas.microsoft.com/office/drawing/2014/main" id="{1707D217-2AB5-46E8-9C12-4504461C9626}"/>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spTree>
    <p:extLst>
      <p:ext uri="{BB962C8B-B14F-4D97-AF65-F5344CB8AC3E}">
        <p14:creationId xmlns:p14="http://schemas.microsoft.com/office/powerpoint/2010/main" val="2761145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313536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8" name="Group 17">
            <a:extLst>
              <a:ext uri="{FF2B5EF4-FFF2-40B4-BE49-F238E27FC236}">
                <a16:creationId xmlns:a16="http://schemas.microsoft.com/office/drawing/2014/main" id="{BF8646E9-43D6-45C7-8C22-76F0D7C14D3E}"/>
              </a:ext>
            </a:extLst>
          </p:cNvPr>
          <p:cNvGrpSpPr/>
          <p:nvPr userDrawn="1"/>
        </p:nvGrpSpPr>
        <p:grpSpPr>
          <a:xfrm>
            <a:off x="8354347" y="-8877"/>
            <a:ext cx="1065321" cy="748952"/>
            <a:chOff x="8354346" y="-8675"/>
            <a:chExt cx="1065321" cy="748952"/>
          </a:xfrm>
        </p:grpSpPr>
        <p:sp>
          <p:nvSpPr>
            <p:cNvPr id="20" name="Freeform: Shape 19">
              <a:extLst>
                <a:ext uri="{FF2B5EF4-FFF2-40B4-BE49-F238E27FC236}">
                  <a16:creationId xmlns:a16="http://schemas.microsoft.com/office/drawing/2014/main" id="{A510F826-8970-41E5-903D-0FDDF258990D}"/>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1" name="Oval 20">
              <a:extLst>
                <a:ext uri="{FF2B5EF4-FFF2-40B4-BE49-F238E27FC236}">
                  <a16:creationId xmlns:a16="http://schemas.microsoft.com/office/drawing/2014/main" id="{B173A68A-501C-4A96-A2CC-E6E8E6ABDF7F}"/>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8" name="Oval 27">
              <a:extLst>
                <a:ext uri="{FF2B5EF4-FFF2-40B4-BE49-F238E27FC236}">
                  <a16:creationId xmlns:a16="http://schemas.microsoft.com/office/drawing/2014/main" id="{0FEBCFD7-FC06-48CF-9730-29FC33C4053B}"/>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spTree>
    <p:extLst>
      <p:ext uri="{BB962C8B-B14F-4D97-AF65-F5344CB8AC3E}">
        <p14:creationId xmlns:p14="http://schemas.microsoft.com/office/powerpoint/2010/main" val="1862908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5" name="Group 24">
            <a:extLst>
              <a:ext uri="{FF2B5EF4-FFF2-40B4-BE49-F238E27FC236}">
                <a16:creationId xmlns:a16="http://schemas.microsoft.com/office/drawing/2014/main" id="{A398E2E9-2703-40C4-AC80-6AF1FC76FBE7}"/>
              </a:ext>
            </a:extLst>
          </p:cNvPr>
          <p:cNvGrpSpPr/>
          <p:nvPr userDrawn="1"/>
        </p:nvGrpSpPr>
        <p:grpSpPr>
          <a:xfrm>
            <a:off x="8354347" y="-8877"/>
            <a:ext cx="1065321" cy="748952"/>
            <a:chOff x="8354346" y="-8675"/>
            <a:chExt cx="1065321" cy="748952"/>
          </a:xfrm>
        </p:grpSpPr>
        <p:sp>
          <p:nvSpPr>
            <p:cNvPr id="27" name="Freeform: Shape 26">
              <a:extLst>
                <a:ext uri="{FF2B5EF4-FFF2-40B4-BE49-F238E27FC236}">
                  <a16:creationId xmlns:a16="http://schemas.microsoft.com/office/drawing/2014/main" id="{87497CD7-2AE6-48E0-88B1-778F163DA985}"/>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8" name="Oval 27">
              <a:extLst>
                <a:ext uri="{FF2B5EF4-FFF2-40B4-BE49-F238E27FC236}">
                  <a16:creationId xmlns:a16="http://schemas.microsoft.com/office/drawing/2014/main" id="{29855260-8F52-4376-B8D9-C2BF874DABCC}"/>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33" name="Oval 32">
              <a:extLst>
                <a:ext uri="{FF2B5EF4-FFF2-40B4-BE49-F238E27FC236}">
                  <a16:creationId xmlns:a16="http://schemas.microsoft.com/office/drawing/2014/main" id="{226171A1-A53C-4BBD-846F-B57E343DFC62}"/>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spTree>
    <p:extLst>
      <p:ext uri="{BB962C8B-B14F-4D97-AF65-F5344CB8AC3E}">
        <p14:creationId xmlns:p14="http://schemas.microsoft.com/office/powerpoint/2010/main" val="1800883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0" name="Group 19">
            <a:extLst>
              <a:ext uri="{FF2B5EF4-FFF2-40B4-BE49-F238E27FC236}">
                <a16:creationId xmlns:a16="http://schemas.microsoft.com/office/drawing/2014/main" id="{A18BF527-09C2-42EE-81E3-F8EF505748A2}"/>
              </a:ext>
            </a:extLst>
          </p:cNvPr>
          <p:cNvGrpSpPr/>
          <p:nvPr userDrawn="1"/>
        </p:nvGrpSpPr>
        <p:grpSpPr>
          <a:xfrm>
            <a:off x="8354347" y="-8877"/>
            <a:ext cx="1065321" cy="748952"/>
            <a:chOff x="8354346" y="-8675"/>
            <a:chExt cx="1065321" cy="748952"/>
          </a:xfrm>
        </p:grpSpPr>
        <p:sp>
          <p:nvSpPr>
            <p:cNvPr id="22" name="Freeform: Shape 21">
              <a:extLst>
                <a:ext uri="{FF2B5EF4-FFF2-40B4-BE49-F238E27FC236}">
                  <a16:creationId xmlns:a16="http://schemas.microsoft.com/office/drawing/2014/main" id="{26691410-49B6-42DB-B98B-72B548183FC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23" name="Oval 22">
              <a:extLst>
                <a:ext uri="{FF2B5EF4-FFF2-40B4-BE49-F238E27FC236}">
                  <a16:creationId xmlns:a16="http://schemas.microsoft.com/office/drawing/2014/main" id="{01DF27CD-916D-4A10-994E-A299109335AA}"/>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United Curriculum" pitchFamily="2" charset="0"/>
              </a:endParaRPr>
            </a:p>
          </p:txBody>
        </p:sp>
        <p:sp>
          <p:nvSpPr>
            <p:cNvPr id="30" name="Oval 29">
              <a:extLst>
                <a:ext uri="{FF2B5EF4-FFF2-40B4-BE49-F238E27FC236}">
                  <a16:creationId xmlns:a16="http://schemas.microsoft.com/office/drawing/2014/main" id="{B3C43CBD-E9BF-4C1C-9FBA-71B17CBE98D1}"/>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spTree>
    <p:extLst>
      <p:ext uri="{BB962C8B-B14F-4D97-AF65-F5344CB8AC3E}">
        <p14:creationId xmlns:p14="http://schemas.microsoft.com/office/powerpoint/2010/main" val="303043806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latin typeface="United Curriculum" pitchFamily="2" charset="0"/>
            </a:endParaRPr>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 id="2147483673"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latin typeface="United Curriculum" pitchFamily="2" charset="0"/>
            </a:endParaRPr>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137061" y="22394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79" r:id="rId1"/>
    <p:sldLayoutId id="2147483668" r:id="rId2"/>
    <p:sldLayoutId id="2147483669" r:id="rId3"/>
    <p:sldLayoutId id="2147483670" r:id="rId4"/>
    <p:sldLayoutId id="2147483671" r:id="rId5"/>
    <p:sldLayoutId id="2147483672" r:id="rId6"/>
    <p:sldLayoutId id="2147483674" r:id="rId7"/>
    <p:sldLayoutId id="2147483675" r:id="rId8"/>
    <p:sldLayoutId id="2147483676" r:id="rId9"/>
    <p:sldLayoutId id="2147483677" r:id="rId10"/>
    <p:sldLayoutId id="214748367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D&amp;T </a:t>
            </a:r>
            <a:r>
              <a:rPr lang="en-GB"/>
              <a:t>Conceptual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154062838"/>
              </p:ext>
            </p:extLst>
          </p:nvPr>
        </p:nvGraphicFramePr>
        <p:xfrm>
          <a:off x="256467" y="1190208"/>
          <a:ext cx="9216000" cy="4955195"/>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4050479491"/>
                    </a:ext>
                  </a:extLst>
                </a:gridCol>
                <a:gridCol w="4464000">
                  <a:extLst>
                    <a:ext uri="{9D8B030D-6E8A-4147-A177-3AD203B41FA5}">
                      <a16:colId xmlns:a16="http://schemas.microsoft.com/office/drawing/2014/main" val="2147120956"/>
                    </a:ext>
                  </a:extLst>
                </a:gridCol>
                <a:gridCol w="4464000">
                  <a:extLst>
                    <a:ext uri="{9D8B030D-6E8A-4147-A177-3AD203B41FA5}">
                      <a16:colId xmlns:a16="http://schemas.microsoft.com/office/drawing/2014/main" val="1774532067"/>
                    </a:ext>
                  </a:extLst>
                </a:gridCol>
              </a:tblGrid>
              <a:tr h="20058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Materials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Mechanisms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95969">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endParaRPr lang="en-GB" sz="1000" b="1">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0" marR="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Materials can be artificial (man-made) or natural.</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800649047"/>
                  </a:ext>
                </a:extLst>
              </a:tr>
              <a:tr h="89227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Materials include woods, paper, card, rubber, plastics, metals, fabrics, glass, rock, water, plasticine/clay</a:t>
                      </a:r>
                    </a:p>
                    <a:p>
                      <a:pPr marL="72000" indent="-72000">
                        <a:lnSpc>
                          <a:spcPct val="100000"/>
                        </a:lnSpc>
                        <a:spcBef>
                          <a:spcPts val="0"/>
                        </a:spcBef>
                        <a:spcAft>
                          <a:spcPts val="0"/>
                        </a:spcAft>
                        <a:buFont typeface="Arial" panose="020B0604020202020204" pitchFamily="34" charset="0"/>
                        <a:buChar char="•"/>
                      </a:pPr>
                      <a:r>
                        <a:rPr lang="en-GB"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GB" sz="900">
                          <a:solidFill>
                            <a:schemeClr val="bg1"/>
                          </a:solidFill>
                          <a:latin typeface="Roboto" panose="02000000000000000000" pitchFamily="2" charset="0"/>
                          <a:ea typeface="Roboto" panose="02000000000000000000" pitchFamily="2" charset="0"/>
                          <a:cs typeface="Roboto" panose="02000000000000000000" pitchFamily="2" charset="0"/>
                        </a:rPr>
                        <a:t>Materials have different properties and are used to make different objects.</a:t>
                      </a:r>
                    </a:p>
                    <a:p>
                      <a:pPr marL="72000" indent="-72000">
                        <a:lnSpc>
                          <a:spcPct val="100000"/>
                        </a:lnSpc>
                        <a:spcBef>
                          <a:spcPts val="0"/>
                        </a:spcBef>
                        <a:spcAft>
                          <a:spcPts val="0"/>
                        </a:spcAft>
                        <a:buFont typeface="Arial" panose="020B0604020202020204" pitchFamily="34" charset="0"/>
                        <a:buChar char="•"/>
                      </a:pPr>
                      <a:r>
                        <a:rPr lang="en-GB"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GB" sz="900">
                          <a:solidFill>
                            <a:schemeClr val="bg1"/>
                          </a:solidFill>
                          <a:latin typeface="Roboto" panose="02000000000000000000" pitchFamily="2" charset="0"/>
                          <a:ea typeface="Roboto" panose="02000000000000000000" pitchFamily="2" charset="0"/>
                          <a:cs typeface="Roboto" panose="02000000000000000000" pitchFamily="2" charset="0"/>
                        </a:rPr>
                        <a:t>Physical properties of materials include hard / soft, dull / shiny, rough / smooth.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mechanism makes changes movement or makes movement easier.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mechanism has an input and an output.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lever is a simple mechanism. It is a rigid beam that pivots (turns).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slider is a simple mechanism. It is a rigid beam that moves back and forth on a straight line.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linkage is a system of links that are joined together to control movement. A lever is an example of a linkage.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5029076"/>
                  </a:ext>
                </a:extLst>
              </a:tr>
              <a:tr h="65512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Physical properties of materials include the above plus malleable / not malleable, waterproof / not waterproof, heatproof / not heatproof, windproof / not windproof, absorbent / not absorbent.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Materials - including different types of fabric - have different properties and are used to make different objects.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moving buggy will include the body, wheels, axles, axle holders, and chassis.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There are two types of axle: fixed and free.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Fixed axles attach to the chassis.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Free axles are not attached to the chassis and can spin within the chassis.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95105224"/>
                  </a:ext>
                </a:extLst>
              </a:tr>
              <a:tr h="48431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GB" sz="900">
                          <a:solidFill>
                            <a:schemeClr val="bg1"/>
                          </a:solidFill>
                          <a:latin typeface="Roboto" panose="02000000000000000000" pitchFamily="2" charset="0"/>
                          <a:ea typeface="Roboto" panose="02000000000000000000" pitchFamily="2" charset="0"/>
                          <a:cs typeface="Roboto" panose="02000000000000000000" pitchFamily="2" charset="0"/>
                        </a:rPr>
                        <a:t>Physical properties of materials include the above plus transparent / translucent / opaque, magnetic / non-magnetic.</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44614126"/>
                  </a:ext>
                </a:extLst>
              </a:tr>
              <a:tr h="536548">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Physical properties of materials include the above plus good electrical conductor / poor electrical conductor (insulator), good thermal conductor / poor thermal conductor (insulator)</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Chemical properties of materials include toxicity and flammability.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pulley is a simple mechanism. It is a grooved wheel that spins on an axle.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drive belt transfers movement from one pulley to another.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cam changes the direction of movement from rotary to reciprocal.</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spring is an energy store. It stores energy that can be transferred to a different energy store.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Pulleys can redirect forces, or reduce the force required to lift heavy objects.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32361770"/>
                  </a:ext>
                </a:extLst>
              </a:tr>
              <a:tr h="7737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97712324"/>
                  </a:ext>
                </a:extLst>
              </a:tr>
              <a:tr h="48431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2570179"/>
                  </a:ext>
                </a:extLst>
              </a:tr>
            </a:tbl>
          </a:graphicData>
        </a:graphic>
      </p:graphicFrame>
      <p:sp>
        <p:nvSpPr>
          <p:cNvPr id="5" name="Freeform: Shape 4">
            <a:extLst>
              <a:ext uri="{FF2B5EF4-FFF2-40B4-BE49-F238E27FC236}">
                <a16:creationId xmlns:a16="http://schemas.microsoft.com/office/drawing/2014/main" id="{1F5D32A0-79DC-D4E0-62B2-750539872BA3}"/>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1 of 3</a:t>
            </a:r>
            <a:endParaRPr lang="en-GB" sz="1600" b="1">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3647746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D&amp;T </a:t>
            </a:r>
            <a:r>
              <a:rPr lang="en-GB"/>
              <a:t>Conceptual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749746598"/>
              </p:ext>
            </p:extLst>
          </p:nvPr>
        </p:nvGraphicFramePr>
        <p:xfrm>
          <a:off x="256467" y="1190209"/>
          <a:ext cx="9213092" cy="5200424"/>
        </p:xfrm>
        <a:graphic>
          <a:graphicData uri="http://schemas.openxmlformats.org/drawingml/2006/table">
            <a:tbl>
              <a:tblPr firstRow="1" bandRow="1">
                <a:tableStyleId>{5C22544A-7EE6-4342-B048-85BDC9FD1C3A}</a:tableStyleId>
              </a:tblPr>
              <a:tblGrid>
                <a:gridCol w="285092">
                  <a:extLst>
                    <a:ext uri="{9D8B030D-6E8A-4147-A177-3AD203B41FA5}">
                      <a16:colId xmlns:a16="http://schemas.microsoft.com/office/drawing/2014/main" val="4050479491"/>
                    </a:ext>
                  </a:extLst>
                </a:gridCol>
                <a:gridCol w="4464000">
                  <a:extLst>
                    <a:ext uri="{9D8B030D-6E8A-4147-A177-3AD203B41FA5}">
                      <a16:colId xmlns:a16="http://schemas.microsoft.com/office/drawing/2014/main" val="2147120956"/>
                    </a:ext>
                  </a:extLst>
                </a:gridCol>
                <a:gridCol w="4464000">
                  <a:extLst>
                    <a:ext uri="{9D8B030D-6E8A-4147-A177-3AD203B41FA5}">
                      <a16:colId xmlns:a16="http://schemas.microsoft.com/office/drawing/2014/main" val="1596198340"/>
                    </a:ext>
                  </a:extLst>
                </a:gridCol>
              </a:tblGrid>
              <a:tr h="213170">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Structures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Programming &amp; Control</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30753">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endParaRPr lang="en-GB" sz="1000" b="1">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0" marR="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highlight>
                          <a:srgbClr val="FFFF00"/>
                        </a:highlight>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highlight>
                          <a:srgbClr val="FFFF00"/>
                        </a:highlight>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800649047"/>
                  </a:ext>
                </a:extLst>
              </a:tr>
              <a:tr h="822251">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2D shapes have a length and width.</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3D shapes have a length and width and height.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Free-standing structures can be made stronger with stiffer materials, thicker materials, or with more layers of material (laminating).</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Free-standing structures can be made more stable by having a wider base or a heavier base.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rowSpan="3">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1"/>
                          </a:solidFill>
                          <a:latin typeface="Roboto" panose="02000000000000000000" pitchFamily="2" charset="0"/>
                          <a:ea typeface="Roboto" panose="02000000000000000000" pitchFamily="2" charset="0"/>
                          <a:cs typeface="Roboto" panose="02000000000000000000" pitchFamily="2" charset="0"/>
                        </a:rPr>
                        <a:t>Computing: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Electronic control systems have inputs, outputs and a central processer.</a:t>
                      </a:r>
                    </a:p>
                    <a:p>
                      <a:pPr marL="72000" indent="-72000">
                        <a:lnSpc>
                          <a:spcPct val="100000"/>
                        </a:lnSpc>
                        <a:spcBef>
                          <a:spcPts val="0"/>
                        </a:spcBef>
                        <a:spcAft>
                          <a:spcPts val="0"/>
                        </a:spcAft>
                        <a:buFont typeface="Arial" panose="020B0604020202020204" pitchFamily="34" charset="0"/>
                        <a:buChar char="•"/>
                      </a:pPr>
                      <a:r>
                        <a:rPr lang="en-US" sz="900" b="1">
                          <a:solidFill>
                            <a:schemeClr val="accent1"/>
                          </a:solidFill>
                          <a:latin typeface="Roboto" panose="02000000000000000000" pitchFamily="2" charset="0"/>
                          <a:ea typeface="Roboto" panose="02000000000000000000" pitchFamily="2" charset="0"/>
                          <a:cs typeface="Roboto" panose="02000000000000000000" pitchFamily="2" charset="0"/>
                        </a:rPr>
                        <a:t>Computing: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process flow chart drives a programmable system.</a:t>
                      </a:r>
                    </a:p>
                    <a:p>
                      <a:pPr marL="72000" indent="-72000">
                        <a:lnSpc>
                          <a:spcPct val="100000"/>
                        </a:lnSpc>
                        <a:spcBef>
                          <a:spcPts val="0"/>
                        </a:spcBef>
                        <a:spcAft>
                          <a:spcPts val="0"/>
                        </a:spcAft>
                        <a:buFont typeface="Arial" panose="020B0604020202020204" pitchFamily="34" charset="0"/>
                        <a:buChar char="•"/>
                      </a:pPr>
                      <a:r>
                        <a:rPr lang="en-US" sz="900" b="1">
                          <a:solidFill>
                            <a:schemeClr val="accent1"/>
                          </a:solidFill>
                          <a:latin typeface="Roboto" panose="02000000000000000000" pitchFamily="2" charset="0"/>
                          <a:ea typeface="Roboto" panose="02000000000000000000" pitchFamily="2" charset="0"/>
                          <a:cs typeface="Roboto" panose="02000000000000000000" pitchFamily="2" charset="0"/>
                        </a:rPr>
                        <a:t>Computing: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Flow charts use key words of 'if', 'then', 'stop', 'start', 'repeat' and other command words (depending on software)</a:t>
                      </a:r>
                    </a:p>
                    <a:p>
                      <a:pPr marL="72000" indent="-72000">
                        <a:lnSpc>
                          <a:spcPct val="100000"/>
                        </a:lnSpc>
                        <a:spcBef>
                          <a:spcPts val="0"/>
                        </a:spcBef>
                        <a:spcAft>
                          <a:spcPts val="0"/>
                        </a:spcAft>
                        <a:buFont typeface="Arial" panose="020B0604020202020204" pitchFamily="34" charset="0"/>
                        <a:buChar char="•"/>
                      </a:pPr>
                      <a:r>
                        <a:rPr lang="en-US" sz="900" b="1">
                          <a:solidFill>
                            <a:schemeClr val="accent1"/>
                          </a:solidFill>
                          <a:latin typeface="Roboto" panose="02000000000000000000" pitchFamily="2" charset="0"/>
                          <a:ea typeface="Roboto" panose="02000000000000000000" pitchFamily="2" charset="0"/>
                          <a:cs typeface="Roboto" panose="02000000000000000000" pitchFamily="2" charset="0"/>
                        </a:rPr>
                        <a:t>Computing: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Programmes can run for a given number of loops or a set amount of time, or until something is no longer true.</a:t>
                      </a:r>
                    </a:p>
                    <a:p>
                      <a:pPr marL="72000" indent="-72000">
                        <a:lnSpc>
                          <a:spcPct val="100000"/>
                        </a:lnSpc>
                        <a:spcBef>
                          <a:spcPts val="0"/>
                        </a:spcBef>
                        <a:spcAft>
                          <a:spcPts val="0"/>
                        </a:spcAft>
                        <a:buFont typeface="Arial" panose="020B0604020202020204" pitchFamily="34" charset="0"/>
                        <a:buChar char="•"/>
                      </a:pPr>
                      <a:r>
                        <a:rPr lang="en-US" sz="900" b="1">
                          <a:solidFill>
                            <a:schemeClr val="accent1"/>
                          </a:solidFill>
                          <a:latin typeface="Roboto" panose="02000000000000000000" pitchFamily="2" charset="0"/>
                          <a:ea typeface="Roboto" panose="02000000000000000000" pitchFamily="2" charset="0"/>
                          <a:cs typeface="Roboto" panose="02000000000000000000" pitchFamily="2" charset="0"/>
                        </a:rPr>
                        <a:t>Computing: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variable is something that be changed.</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5029076"/>
                  </a:ext>
                </a:extLst>
              </a:tr>
              <a:tr h="41966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Triangulation makes structures stronger and more stable.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vMerge="1">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95105224"/>
                  </a:ext>
                </a:extLst>
              </a:tr>
              <a:tr h="444201">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Triangulation makes structures and joints stronger and more stable.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Free-standing structures can be made more stable by adding a stand.</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Ties can make structures more stable.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vMerge="1">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44614126"/>
                  </a:ext>
                </a:extLst>
              </a:tr>
              <a:tr h="1200301">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Structures can be made by slotting items together.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shell structure has a continuous outer 'shell' and do not have a frame, like an egg shell or a dome in a building.</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frame structure is made from separate pieces of material called members that form a frame, like a climbing frame or most houses.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Frame and shell structures can be made by folding 2D nets.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A complete circuit has at least one cell and at least one functioning component connected in a continuous loop. An incomplete circuit has components missing or is not connected in a continuous loop.</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A short circuit is a circuit with just a cell and no other components. They can be dangerous.</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Electrical components include: wire, lamp, buzzer, motor and switch.</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Electrical appliances should be switched off when not in use.</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Switches complete or break a circuit.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Apply the above to a D&amp;T context.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32361770"/>
                  </a:ext>
                </a:extLst>
              </a:tr>
              <a:tr h="363828">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97712324"/>
                  </a:ext>
                </a:extLst>
              </a:tr>
              <a:tr h="80036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non-renewable energy source is one that is used much faster than it is created. Fossil fuels take millions of years to form but minutes to burn, so we will run out. Burning fossil fuels to transfer electrical energy is a non-renewable energy source.</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Renewable energy sources quickly replenish themselves, meaning that we can use them again and again and we will not run out. Wind, solar, geothermal and hydrological power are all examples of renewable energy sources.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Apply the above to a D&amp;T context.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2570179"/>
                  </a:ext>
                </a:extLst>
              </a:tr>
            </a:tbl>
          </a:graphicData>
        </a:graphic>
      </p:graphicFrame>
      <p:sp>
        <p:nvSpPr>
          <p:cNvPr id="5" name="Freeform: Shape 4">
            <a:extLst>
              <a:ext uri="{FF2B5EF4-FFF2-40B4-BE49-F238E27FC236}">
                <a16:creationId xmlns:a16="http://schemas.microsoft.com/office/drawing/2014/main" id="{1F5D32A0-79DC-D4E0-62B2-750539872BA3}"/>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2 of 3</a:t>
            </a:r>
            <a:endParaRPr lang="en-GB" sz="1600" b="1">
              <a:solidFill>
                <a:srgbClr val="FFFFFF"/>
              </a:solidFill>
              <a:latin typeface="United Curriculum" panose="020B0604020202020204" charset="0"/>
              <a:ea typeface="Roboto Slab" pitchFamily="2" charset="0"/>
            </a:endParaRPr>
          </a:p>
        </p:txBody>
      </p:sp>
      <p:sp>
        <p:nvSpPr>
          <p:cNvPr id="4" name="Rectangle 3">
            <a:extLst>
              <a:ext uri="{FF2B5EF4-FFF2-40B4-BE49-F238E27FC236}">
                <a16:creationId xmlns:a16="http://schemas.microsoft.com/office/drawing/2014/main" id="{CF33DF3F-A632-8DB3-31E6-026F954BC0A5}"/>
              </a:ext>
            </a:extLst>
          </p:cNvPr>
          <p:cNvSpPr/>
          <p:nvPr/>
        </p:nvSpPr>
        <p:spPr>
          <a:xfrm>
            <a:off x="554988" y="1443394"/>
            <a:ext cx="8896815" cy="28968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3174191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D&amp;T </a:t>
            </a:r>
            <a:r>
              <a:rPr lang="en-GB"/>
              <a:t>Conceptual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714671418"/>
              </p:ext>
            </p:extLst>
          </p:nvPr>
        </p:nvGraphicFramePr>
        <p:xfrm>
          <a:off x="256467" y="1190208"/>
          <a:ext cx="9213092" cy="4502386"/>
        </p:xfrm>
        <a:graphic>
          <a:graphicData uri="http://schemas.openxmlformats.org/drawingml/2006/table">
            <a:tbl>
              <a:tblPr firstRow="1" bandRow="1">
                <a:tableStyleId>{5C22544A-7EE6-4342-B048-85BDC9FD1C3A}</a:tableStyleId>
              </a:tblPr>
              <a:tblGrid>
                <a:gridCol w="285092">
                  <a:extLst>
                    <a:ext uri="{9D8B030D-6E8A-4147-A177-3AD203B41FA5}">
                      <a16:colId xmlns:a16="http://schemas.microsoft.com/office/drawing/2014/main" val="4050479491"/>
                    </a:ext>
                  </a:extLst>
                </a:gridCol>
                <a:gridCol w="8928000">
                  <a:extLst>
                    <a:ext uri="{9D8B030D-6E8A-4147-A177-3AD203B41FA5}">
                      <a16:colId xmlns:a16="http://schemas.microsoft.com/office/drawing/2014/main" val="1774532067"/>
                    </a:ext>
                  </a:extLst>
                </a:gridCol>
              </a:tblGrid>
              <a:tr h="20058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D&amp;T Shaping the World</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60000">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endParaRPr lang="en-GB" sz="1000" b="1">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0" marR="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highlight>
                          <a:srgbClr val="FFFF00"/>
                        </a:highlight>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800649047"/>
                  </a:ext>
                </a:extLst>
              </a:tr>
              <a:tr h="89227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Examples of levers in everyday life include see-saws, wheelbarrows, door handles and scissors.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An artist makes something beautiful that has meaning. Designers make things that are useful and have a purpose, which may also look beautiful.</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Designers and architects make models of spaces like towns to help them plan them.</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5029076"/>
                  </a:ext>
                </a:extLst>
              </a:tr>
              <a:tr h="65512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An artist makes something beautiful that has meaning. Designers make things that are useful and have a purpose, which may also look beautiful. Engineers are scientists who use their knowledge to make things that work like bridges and cars.</a:t>
                      </a:r>
                    </a:p>
                    <a:p>
                      <a:pPr marL="72000" indent="-72000">
                        <a:lnSpc>
                          <a:spcPct val="100000"/>
                        </a:lnSpc>
                        <a:spcBef>
                          <a:spcPts val="0"/>
                        </a:spcBef>
                        <a:spcAft>
                          <a:spcPts val="0"/>
                        </a:spcAft>
                        <a:buFont typeface="Arial" panose="020B0604020202020204" pitchFamily="34" charset="0"/>
                        <a:buChar char="•"/>
                      </a:pPr>
                      <a:r>
                        <a:rPr lang="en-US" sz="900" b="1">
                          <a:solidFill>
                            <a:schemeClr val="accent3"/>
                          </a:solidFill>
                          <a:latin typeface="Roboto" panose="02000000000000000000" pitchFamily="2" charset="0"/>
                          <a:ea typeface="Roboto" panose="02000000000000000000" pitchFamily="2" charset="0"/>
                          <a:cs typeface="Roboto" panose="02000000000000000000" pitchFamily="2" charset="0"/>
                        </a:rPr>
                        <a:t>History: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wheel is a very important invention because it helped people to move heavy things more easily. They did not need to carry them or use animals to carry them.</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95105224"/>
                  </a:ext>
                </a:extLst>
              </a:tr>
              <a:tr h="48431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Free standing structures in the world around us have been made strong and stable with triangulation, using strong materials and having a wide base.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44614126"/>
                  </a:ext>
                </a:extLst>
              </a:tr>
              <a:tr h="536548">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3"/>
                          </a:solidFill>
                          <a:latin typeface="Roboto" panose="02000000000000000000" pitchFamily="2" charset="0"/>
                          <a:ea typeface="Roboto" panose="02000000000000000000" pitchFamily="2" charset="0"/>
                          <a:cs typeface="Roboto" panose="02000000000000000000" pitchFamily="2" charset="0"/>
                        </a:rPr>
                        <a:t>History: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Prehistoric Britons, Ancient Egyptians, Ancient Greeks and Ancient Maya used knowledge of strong structures to build Stonehenge, pyramids and temples a very long time ago.</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Flat pack furniture has made it easier for people to buy and transport furniture to their home.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There are natural and artificial shell structures and frame structures all around us.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32361770"/>
                  </a:ext>
                </a:extLst>
              </a:tr>
              <a:tr h="7737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Technology – and programmable technology – has had a huge impact on the world in living memory.</a:t>
                      </a:r>
                    </a:p>
                    <a:p>
                      <a:pPr marL="72000" indent="-72000">
                        <a:lnSpc>
                          <a:spcPct val="100000"/>
                        </a:lnSpc>
                        <a:spcBef>
                          <a:spcPts val="0"/>
                        </a:spcBef>
                        <a:spcAft>
                          <a:spcPts val="0"/>
                        </a:spcAft>
                        <a:buFont typeface="Arial" panose="020B0604020202020204" pitchFamily="34" charset="0"/>
                        <a:buChar char="•"/>
                      </a:pPr>
                      <a:r>
                        <a:rPr lang="en-US" sz="900" b="1">
                          <a:solidFill>
                            <a:schemeClr val="accent3"/>
                          </a:solidFill>
                          <a:latin typeface="Roboto" panose="02000000000000000000" pitchFamily="2" charset="0"/>
                          <a:ea typeface="Roboto" panose="02000000000000000000" pitchFamily="2" charset="0"/>
                          <a:cs typeface="Roboto" panose="02000000000000000000" pitchFamily="2" charset="0"/>
                        </a:rPr>
                        <a:t>History: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Prehistoric Britons, Ancient Egyptians, Ancient Greeks, Ancient Maya, Early Islamic Civilisation, and Romans used knowledge of mechanisms to make levers and pulleys.</a:t>
                      </a: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97712324"/>
                  </a:ext>
                </a:extLst>
              </a:tr>
              <a:tr h="48431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Designers and engineers have developed sustainable systems in agriculture, waste and electricity generation.</a:t>
                      </a: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2570179"/>
                  </a:ext>
                </a:extLst>
              </a:tr>
            </a:tbl>
          </a:graphicData>
        </a:graphic>
      </p:graphicFrame>
      <p:sp>
        <p:nvSpPr>
          <p:cNvPr id="5" name="Freeform: Shape 4">
            <a:extLst>
              <a:ext uri="{FF2B5EF4-FFF2-40B4-BE49-F238E27FC236}">
                <a16:creationId xmlns:a16="http://schemas.microsoft.com/office/drawing/2014/main" id="{1F5D32A0-79DC-D4E0-62B2-750539872BA3}"/>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3 of 3</a:t>
            </a:r>
            <a:endParaRPr lang="en-GB" sz="1600" b="1">
              <a:solidFill>
                <a:srgbClr val="FFFFFF"/>
              </a:solidFill>
              <a:latin typeface="United Curriculum" panose="020B0604020202020204" charset="0"/>
              <a:ea typeface="Roboto Slab" pitchFamily="2" charset="0"/>
            </a:endParaRPr>
          </a:p>
        </p:txBody>
      </p:sp>
      <p:sp>
        <p:nvSpPr>
          <p:cNvPr id="6" name="Rectangle 5">
            <a:extLst>
              <a:ext uri="{FF2B5EF4-FFF2-40B4-BE49-F238E27FC236}">
                <a16:creationId xmlns:a16="http://schemas.microsoft.com/office/drawing/2014/main" id="{C5091C7F-A1F9-59BB-6112-A604924BAE1A}"/>
              </a:ext>
            </a:extLst>
          </p:cNvPr>
          <p:cNvSpPr/>
          <p:nvPr/>
        </p:nvSpPr>
        <p:spPr>
          <a:xfrm>
            <a:off x="554988" y="1452272"/>
            <a:ext cx="8896815" cy="28968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2718222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D&amp;T </a:t>
            </a:r>
            <a:r>
              <a:rPr lang="en-GB"/>
              <a:t>Procedural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863017627"/>
              </p:ext>
            </p:extLst>
          </p:nvPr>
        </p:nvGraphicFramePr>
        <p:xfrm>
          <a:off x="256467" y="892753"/>
          <a:ext cx="9216000" cy="517482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4050479491"/>
                    </a:ext>
                  </a:extLst>
                </a:gridCol>
                <a:gridCol w="2232000">
                  <a:extLst>
                    <a:ext uri="{9D8B030D-6E8A-4147-A177-3AD203B41FA5}">
                      <a16:colId xmlns:a16="http://schemas.microsoft.com/office/drawing/2014/main" val="2147120956"/>
                    </a:ext>
                  </a:extLst>
                </a:gridCol>
                <a:gridCol w="2232000">
                  <a:extLst>
                    <a:ext uri="{9D8B030D-6E8A-4147-A177-3AD203B41FA5}">
                      <a16:colId xmlns:a16="http://schemas.microsoft.com/office/drawing/2014/main" val="1774532067"/>
                    </a:ext>
                  </a:extLst>
                </a:gridCol>
                <a:gridCol w="2232000">
                  <a:extLst>
                    <a:ext uri="{9D8B030D-6E8A-4147-A177-3AD203B41FA5}">
                      <a16:colId xmlns:a16="http://schemas.microsoft.com/office/drawing/2014/main" val="1853488873"/>
                    </a:ext>
                  </a:extLst>
                </a:gridCol>
                <a:gridCol w="2232000">
                  <a:extLst>
                    <a:ext uri="{9D8B030D-6E8A-4147-A177-3AD203B41FA5}">
                      <a16:colId xmlns:a16="http://schemas.microsoft.com/office/drawing/2014/main" val="2771322785"/>
                    </a:ext>
                  </a:extLst>
                </a:gridCol>
              </a:tblGrid>
              <a:tr h="115590">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Marking Out</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Shaping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Joining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Finishing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96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84403314"/>
                  </a:ext>
                </a:extLst>
              </a:tr>
              <a:tr h="65085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Year 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pencil or chalk to decide on the location of holes prior to making them.</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ruler to mark out the position of a straight line.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Make a hole using a hole punch.</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Make a hole using a sharp pencil and blue tack.</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Cut materials with scissors.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Shape plasticine using rolling pins and basic craft tools.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Shape paper, card, aluminium foil, plastic sheets, pipe cleaners, plasticine, art straws.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split pin to join materials.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folding to secure pieces in place.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glue sticks to join materials.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Blu-Tac to (temporarily) join materials.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PVA glue to join materials.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sellotape to join materials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masking tape to join materials.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Finish products with decorations using colouring pencils.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Finish products with decorations made or sources from a computer.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855851">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Year 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Temporarily fix a template or pattern to a material using pins and paperclips, and mark out shapes before cutting them.</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Position patterns to reduce waste (link to Science and Sustainability).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Shape wooden lollipop sticks, rubber bands and fabrics.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Use pre-drilled push fit items to join them.</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Use sticky pads to join materials</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Use a seam allowance to join fabrics.</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Use staples to join fabric and other materials.</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Use pins to (temporarily) join materials.</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Use fabric glue to join fabrics</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Join fabrics using a running stitch.</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Thread a needle and start a stitch.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Finish fabrics by decorating with buttons, pipe cleaners or other pieces of fabric.</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37752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set square to keep right angles.</a:t>
                      </a:r>
                    </a:p>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Make a hole using a bradawl.</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Cut hard materials using a junior hacksaw and clamps.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Join fabrics using an over  stitch.</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Join fabrics using press studs, buttons, and tying with ribbon.</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Join pieces by slotting.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Finish products with decorations using paints.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Score with scissors to get a sharp crease.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File or sand to shape and smooth.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ruler to measure lengths in centimetres (Y4 </a:t>
                      </a:r>
                      <a:r>
                        <a:rPr lang="en-US" sz="900" b="1">
                          <a:solidFill>
                            <a:schemeClr val="accent4"/>
                          </a:solidFill>
                          <a:latin typeface="Roboto" panose="02000000000000000000" pitchFamily="2" charset="0"/>
                          <a:ea typeface="Roboto" panose="02000000000000000000" pitchFamily="2" charset="0"/>
                          <a:cs typeface="Roboto" panose="02000000000000000000" pitchFamily="2" charset="0"/>
                        </a:rPr>
                        <a:t>Mathematics</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Cut very hard materials, such as modelling wire with pliers.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Join fabrics using a back stitch.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Release tension by snipping along a curved seam.</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Finish fabrics using a blanket stitch.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4" name="Rectangle 3">
            <a:extLst>
              <a:ext uri="{FF2B5EF4-FFF2-40B4-BE49-F238E27FC236}">
                <a16:creationId xmlns:a16="http://schemas.microsoft.com/office/drawing/2014/main" id="{70C18E29-B27F-92D7-DE53-B5D3B6B0D0F0}"/>
              </a:ext>
            </a:extLst>
          </p:cNvPr>
          <p:cNvSpPr/>
          <p:nvPr/>
        </p:nvSpPr>
        <p:spPr>
          <a:xfrm>
            <a:off x="557860" y="1176849"/>
            <a:ext cx="8896815" cy="28968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2389290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D&amp;T </a:t>
            </a:r>
            <a:r>
              <a:rPr lang="en-GB"/>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757600723"/>
              </p:ext>
            </p:extLst>
          </p:nvPr>
        </p:nvGraphicFramePr>
        <p:xfrm>
          <a:off x="256467" y="1224002"/>
          <a:ext cx="9241400" cy="5037660"/>
        </p:xfrm>
        <a:graphic>
          <a:graphicData uri="http://schemas.openxmlformats.org/drawingml/2006/table">
            <a:tbl>
              <a:tblPr firstRow="1" bandRow="1">
                <a:tableStyleId>{5C22544A-7EE6-4342-B048-85BDC9FD1C3A}</a:tableStyleId>
              </a:tblPr>
              <a:tblGrid>
                <a:gridCol w="169400">
                  <a:extLst>
                    <a:ext uri="{9D8B030D-6E8A-4147-A177-3AD203B41FA5}">
                      <a16:colId xmlns:a16="http://schemas.microsoft.com/office/drawing/2014/main" val="4050479491"/>
                    </a:ext>
                  </a:extLst>
                </a:gridCol>
                <a:gridCol w="2268000">
                  <a:extLst>
                    <a:ext uri="{9D8B030D-6E8A-4147-A177-3AD203B41FA5}">
                      <a16:colId xmlns:a16="http://schemas.microsoft.com/office/drawing/2014/main" val="2147120956"/>
                    </a:ext>
                  </a:extLst>
                </a:gridCol>
                <a:gridCol w="2268000">
                  <a:extLst>
                    <a:ext uri="{9D8B030D-6E8A-4147-A177-3AD203B41FA5}">
                      <a16:colId xmlns:a16="http://schemas.microsoft.com/office/drawing/2014/main" val="1774532067"/>
                    </a:ext>
                  </a:extLst>
                </a:gridCol>
                <a:gridCol w="2268000">
                  <a:extLst>
                    <a:ext uri="{9D8B030D-6E8A-4147-A177-3AD203B41FA5}">
                      <a16:colId xmlns:a16="http://schemas.microsoft.com/office/drawing/2014/main" val="1853488873"/>
                    </a:ext>
                  </a:extLst>
                </a:gridCol>
                <a:gridCol w="2268000">
                  <a:extLst>
                    <a:ext uri="{9D8B030D-6E8A-4147-A177-3AD203B41FA5}">
                      <a16:colId xmlns:a16="http://schemas.microsoft.com/office/drawing/2014/main" val="2771322785"/>
                    </a:ext>
                  </a:extLst>
                </a:gridCol>
              </a:tblGrid>
              <a:tr h="115590">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Designing in Different Contexts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Design Values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Identifying User Needs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Evaluating Products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96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84403314"/>
                  </a:ext>
                </a:extLst>
              </a:tr>
              <a:tr h="65085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home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environment.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local community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environment.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and evaluate based on:</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Visual appeal;</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Materials;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Function;</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Inclusivity and accessibility.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the specific users that products have been made for and the purpose they have.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Make choices about user(s) to design for.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user needs through interviews (qualitative).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rowSpan="5">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Evaluate products according to the design criteria, which grows in complexity as the list of design values grow.</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32069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school</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environment.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and evaluate based on:</a:t>
                      </a:r>
                    </a:p>
                    <a:p>
                      <a:pPr marL="252000" marR="0" lvl="1"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above values</a:t>
                      </a:r>
                    </a:p>
                    <a:p>
                      <a:pPr marL="252000" marR="0" lvl="1"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making process.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design criteria through approximate measurements.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vMerge="1">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37752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commercial</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environment</a:t>
                      </a:r>
                      <a:r>
                        <a:rPr lang="en-GB" sz="900">
                          <a:solidFill>
                            <a:schemeClr val="bg1"/>
                          </a:solidFill>
                          <a:latin typeface="Roboto" panose="02000000000000000000" pitchFamily="2" charset="0"/>
                          <a:ea typeface="Roboto" panose="02000000000000000000" pitchFamily="2" charset="0"/>
                          <a:cs typeface="Roboto" panose="02000000000000000000" pitchFamily="2" charset="0"/>
                        </a:rPr>
                        <a:t>.</a:t>
                      </a: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and evaluate based on:</a:t>
                      </a:r>
                    </a:p>
                    <a:p>
                      <a:pPr marL="252000" marR="0" lvl="1"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above values</a:t>
                      </a:r>
                    </a:p>
                    <a:p>
                      <a:pPr marL="252000" marR="0" lvl="1"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Sustainability (of the whole product life cycle).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user needs through observations (qualitative).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user needs through a 'user trip' (doing the thing that users do).</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a user’s needs in a specific context, when they have a specific problem.</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vMerge="1">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an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enterprise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environment</a:t>
                      </a:r>
                      <a:r>
                        <a:rPr lang="en-GB" sz="900">
                          <a:solidFill>
                            <a:schemeClr val="bg1"/>
                          </a:solidFill>
                          <a:latin typeface="Roboto" panose="02000000000000000000" pitchFamily="2" charset="0"/>
                          <a:ea typeface="Roboto" panose="02000000000000000000" pitchFamily="2" charset="0"/>
                          <a:cs typeface="Roboto" panose="02000000000000000000" pitchFamily="2" charset="0"/>
                        </a:rPr>
                        <a: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leisure</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 environment.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and evaluate based on the above values.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vMerge="1">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 product for users in a </a:t>
                      </a:r>
                      <a:r>
                        <a:rPr lang="en-US" sz="900" b="1">
                          <a:solidFill>
                            <a:schemeClr val="bg1"/>
                          </a:solidFill>
                          <a:latin typeface="Roboto" panose="02000000000000000000" pitchFamily="2" charset="0"/>
                          <a:ea typeface="Roboto" panose="02000000000000000000" pitchFamily="2" charset="0"/>
                          <a:cs typeface="Roboto" panose="02000000000000000000" pitchFamily="2" charset="0"/>
                        </a:rPr>
                        <a:t>wider environment</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and evaluate based on the above values.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vMerge="1">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0" indent="0">
                        <a:lnSpc>
                          <a:spcPct val="100000"/>
                        </a:lnSpc>
                        <a:spcBef>
                          <a:spcPts val="0"/>
                        </a:spcBef>
                        <a:spcAft>
                          <a:spcPts val="0"/>
                        </a:spcAft>
                        <a:buFont typeface="Arial" panose="020B0604020202020204" pitchFamily="34" charset="0"/>
                        <a:buNone/>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and evaluate based on:</a:t>
                      </a:r>
                    </a:p>
                    <a:p>
                      <a:pPr marL="252000" marR="0" lvl="1"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above values</a:t>
                      </a:r>
                    </a:p>
                    <a:p>
                      <a:pPr marL="252000" marR="0" lvl="1"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Necessity (do we really </a:t>
                      </a:r>
                      <a:r>
                        <a:rPr lang="en-US" sz="900" i="1">
                          <a:solidFill>
                            <a:schemeClr val="bg1"/>
                          </a:solidFill>
                          <a:latin typeface="Roboto" panose="02000000000000000000" pitchFamily="2" charset="0"/>
                          <a:ea typeface="Roboto" panose="02000000000000000000" pitchFamily="2" charset="0"/>
                          <a:cs typeface="Roboto" panose="02000000000000000000" pitchFamily="2" charset="0"/>
                        </a:rPr>
                        <a:t>need</a:t>
                      </a:r>
                      <a:r>
                        <a:rPr lang="en-US" sz="900" i="0">
                          <a:solidFill>
                            <a:schemeClr val="bg1"/>
                          </a:solidFill>
                          <a:latin typeface="Roboto" panose="02000000000000000000" pitchFamily="2" charset="0"/>
                          <a:ea typeface="Roboto" panose="02000000000000000000" pitchFamily="2" charset="0"/>
                          <a:cs typeface="Roboto" panose="02000000000000000000" pitchFamily="2" charset="0"/>
                        </a:rPr>
                        <a:t> this product?)</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design criteria through exact measurements (cm).</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Recognise the difference between needs and wants in user interviews.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Identify different users who may user a service, and how their needs may differ.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Evaluate products through secondary research.</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Evaluate sources of secondary research.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1 of 2</a:t>
            </a:r>
            <a:endParaRPr lang="en-GB" sz="1600" b="1">
              <a:solidFill>
                <a:srgbClr val="FFFFFF"/>
              </a:solidFill>
              <a:latin typeface="United Curriculum" panose="020B0604020202020204" charset="0"/>
              <a:ea typeface="Roboto Slab" pitchFamily="2" charset="0"/>
            </a:endParaRPr>
          </a:p>
        </p:txBody>
      </p:sp>
      <p:sp>
        <p:nvSpPr>
          <p:cNvPr id="8" name="Rectangle 7">
            <a:extLst>
              <a:ext uri="{FF2B5EF4-FFF2-40B4-BE49-F238E27FC236}">
                <a16:creationId xmlns:a16="http://schemas.microsoft.com/office/drawing/2014/main" id="{CB40068A-F2D1-96D6-047A-E1735FC81DD8}"/>
              </a:ext>
            </a:extLst>
          </p:cNvPr>
          <p:cNvSpPr/>
          <p:nvPr/>
        </p:nvSpPr>
        <p:spPr>
          <a:xfrm>
            <a:off x="443644" y="1503821"/>
            <a:ext cx="9036000" cy="28968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1674058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D&amp;T </a:t>
            </a:r>
            <a:r>
              <a:rPr lang="en-GB"/>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409839836"/>
              </p:ext>
            </p:extLst>
          </p:nvPr>
        </p:nvGraphicFramePr>
        <p:xfrm>
          <a:off x="256467" y="1224001"/>
          <a:ext cx="9133400" cy="4957626"/>
        </p:xfrm>
        <a:graphic>
          <a:graphicData uri="http://schemas.openxmlformats.org/drawingml/2006/table">
            <a:tbl>
              <a:tblPr firstRow="1" bandRow="1">
                <a:tableStyleId>{5C22544A-7EE6-4342-B048-85BDC9FD1C3A}</a:tableStyleId>
              </a:tblPr>
              <a:tblGrid>
                <a:gridCol w="169400">
                  <a:extLst>
                    <a:ext uri="{9D8B030D-6E8A-4147-A177-3AD203B41FA5}">
                      <a16:colId xmlns:a16="http://schemas.microsoft.com/office/drawing/2014/main" val="4050479491"/>
                    </a:ext>
                  </a:extLst>
                </a:gridCol>
                <a:gridCol w="2988000">
                  <a:extLst>
                    <a:ext uri="{9D8B030D-6E8A-4147-A177-3AD203B41FA5}">
                      <a16:colId xmlns:a16="http://schemas.microsoft.com/office/drawing/2014/main" val="3537099014"/>
                    </a:ext>
                  </a:extLst>
                </a:gridCol>
                <a:gridCol w="2988000">
                  <a:extLst>
                    <a:ext uri="{9D8B030D-6E8A-4147-A177-3AD203B41FA5}">
                      <a16:colId xmlns:a16="http://schemas.microsoft.com/office/drawing/2014/main" val="350919415"/>
                    </a:ext>
                  </a:extLst>
                </a:gridCol>
                <a:gridCol w="2988000">
                  <a:extLst>
                    <a:ext uri="{9D8B030D-6E8A-4147-A177-3AD203B41FA5}">
                      <a16:colId xmlns:a16="http://schemas.microsoft.com/office/drawing/2014/main" val="651593428"/>
                    </a:ext>
                  </a:extLst>
                </a:gridCol>
              </a:tblGrid>
              <a:tr h="245710">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Generating Ideas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Making, Testing, Iterating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Communicating Designs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419365">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84403314"/>
                  </a:ext>
                </a:extLst>
              </a:tr>
              <a:tr h="94776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Generate ideas in a range of ways, including:</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taking photographs and using these as inspiration.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Designing is about trying something and seeing what works, and trying again.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Contribute to a class storyboard to show the process for making.</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model is a way of showing a design idea in 3D.</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When we communicate our design ideas they need to be drawn at the right size.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Talk about simple design ideas with others.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109301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Generate ideas in a range of ways, including:</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‘What if’ questions.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Premade templates.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‘Draw and fold’.</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Using story books.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Using personal photographs.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Designers build </a:t>
                      </a:r>
                      <a:r>
                        <a:rPr lang="en-US" sz="900" b="1" dirty="0">
                          <a:solidFill>
                            <a:schemeClr val="bg1"/>
                          </a:solidFill>
                          <a:latin typeface="Roboto" panose="02000000000000000000" pitchFamily="2" charset="0"/>
                          <a:ea typeface="Roboto" panose="02000000000000000000" pitchFamily="2" charset="0"/>
                          <a:cs typeface="Roboto" panose="02000000000000000000" pitchFamily="2" charset="0"/>
                        </a:rPr>
                        <a:t>prototypes</a:t>
                      </a: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 to test their products.</a:t>
                      </a:r>
                    </a:p>
                    <a:p>
                      <a:pPr marL="72000" indent="-72000">
                        <a:lnSpc>
                          <a:spcPct val="100000"/>
                        </a:lnSpc>
                        <a:spcBef>
                          <a:spcPts val="0"/>
                        </a:spcBef>
                        <a:spcAft>
                          <a:spcPts val="0"/>
                        </a:spcAft>
                        <a:buFont typeface="Arial" panose="020B0604020202020204" pitchFamily="34" charset="0"/>
                        <a:buChar char="•"/>
                      </a:pPr>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When using textiles, designers make a pattern from paper to test before making the final product.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Draw simple design ideas and labelling them.</a:t>
                      </a:r>
                    </a:p>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94776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Generate ideas in a range of ways, including:</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Disassembling existing products.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Using design constraints.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Using Zwicky tables.</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Using nature to get inspiration.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p>
                      <a:pPr marL="0" indent="0">
                        <a:lnSpc>
                          <a:spcPct val="100000"/>
                        </a:lnSpc>
                        <a:spcBef>
                          <a:spcPts val="0"/>
                        </a:spcBef>
                        <a:spcAft>
                          <a:spcPts val="0"/>
                        </a:spcAft>
                        <a:buFont typeface="Arial" panose="020B0604020202020204" pitchFamily="34" charset="0"/>
                        <a:buNone/>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51200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Generate ideas in a range of ways, including:</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252000" lvl="1"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‘Quick Draw Eights’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CAD to test models quickly and effectively.</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Design process is iterative, and includes generating ideas; evaluating; testing and refining.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Create a flow chart for process for making.</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Draw an exploded diagram.</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396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 selecting best strategies for the given context.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p>
                      <a:pPr marL="0" indent="0">
                        <a:lnSpc>
                          <a:spcPct val="100000"/>
                        </a:lnSpc>
                        <a:spcBef>
                          <a:spcPts val="0"/>
                        </a:spcBef>
                        <a:spcAft>
                          <a:spcPts val="0"/>
                        </a:spcAft>
                        <a:buFont typeface="Arial" panose="020B0604020202020204" pitchFamily="34" charset="0"/>
                        <a:buNone/>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p>
                      <a:pPr marL="0" indent="0">
                        <a:lnSpc>
                          <a:spcPct val="100000"/>
                        </a:lnSpc>
                        <a:spcBef>
                          <a:spcPts val="0"/>
                        </a:spcBef>
                        <a:spcAft>
                          <a:spcPts val="0"/>
                        </a:spcAft>
                        <a:buFont typeface="Arial" panose="020B0604020202020204" pitchFamily="34" charset="0"/>
                        <a:buNone/>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396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Review of the above, selecting best strategies for the given context.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Explicit review of the above.</a:t>
                      </a:r>
                    </a:p>
                    <a:p>
                      <a:pPr marL="0" indent="0">
                        <a:lnSpc>
                          <a:spcPct val="100000"/>
                        </a:lnSpc>
                        <a:spcBef>
                          <a:spcPts val="0"/>
                        </a:spcBef>
                        <a:spcAft>
                          <a:spcPts val="0"/>
                        </a:spcAft>
                        <a:buFont typeface="Arial" panose="020B0604020202020204" pitchFamily="34" charset="0"/>
                        <a:buNone/>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Draw designs that show measurements.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2 of 2</a:t>
            </a:r>
            <a:endParaRPr lang="en-GB" sz="1600" b="1">
              <a:solidFill>
                <a:srgbClr val="FFFFFF"/>
              </a:solidFill>
              <a:latin typeface="United Curriculum" panose="020B0604020202020204" charset="0"/>
              <a:ea typeface="Roboto Slab" pitchFamily="2" charset="0"/>
            </a:endParaRPr>
          </a:p>
        </p:txBody>
      </p:sp>
      <p:sp>
        <p:nvSpPr>
          <p:cNvPr id="4" name="Rectangle 3">
            <a:extLst>
              <a:ext uri="{FF2B5EF4-FFF2-40B4-BE49-F238E27FC236}">
                <a16:creationId xmlns:a16="http://schemas.microsoft.com/office/drawing/2014/main" id="{BA0BE2D4-A491-FE41-93C7-3BA7B40CCA56}"/>
              </a:ext>
            </a:extLst>
          </p:cNvPr>
          <p:cNvSpPr/>
          <p:nvPr/>
        </p:nvSpPr>
        <p:spPr>
          <a:xfrm>
            <a:off x="443644" y="1530455"/>
            <a:ext cx="8928000" cy="28968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1634780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Food </a:t>
            </a:r>
            <a:r>
              <a:rPr lang="en-GB"/>
              <a:t>Conceptual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475901117"/>
              </p:ext>
            </p:extLst>
          </p:nvPr>
        </p:nvGraphicFramePr>
        <p:xfrm>
          <a:off x="256467" y="1163574"/>
          <a:ext cx="9212400" cy="5284260"/>
        </p:xfrm>
        <a:graphic>
          <a:graphicData uri="http://schemas.openxmlformats.org/drawingml/2006/table">
            <a:tbl>
              <a:tblPr firstRow="1" bandRow="1">
                <a:tableStyleId>{5C22544A-7EE6-4342-B048-85BDC9FD1C3A}</a:tableStyleId>
              </a:tblPr>
              <a:tblGrid>
                <a:gridCol w="284400">
                  <a:extLst>
                    <a:ext uri="{9D8B030D-6E8A-4147-A177-3AD203B41FA5}">
                      <a16:colId xmlns:a16="http://schemas.microsoft.com/office/drawing/2014/main" val="4050479491"/>
                    </a:ext>
                  </a:extLst>
                </a:gridCol>
                <a:gridCol w="4448383">
                  <a:extLst>
                    <a:ext uri="{9D8B030D-6E8A-4147-A177-3AD203B41FA5}">
                      <a16:colId xmlns:a16="http://schemas.microsoft.com/office/drawing/2014/main" val="2147120956"/>
                    </a:ext>
                  </a:extLst>
                </a:gridCol>
                <a:gridCol w="4479617">
                  <a:extLst>
                    <a:ext uri="{9D8B030D-6E8A-4147-A177-3AD203B41FA5}">
                      <a16:colId xmlns:a16="http://schemas.microsoft.com/office/drawing/2014/main" val="1774532067"/>
                    </a:ext>
                  </a:extLst>
                </a:gridCol>
              </a:tblGrid>
              <a:tr h="20159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28800" marB="288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Food Sources</a:t>
                      </a:r>
                    </a:p>
                  </a:txBody>
                  <a:tcPr marL="72000" marR="72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Nutrition &amp; Eating</a:t>
                      </a:r>
                    </a:p>
                  </a:txBody>
                  <a:tcPr marL="72000" marR="72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180416">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endParaRPr lang="en-GB" sz="1000" b="1">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0" marR="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800649047"/>
                  </a:ext>
                </a:extLst>
              </a:tr>
              <a:tr h="94276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plant is a living thing that grows in one place. A tree is a type of plant.</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basic parts of plant include leaves, flowers, roots, stem (or trunk).</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Fruits and vegetables come from plants (including trees).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Fruits contain a plant's seeds. Vegetables are part of the plant.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 can come from farms, allotments and gardens.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Fruits and vegetables are usually harvested in a particular season. Different foods are in season at different times of the year.</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We should eat 5 portions of fruit or vegetables each day.</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'Eating a rainbow' means to different types of fruits and vegetables, that might have lots of different colours.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Fruits and vegetables both contain lots of good things for our bodies. Fruits contain more sugar, so we should eat less of them</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5029076"/>
                  </a:ext>
                </a:extLst>
              </a:tr>
              <a:tr h="119688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Many plants make fruits or vegetables. Some of these grow below ground.</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Some plants grow from bulbs. A bulb is a resting stage for certain plants.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Foods come from a range of sources, including plants (fruits and vegetables) and animals (meat).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Milk comes from animals like cows, sheep, and goats.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Foods made from animal milks are called dairy products.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Some foods are eaten as they are (e.g. milk; fruits and vegetables). Some foods are processed in some way before we eat them (e.g. cheese is made from milk).</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Humans need to eat a healthy and balanced diet. This should include all the nutrients that we need, should be high in fruits and vegetables and low in fats, salt and sugars.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Vegetarians choose not eat animal meat.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Vegans do not eat any animal product. They eat milks/cheeses made from plants.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Some foods are sweet, and some are salty.</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Texture is about how food feels in our mouths. Food textures include hard, soft, rough, smooth, crunchy, crispy, chewy and creamy.</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 is more interesting to eat if it has more than one texture at a time.</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95105224"/>
                  </a:ext>
                </a:extLst>
              </a:tr>
              <a:tr h="68865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Bread is made from flour, which is ground seeds of the wheat plant.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Sources of meat include chicken, sheep (lamb), pigs (pork products), tuna and other fish.</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main food groups are carbohydrates (starch and sugars), proteins, fats, fibre, vitamins and minerals. Humans need a balanced diet.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Some people are allergic to certain types of food, like nuts or gluten. This means their body reacts when the eat or are in contact with these foods. Some food allergies are mild, and some can be very serious. </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44614126"/>
                  </a:ext>
                </a:extLst>
              </a:tr>
              <a:tr h="94276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Beans and lentils are edible seeds from plants.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Seasoning adds to the taste of food. Seasoning can include salt, spices (like pepper), herbs, and sugar.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Spices are usually made from the seeds, roots, stem or fruits of a plant and add flavour to food.</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Herbs are usually the leaves of a plant and add flavour to food.</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Mushrooms are not plants nor animals. They are a type of fungus.</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Some people are intolerant to certain types of food, like gluten or dairy products. This means their bodies cannot digest the foods. It can cause discomfort.</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32361770"/>
                  </a:ext>
                </a:extLst>
              </a:tr>
              <a:tr h="307475">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36000" marR="36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Pasta is made from wheat flour and water (and sometimes egg).</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Couscous is a type of pasta.</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Explicit review and application of the above.</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97712324"/>
                  </a:ext>
                </a:extLst>
              </a:tr>
              <a:tr h="434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36000" marR="36000" marT="28800" marB="288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Foods can be minimally processed (like fresh fruit and vegetables); moderately processed (like cheese and flour); significantly processed (like baked beans); or ultra-processed (like ready meals; sugary cereals and crisps).</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 healthy diet is made up of mostly minimally and moderately processed foods. Too many ultra-processed foods should be avoided.</a:t>
                      </a:r>
                    </a:p>
                  </a:txBody>
                  <a:tcPr marL="72000" marR="72000" marT="28800" marB="288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2570179"/>
                  </a:ext>
                </a:extLst>
              </a:tr>
            </a:tbl>
          </a:graphicData>
        </a:graphic>
      </p:graphicFrame>
      <p:sp>
        <p:nvSpPr>
          <p:cNvPr id="5" name="Freeform: Shape 4">
            <a:extLst>
              <a:ext uri="{FF2B5EF4-FFF2-40B4-BE49-F238E27FC236}">
                <a16:creationId xmlns:a16="http://schemas.microsoft.com/office/drawing/2014/main" id="{1F5D32A0-79DC-D4E0-62B2-750539872BA3}"/>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1 of 2</a:t>
            </a:r>
            <a:endParaRPr lang="en-GB" sz="1600" b="1">
              <a:solidFill>
                <a:srgbClr val="FFFFFF"/>
              </a:solidFill>
              <a:latin typeface="United Curriculum" panose="020B0604020202020204" charset="0"/>
              <a:ea typeface="Roboto Slab" pitchFamily="2" charset="0"/>
            </a:endParaRPr>
          </a:p>
        </p:txBody>
      </p:sp>
      <p:sp>
        <p:nvSpPr>
          <p:cNvPr id="4" name="Rectangle 3">
            <a:extLst>
              <a:ext uri="{FF2B5EF4-FFF2-40B4-BE49-F238E27FC236}">
                <a16:creationId xmlns:a16="http://schemas.microsoft.com/office/drawing/2014/main" id="{22355538-96EB-6615-90AC-403D45355DB9}"/>
              </a:ext>
            </a:extLst>
          </p:cNvPr>
          <p:cNvSpPr/>
          <p:nvPr/>
        </p:nvSpPr>
        <p:spPr>
          <a:xfrm>
            <a:off x="550176" y="1405301"/>
            <a:ext cx="8892000" cy="144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2413266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Food </a:t>
            </a:r>
            <a:r>
              <a:rPr lang="en-GB"/>
              <a:t>Conceptual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4188714067"/>
              </p:ext>
            </p:extLst>
          </p:nvPr>
        </p:nvGraphicFramePr>
        <p:xfrm>
          <a:off x="256467" y="1190208"/>
          <a:ext cx="8996400" cy="4761180"/>
        </p:xfrm>
        <a:graphic>
          <a:graphicData uri="http://schemas.openxmlformats.org/drawingml/2006/table">
            <a:tbl>
              <a:tblPr firstRow="1" bandRow="1">
                <a:tableStyleId>{5C22544A-7EE6-4342-B048-85BDC9FD1C3A}</a:tableStyleId>
              </a:tblPr>
              <a:tblGrid>
                <a:gridCol w="284400">
                  <a:extLst>
                    <a:ext uri="{9D8B030D-6E8A-4147-A177-3AD203B41FA5}">
                      <a16:colId xmlns:a16="http://schemas.microsoft.com/office/drawing/2014/main" val="4050479491"/>
                    </a:ext>
                  </a:extLst>
                </a:gridCol>
                <a:gridCol w="8712000">
                  <a:extLst>
                    <a:ext uri="{9D8B030D-6E8A-4147-A177-3AD203B41FA5}">
                      <a16:colId xmlns:a16="http://schemas.microsoft.com/office/drawing/2014/main" val="2389550832"/>
                    </a:ext>
                  </a:extLst>
                </a:gridCol>
              </a:tblGrid>
              <a:tr h="20058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Food Safety &amp; Hygiene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144000">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endParaRPr lang="en-GB" sz="1000" b="1">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0" marR="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800649047"/>
                  </a:ext>
                </a:extLst>
              </a:tr>
              <a:tr h="720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Store dairy products in the fridge.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Wash hands and tie hair back to stop the tiny living things on our hands getting onto the food and into our bodies.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Wear an apron to protect our clothes and stop the tiny living things on them getting into food and into our bodies.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5029076"/>
                  </a:ext>
                </a:extLst>
              </a:tr>
              <a:tr h="720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Tie hair back and wash hands after sneezing, coughing and going to the toilet to stop the tiny living things on our hands getting into our bodies.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95105224"/>
                  </a:ext>
                </a:extLst>
              </a:tr>
              <a:tr h="720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 should not be eaten after the ‘use by’ date. Foods can be eaten after the ‘best before’ date, but we should check them first.</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High risk foods with a ‘use by’ date should be kept in the fridge.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Hands should be washed after handling raw eggs to stop the tiny things living in there getting into our bodies, because they can make us unwell.</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44614126"/>
                  </a:ext>
                </a:extLst>
              </a:tr>
              <a:tr h="720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Hobs and hand blenders need to be used with care, keeping our fingers away.</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When blending hot liquids, the blender should be on and/or it is kept well away from the user.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 preparation sources should be wiped down before and after use to stop the tiny living things on the surfaces getting onto food.</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Food preparation areas should be left clean so that food pests are not attracted.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32361770"/>
                  </a:ext>
                </a:extLst>
              </a:tr>
              <a:tr h="720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High risk foods that are cooked and ready to eat should be served immediately or kept in the fridge for 2-4 days.</a:t>
                      </a:r>
                    </a:p>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material that is a poor thermal conductor (thermal insulator) when stirring hot food or removing food from the oven.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97712324"/>
                  </a:ext>
                </a:extLst>
              </a:tr>
              <a:tr h="720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1">
                          <a:solidFill>
                            <a:schemeClr val="accent2"/>
                          </a:solidFill>
                          <a:latin typeface="Roboto" panose="02000000000000000000" pitchFamily="2" charset="0"/>
                          <a:ea typeface="Roboto" panose="02000000000000000000" pitchFamily="2" charset="0"/>
                          <a:cs typeface="Roboto" panose="02000000000000000000" pitchFamily="2" charset="0"/>
                        </a:rPr>
                        <a:t>Science: </a:t>
                      </a:r>
                      <a:r>
                        <a:rPr lang="en-US" sz="900">
                          <a:solidFill>
                            <a:schemeClr val="bg1"/>
                          </a:solidFill>
                          <a:latin typeface="Roboto" panose="02000000000000000000" pitchFamily="2" charset="0"/>
                          <a:ea typeface="Roboto" panose="02000000000000000000" pitchFamily="2" charset="0"/>
                          <a:cs typeface="Roboto" panose="02000000000000000000" pitchFamily="2" charset="0"/>
                        </a:rPr>
                        <a:t>The tiny living things that we need to stop getting into food are bacteria and viruses. They can sometimes make us unwell.</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2570179"/>
                  </a:ext>
                </a:extLst>
              </a:tr>
            </a:tbl>
          </a:graphicData>
        </a:graphic>
      </p:graphicFrame>
      <p:sp>
        <p:nvSpPr>
          <p:cNvPr id="5" name="Freeform: Shape 4">
            <a:extLst>
              <a:ext uri="{FF2B5EF4-FFF2-40B4-BE49-F238E27FC236}">
                <a16:creationId xmlns:a16="http://schemas.microsoft.com/office/drawing/2014/main" id="{1F5D32A0-79DC-D4E0-62B2-750539872BA3}"/>
              </a:ext>
            </a:extLst>
          </p:cNvPr>
          <p:cNvSpPr/>
          <p:nvPr/>
        </p:nvSpPr>
        <p:spPr>
          <a:xfrm>
            <a:off x="0" y="799340"/>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2 of 2</a:t>
            </a:r>
            <a:endParaRPr lang="en-GB" sz="1600" b="1">
              <a:solidFill>
                <a:srgbClr val="FFFFFF"/>
              </a:solidFill>
              <a:latin typeface="United Curriculum" panose="020B0604020202020204" charset="0"/>
              <a:ea typeface="Roboto Slab" pitchFamily="2" charset="0"/>
            </a:endParaRPr>
          </a:p>
        </p:txBody>
      </p:sp>
      <p:sp>
        <p:nvSpPr>
          <p:cNvPr id="4" name="Rectangle 3">
            <a:extLst>
              <a:ext uri="{FF2B5EF4-FFF2-40B4-BE49-F238E27FC236}">
                <a16:creationId xmlns:a16="http://schemas.microsoft.com/office/drawing/2014/main" id="{7C96B7D3-72C3-3037-CB3B-59712762693A}"/>
              </a:ext>
            </a:extLst>
          </p:cNvPr>
          <p:cNvSpPr/>
          <p:nvPr/>
        </p:nvSpPr>
        <p:spPr>
          <a:xfrm>
            <a:off x="550176" y="1431935"/>
            <a:ext cx="8693813" cy="18293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96969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Food </a:t>
            </a:r>
            <a:r>
              <a:rPr lang="en-GB"/>
              <a:t>Procedural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857942464"/>
              </p:ext>
            </p:extLst>
          </p:nvPr>
        </p:nvGraphicFramePr>
        <p:xfrm>
          <a:off x="256467" y="892754"/>
          <a:ext cx="9176400" cy="5536620"/>
        </p:xfrm>
        <a:graphic>
          <a:graphicData uri="http://schemas.openxmlformats.org/drawingml/2006/table">
            <a:tbl>
              <a:tblPr firstRow="1" bandRow="1">
                <a:tableStyleId>{5C22544A-7EE6-4342-B048-85BDC9FD1C3A}</a:tableStyleId>
              </a:tblPr>
              <a:tblGrid>
                <a:gridCol w="284400">
                  <a:extLst>
                    <a:ext uri="{9D8B030D-6E8A-4147-A177-3AD203B41FA5}">
                      <a16:colId xmlns:a16="http://schemas.microsoft.com/office/drawing/2014/main" val="4050479491"/>
                    </a:ext>
                  </a:extLst>
                </a:gridCol>
                <a:gridCol w="3708000">
                  <a:extLst>
                    <a:ext uri="{9D8B030D-6E8A-4147-A177-3AD203B41FA5}">
                      <a16:colId xmlns:a16="http://schemas.microsoft.com/office/drawing/2014/main" val="2147120956"/>
                    </a:ext>
                  </a:extLst>
                </a:gridCol>
                <a:gridCol w="1728000">
                  <a:extLst>
                    <a:ext uri="{9D8B030D-6E8A-4147-A177-3AD203B41FA5}">
                      <a16:colId xmlns:a16="http://schemas.microsoft.com/office/drawing/2014/main" val="1774532067"/>
                    </a:ext>
                  </a:extLst>
                </a:gridCol>
                <a:gridCol w="1728000">
                  <a:extLst>
                    <a:ext uri="{9D8B030D-6E8A-4147-A177-3AD203B41FA5}">
                      <a16:colId xmlns:a16="http://schemas.microsoft.com/office/drawing/2014/main" val="1853488873"/>
                    </a:ext>
                  </a:extLst>
                </a:gridCol>
                <a:gridCol w="1728000">
                  <a:extLst>
                    <a:ext uri="{9D8B030D-6E8A-4147-A177-3AD203B41FA5}">
                      <a16:colId xmlns:a16="http://schemas.microsoft.com/office/drawing/2014/main" val="2771322785"/>
                    </a:ext>
                  </a:extLst>
                </a:gridCol>
              </a:tblGrid>
              <a:tr h="0">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Preparation</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Combining &amp; Assembling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Cooking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Working in the Kitchen</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0">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84403314"/>
                  </a:ext>
                </a:extLst>
              </a:tr>
              <a:tr h="34790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Wash and drain fruits.</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Chop using the claw technique.</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Chop a range of foods, including bananas, grapes, strawberries, cucumber and prepared pears, pineapple, peppers and carrots.</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Peel bananas, satsumas.</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Measure dry foods and liquids using a teaspoon and tablespoon.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Stir with wooden spoon.</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fruit juice to prevent browning.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Follow simple recipes.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Wash up items by removing excess food, washing, rinsing and drying.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56118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Remove the outer leaves of vegetables (e.g. lettuce) and wash and drain them.</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Use senses (sight, smell and touch) to check foods for any bits that should not be eaten.</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Use a colander or sieve to drain canned foods</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Chop using the claw and bridge technique.</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Chop a range of foods, including the above plus tomatoes, lettuce, feta and prepared cheddar.</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Peel carrots.</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Grate carrots.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Dress salad using two utensils.</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Layer food on a bed of salad.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Application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24126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900" b="0">
                          <a:solidFill>
                            <a:schemeClr val="bg1"/>
                          </a:solidFill>
                          <a:latin typeface="Roboto" panose="02000000000000000000" pitchFamily="2" charset="0"/>
                          <a:ea typeface="Roboto" panose="02000000000000000000" pitchFamily="2" charset="0"/>
                          <a:cs typeface="Roboto" panose="02000000000000000000" pitchFamily="2" charset="0"/>
                        </a:rPr>
                        <a:t>Chop a range of foods, including the above plus hard-boiled eggs and cheddar.</a:t>
                      </a:r>
                    </a:p>
                    <a:p>
                      <a:pPr marL="72000" indent="-72000">
                        <a:lnSpc>
                          <a:spcPct val="100000"/>
                        </a:lnSpc>
                        <a:spcBef>
                          <a:spcPts val="0"/>
                        </a:spcBef>
                        <a:spcAft>
                          <a:spcPts val="0"/>
                        </a:spcAft>
                        <a:buFont typeface="Arial" panose="020B0604020202020204" pitchFamily="34" charset="0"/>
                        <a:buChar char="•"/>
                      </a:pPr>
                      <a:r>
                        <a:rPr lang="en-GB" sz="900" b="0">
                          <a:solidFill>
                            <a:schemeClr val="bg1"/>
                          </a:solidFill>
                          <a:latin typeface="Roboto" panose="02000000000000000000" pitchFamily="2" charset="0"/>
                          <a:ea typeface="Roboto" panose="02000000000000000000" pitchFamily="2" charset="0"/>
                          <a:cs typeface="Roboto" panose="02000000000000000000" pitchFamily="2" charset="0"/>
                        </a:rPr>
                        <a:t>Peel hard-boiled eggs.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Stir with a teaspoon or tablespoon.</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Spread butter / margarine with a knife.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hob to boil (an egg).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Application of the above.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Independently maintain a clean and organised workspace.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34790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a:solidFill>
                            <a:schemeClr val="bg1"/>
                          </a:solidFill>
                          <a:latin typeface="Roboto" panose="02000000000000000000" pitchFamily="2" charset="0"/>
                          <a:ea typeface="Roboto" panose="02000000000000000000" pitchFamily="2" charset="0"/>
                          <a:cs typeface="Roboto" panose="02000000000000000000" pitchFamily="2" charset="0"/>
                        </a:rPr>
                        <a:t>Chop a range of foods, including the above plus mushrooms, carrots, and peppers.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a:solidFill>
                            <a:schemeClr val="bg1"/>
                          </a:solidFill>
                          <a:latin typeface="Roboto" panose="02000000000000000000" pitchFamily="2" charset="0"/>
                          <a:ea typeface="Roboto" panose="02000000000000000000" pitchFamily="2" charset="0"/>
                          <a:cs typeface="Roboto" panose="02000000000000000000" pitchFamily="2" charset="0"/>
                        </a:rPr>
                        <a:t>Crush garlic.</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a:solidFill>
                            <a:schemeClr val="accent4"/>
                          </a:solidFill>
                          <a:latin typeface="Roboto" panose="02000000000000000000" pitchFamily="2" charset="0"/>
                          <a:ea typeface="Roboto" panose="02000000000000000000" pitchFamily="2" charset="0"/>
                          <a:cs typeface="Roboto" panose="02000000000000000000" pitchFamily="2" charset="0"/>
                        </a:rPr>
                        <a:t>Mathematics: </a:t>
                      </a: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Measure volumes in millilitres and litres using a measuring jug.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food processor or hand mixer.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hob to sauté food.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hob to simmer food.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hob to boil (vegetables).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Application of the above.</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Wash up items in the most appropriate order, starting with least dirty, and change washing up water as required.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347904">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Use a can opener.</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Chop a range of foods, including the above plus onions and cauliflower.</a:t>
                      </a:r>
                    </a:p>
                    <a:p>
                      <a:pPr marL="72000" indent="-72000">
                        <a:lnSpc>
                          <a:spcPct val="100000"/>
                        </a:lnSpc>
                        <a:spcBef>
                          <a:spcPts val="0"/>
                        </a:spcBef>
                        <a:spcAft>
                          <a:spcPts val="0"/>
                        </a:spcAft>
                        <a:buFont typeface="Arial" panose="020B0604020202020204" pitchFamily="34" charset="0"/>
                        <a:buChar char="•"/>
                      </a:pPr>
                      <a:r>
                        <a:rPr lang="en-US" sz="900" b="1">
                          <a:solidFill>
                            <a:schemeClr val="accent4"/>
                          </a:solidFill>
                          <a:latin typeface="Roboto" panose="02000000000000000000" pitchFamily="2" charset="0"/>
                          <a:ea typeface="Roboto" panose="02000000000000000000" pitchFamily="2" charset="0"/>
                          <a:cs typeface="Roboto" panose="02000000000000000000" pitchFamily="2" charset="0"/>
                        </a:rPr>
                        <a:t>Mathematics: </a:t>
                      </a: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Measure mass in grams and kilograms using a balance.</a:t>
                      </a:r>
                    </a:p>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Knowing when to measure (estimation)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blender or hand-held blender.</a:t>
                      </a:r>
                    </a:p>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Whisk (to make roux and Bechamel sauce).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 hob to boil (pasta).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an oven to roast vegetables.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an oven to brown cheese.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Application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13462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Crack eggs.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b="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Rub flour into butter.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Shape and cut using cutters.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an oven to bake food.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Application of the above.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4" name="Rectangle 3">
            <a:extLst>
              <a:ext uri="{FF2B5EF4-FFF2-40B4-BE49-F238E27FC236}">
                <a16:creationId xmlns:a16="http://schemas.microsoft.com/office/drawing/2014/main" id="{70C18E29-B27F-92D7-DE53-B5D3B6B0D0F0}"/>
              </a:ext>
            </a:extLst>
          </p:cNvPr>
          <p:cNvSpPr/>
          <p:nvPr/>
        </p:nvSpPr>
        <p:spPr>
          <a:xfrm>
            <a:off x="557860" y="1150215"/>
            <a:ext cx="8856000" cy="16367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latin typeface="United Curriculum" panose="020B0604020202020204" charset="0"/>
                <a:cs typeface="United Curriculum" panose="020B0604020202020204" charset="0"/>
              </a:rPr>
              <a:t>To be added</a:t>
            </a:r>
          </a:p>
        </p:txBody>
      </p:sp>
    </p:spTree>
    <p:extLst>
      <p:ext uri="{BB962C8B-B14F-4D97-AF65-F5344CB8AC3E}">
        <p14:creationId xmlns:p14="http://schemas.microsoft.com/office/powerpoint/2010/main" val="3539361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Food </a:t>
            </a:r>
            <a:r>
              <a:rPr lang="en-GB"/>
              <a:t>Disciplinary Knowledge</a:t>
            </a:r>
          </a:p>
        </p:txBody>
      </p:sp>
      <p:graphicFrame>
        <p:nvGraphicFramePr>
          <p:cNvPr id="4" name="Table 6">
            <a:extLst>
              <a:ext uri="{FF2B5EF4-FFF2-40B4-BE49-F238E27FC236}">
                <a16:creationId xmlns:a16="http://schemas.microsoft.com/office/drawing/2014/main" id="{6D39E550-80ED-71B5-EBFE-BE0DD1B017A6}"/>
              </a:ext>
            </a:extLst>
          </p:cNvPr>
          <p:cNvGraphicFramePr>
            <a:graphicFrameLocks noGrp="1"/>
          </p:cNvGraphicFramePr>
          <p:nvPr>
            <p:extLst>
              <p:ext uri="{D42A27DB-BD31-4B8C-83A1-F6EECF244321}">
                <p14:modId xmlns:p14="http://schemas.microsoft.com/office/powerpoint/2010/main" val="1701894037"/>
              </p:ext>
            </p:extLst>
          </p:nvPr>
        </p:nvGraphicFramePr>
        <p:xfrm>
          <a:off x="966681" y="1088063"/>
          <a:ext cx="7700400" cy="4987620"/>
        </p:xfrm>
        <a:graphic>
          <a:graphicData uri="http://schemas.openxmlformats.org/drawingml/2006/table">
            <a:tbl>
              <a:tblPr firstRow="1" bandRow="1">
                <a:tableStyleId>{5C22544A-7EE6-4342-B048-85BDC9FD1C3A}</a:tableStyleId>
              </a:tblPr>
              <a:tblGrid>
                <a:gridCol w="284400">
                  <a:extLst>
                    <a:ext uri="{9D8B030D-6E8A-4147-A177-3AD203B41FA5}">
                      <a16:colId xmlns:a16="http://schemas.microsoft.com/office/drawing/2014/main" val="4050479491"/>
                    </a:ext>
                  </a:extLst>
                </a:gridCol>
                <a:gridCol w="7416000">
                  <a:extLst>
                    <a:ext uri="{9D8B030D-6E8A-4147-A177-3AD203B41FA5}">
                      <a16:colId xmlns:a16="http://schemas.microsoft.com/office/drawing/2014/main" val="2147120956"/>
                    </a:ext>
                  </a:extLst>
                </a:gridCol>
              </a:tblGrid>
              <a:tr h="0">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a:solidFill>
                            <a:schemeClr val="bg1"/>
                          </a:solidFill>
                          <a:latin typeface="Roboto" panose="02000000000000000000" pitchFamily="2" charset="0"/>
                          <a:ea typeface="Roboto" panose="02000000000000000000" pitchFamily="2" charset="0"/>
                          <a:cs typeface="Roboto" panose="02000000000000000000" pitchFamily="2" charset="0"/>
                        </a:rPr>
                        <a:t>Making Food Choices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648000">
                <a:tc>
                  <a:txBody>
                    <a:bodyPr/>
                    <a:lstStyle/>
                    <a:p>
                      <a:pPr algn="ctr">
                        <a:spcAft>
                          <a:spcPts val="0"/>
                        </a:spcAft>
                      </a:pPr>
                      <a:r>
                        <a:rPr lang="en-GB" sz="7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84403314"/>
                  </a:ext>
                </a:extLst>
              </a:tr>
              <a:tr h="648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Make food choices based 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Colour.</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Quantity of sugar.</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Seasonality.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7578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Make food choices based 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Quantity of fat.</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Quantity of salt.</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Dietary requirements (vegans and vegetarians)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648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Make food choices based 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Food allergies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648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Make food choices based 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Food miles.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6480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Make food choices based 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Time taken to prepare.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75780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ACF87"/>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Make food choices based 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The above</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Carbon footprint of production and transport.</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Occasion.</a:t>
                      </a:r>
                    </a:p>
                    <a:p>
                      <a:pPr marL="529200" lvl="1" indent="-72000">
                        <a:lnSpc>
                          <a:spcPct val="100000"/>
                        </a:lnSpc>
                        <a:spcBef>
                          <a:spcPts val="0"/>
                        </a:spcBef>
                        <a:spcAft>
                          <a:spcPts val="0"/>
                        </a:spcAft>
                        <a:buFont typeface="Arial" panose="020B0604020202020204" pitchFamily="34" charset="0"/>
                        <a:buChar char="•"/>
                      </a:pPr>
                      <a:r>
                        <a:rPr lang="en-US" sz="900" b="0">
                          <a:solidFill>
                            <a:schemeClr val="bg1"/>
                          </a:solidFill>
                          <a:latin typeface="Roboto" panose="02000000000000000000" pitchFamily="2" charset="0"/>
                          <a:ea typeface="Roboto" panose="02000000000000000000" pitchFamily="2" charset="0"/>
                          <a:cs typeface="Roboto" panose="02000000000000000000" pitchFamily="2" charset="0"/>
                        </a:rPr>
                        <a:t>Cost.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Tree>
    <p:extLst>
      <p:ext uri="{BB962C8B-B14F-4D97-AF65-F5344CB8AC3E}">
        <p14:creationId xmlns:p14="http://schemas.microsoft.com/office/powerpoint/2010/main" val="3300939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1BC5A0-89EC-4B79-83A5-525CF0BE1AB8}"/>
              </a:ext>
            </a:extLst>
          </p:cNvPr>
          <p:cNvSpPr>
            <a:spLocks noGrp="1"/>
          </p:cNvSpPr>
          <p:nvPr>
            <p:ph type="body" sz="quarter" idx="10"/>
          </p:nvPr>
        </p:nvSpPr>
        <p:spPr/>
        <p:txBody>
          <a:bodyPr/>
          <a:lstStyle/>
          <a:p>
            <a:r>
              <a:rPr lang="en-US" sz="2800"/>
              <a:t>Alignment to the National Curriculum</a:t>
            </a:r>
            <a:endParaRPr lang="en-GB" sz="2800"/>
          </a:p>
        </p:txBody>
      </p:sp>
      <p:sp>
        <p:nvSpPr>
          <p:cNvPr id="4" name="Content Placeholder 40">
            <a:extLst>
              <a:ext uri="{FF2B5EF4-FFF2-40B4-BE49-F238E27FC236}">
                <a16:creationId xmlns:a16="http://schemas.microsoft.com/office/drawing/2014/main" id="{4B2A4DA0-EDB8-4AE2-87C1-3CF9388300D1}"/>
              </a:ext>
            </a:extLst>
          </p:cNvPr>
          <p:cNvSpPr txBox="1">
            <a:spLocks/>
          </p:cNvSpPr>
          <p:nvPr/>
        </p:nvSpPr>
        <p:spPr bwMode="auto">
          <a:xfrm>
            <a:off x="203201" y="807170"/>
            <a:ext cx="8294299" cy="458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Wingdings" panose="05000000000000000000" pitchFamily="2" charset="2"/>
              <a:buChar char="§"/>
              <a:defRPr sz="2400" kern="1200">
                <a:solidFill>
                  <a:srgbClr val="052264"/>
                </a:solidFill>
                <a:latin typeface="+mn-lt"/>
                <a:ea typeface="+mn-ea"/>
                <a:cs typeface="Arial" pitchFamily="34" charset="0"/>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rgbClr val="052264"/>
                </a:solidFill>
                <a:latin typeface="+mn-lt"/>
                <a:ea typeface="+mn-ea"/>
                <a:cs typeface="Arial"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rgbClr val="052264"/>
                </a:solidFill>
                <a:latin typeface="+mn-lt"/>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052264"/>
                </a:solidFill>
                <a:latin typeface="+mn-lt"/>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052264"/>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b="1">
                <a:solidFill>
                  <a:schemeClr val="bg1"/>
                </a:solidFill>
                <a:latin typeface="Roboto" panose="02000000000000000000" pitchFamily="2" charset="0"/>
                <a:ea typeface="Roboto" panose="02000000000000000000" pitchFamily="2" charset="0"/>
              </a:rPr>
              <a:t>The below tables outlines where the statutory content from the National Curriculum is </a:t>
            </a:r>
            <a:r>
              <a:rPr lang="en-US" sz="1200" b="1">
                <a:solidFill>
                  <a:schemeClr val="accent1"/>
                </a:solidFill>
                <a:latin typeface="Roboto" panose="02000000000000000000" pitchFamily="2" charset="0"/>
                <a:ea typeface="Roboto" panose="02000000000000000000" pitchFamily="2" charset="0"/>
              </a:rPr>
              <a:t>first taught </a:t>
            </a:r>
            <a:r>
              <a:rPr lang="en-US" sz="1200" b="1">
                <a:solidFill>
                  <a:schemeClr val="bg1"/>
                </a:solidFill>
                <a:latin typeface="Roboto" panose="02000000000000000000" pitchFamily="2" charset="0"/>
                <a:ea typeface="Roboto" panose="02000000000000000000" pitchFamily="2" charset="0"/>
              </a:rPr>
              <a:t>across KS1 or KS2. </a:t>
            </a:r>
            <a:endParaRPr lang="en-GB" sz="1400" b="1">
              <a:solidFill>
                <a:schemeClr val="bg1"/>
              </a:solidFill>
              <a:latin typeface="Roboto" panose="02000000000000000000" pitchFamily="2" charset="0"/>
              <a:ea typeface="Roboto" panose="02000000000000000000" pitchFamily="2" charset="0"/>
            </a:endParaRPr>
          </a:p>
        </p:txBody>
      </p:sp>
      <p:graphicFrame>
        <p:nvGraphicFramePr>
          <p:cNvPr id="6" name="Table 5">
            <a:extLst>
              <a:ext uri="{FF2B5EF4-FFF2-40B4-BE49-F238E27FC236}">
                <a16:creationId xmlns:a16="http://schemas.microsoft.com/office/drawing/2014/main" id="{DF88DE6B-4B1B-4D64-8725-406129EAC8F9}"/>
              </a:ext>
            </a:extLst>
          </p:cNvPr>
          <p:cNvGraphicFramePr>
            <a:graphicFrameLocks noGrp="1"/>
          </p:cNvGraphicFramePr>
          <p:nvPr>
            <p:extLst>
              <p:ext uri="{D42A27DB-BD31-4B8C-83A1-F6EECF244321}">
                <p14:modId xmlns:p14="http://schemas.microsoft.com/office/powerpoint/2010/main" val="4138204843"/>
              </p:ext>
            </p:extLst>
          </p:nvPr>
        </p:nvGraphicFramePr>
        <p:xfrm>
          <a:off x="203201" y="1118402"/>
          <a:ext cx="9269273" cy="5184576"/>
        </p:xfrm>
        <a:graphic>
          <a:graphicData uri="http://schemas.openxmlformats.org/drawingml/2006/table">
            <a:tbl>
              <a:tblPr firstRow="1" bandRow="1"/>
              <a:tblGrid>
                <a:gridCol w="724411">
                  <a:extLst>
                    <a:ext uri="{9D8B030D-6E8A-4147-A177-3AD203B41FA5}">
                      <a16:colId xmlns:a16="http://schemas.microsoft.com/office/drawing/2014/main" val="970647361"/>
                    </a:ext>
                  </a:extLst>
                </a:gridCol>
                <a:gridCol w="6639918">
                  <a:extLst>
                    <a:ext uri="{9D8B030D-6E8A-4147-A177-3AD203B41FA5}">
                      <a16:colId xmlns:a16="http://schemas.microsoft.com/office/drawing/2014/main" val="3449542110"/>
                    </a:ext>
                  </a:extLst>
                </a:gridCol>
                <a:gridCol w="1904944">
                  <a:extLst>
                    <a:ext uri="{9D8B030D-6E8A-4147-A177-3AD203B41FA5}">
                      <a16:colId xmlns:a16="http://schemas.microsoft.com/office/drawing/2014/main" val="3077758166"/>
                    </a:ext>
                  </a:extLst>
                </a:gridCol>
              </a:tblGrid>
              <a:tr h="141343">
                <a:tc gridSpan="3">
                  <a:txBody>
                    <a:bodyPr/>
                    <a:lstStyle/>
                    <a:p>
                      <a:r>
                        <a:rPr lang="en-GB" sz="1200" dirty="0">
                          <a:solidFill>
                            <a:schemeClr val="tx1"/>
                          </a:solidFill>
                          <a:latin typeface="United Curriculum" panose="020B0604020202020204" charset="0"/>
                          <a:ea typeface="Roboto" panose="02000000000000000000" pitchFamily="2" charset="0"/>
                        </a:rPr>
                        <a:t>In KS1, pupils should be taught:</a:t>
                      </a:r>
                    </a:p>
                  </a:txBody>
                  <a:tcPr marL="7200" marR="7200" marT="7200" marB="720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GB"/>
                    </a:p>
                  </a:txBody>
                  <a:tcPr/>
                </a:tc>
                <a:tc hMerge="1">
                  <a:txBody>
                    <a:bodyPr/>
                    <a:lstStyle/>
                    <a:p>
                      <a:endParaRPr lang="en-GB" sz="1200">
                        <a:solidFill>
                          <a:schemeClr val="tx1"/>
                        </a:solidFill>
                        <a:latin typeface="United Curriculum" panose="020B0604020202020204" charset="0"/>
                        <a:ea typeface="Roboto" panose="02000000000000000000" pitchFamily="2" charset="0"/>
                      </a:endParaRPr>
                    </a:p>
                  </a:txBody>
                  <a:tcPr marL="36000" marR="36000" marT="18000" marB="1800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249849227"/>
                  </a:ext>
                </a:extLst>
              </a:tr>
              <a:tr h="108587">
                <a:tc row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a:solidFill>
                            <a:schemeClr val="bg1"/>
                          </a:solidFill>
                          <a:latin typeface="Roboto" panose="02000000000000000000" pitchFamily="2" charset="0"/>
                          <a:ea typeface="Roboto" panose="02000000000000000000" pitchFamily="2" charset="0"/>
                        </a:rPr>
                        <a:t>Design</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a:solidFill>
                            <a:schemeClr val="bg1"/>
                          </a:solidFill>
                          <a:latin typeface="Roboto" panose="02000000000000000000" pitchFamily="2" charset="0"/>
                          <a:ea typeface="Roboto" panose="02000000000000000000" pitchFamily="2" charset="0"/>
                        </a:rPr>
                        <a:t>Design purposeful, functional, and appealing products for themselves and other users based on design criteria.</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rowSpan="6">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a:solidFill>
                            <a:schemeClr val="bg1"/>
                          </a:solidFill>
                          <a:latin typeface="Roboto" panose="02000000000000000000" pitchFamily="2" charset="0"/>
                          <a:ea typeface="Roboto" panose="02000000000000000000" pitchFamily="2" charset="0"/>
                        </a:rPr>
                        <a:t>Covered throughout D&amp;T units.</a:t>
                      </a:r>
                      <a:endParaRPr lang="en-US"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59801434"/>
                  </a:ext>
                </a:extLst>
              </a:tr>
              <a:tr h="206856">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rPr>
                        <a:t>Generate, develop, model and communicate their ideas through talking, drawing, templates, mock-ups and, where appropriate, information and communication technology.</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1685810202"/>
                  </a:ext>
                </a:extLst>
              </a:tr>
              <a:tr h="206856">
                <a:tc rowSpan="2">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Make</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Select from and use a range of tools and equipment to perform practical tasks [for example, cutting, shaping, joining and finishing].</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3998157952"/>
                  </a:ext>
                </a:extLst>
              </a:tr>
              <a:tr h="206856">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rPr>
                        <a:t>Select from and use a wide range of materials and components, including construction materials, textiles and ingredients, according to their characteristics.</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3500087462"/>
                  </a:ext>
                </a:extLst>
              </a:tr>
              <a:tr h="108587">
                <a:tc rowSpan="2">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Evaluate</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Explore and evaluate a range of existing products.</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2834395341"/>
                  </a:ext>
                </a:extLst>
              </a:tr>
              <a:tr h="108587">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rPr>
                        <a:t>Evaluate their ideas and products against design criteria</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3982619192"/>
                  </a:ext>
                </a:extLst>
              </a:tr>
              <a:tr h="108587">
                <a:tc rowSpan="2">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rPr>
                        <a:t>Technical Knowledge</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Build structures, exploring how they can be made stronger, stiffer and more stable</a:t>
                      </a:r>
                      <a:endParaRPr lang="en-GB"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rPr>
                        <a:t>Y1 Sum, Y2 Spr (structures)</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101717702"/>
                  </a:ext>
                </a:extLst>
              </a:tr>
              <a:tr h="206856">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rPr>
                        <a:t>Explore and use mechanisms [for example, levers, sliders, wheels and axles], in their products.</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GB" sz="900">
                          <a:solidFill>
                            <a:schemeClr val="bg1"/>
                          </a:solidFill>
                          <a:latin typeface="Roboto" panose="02000000000000000000" pitchFamily="2" charset="0"/>
                          <a:ea typeface="Roboto" panose="02000000000000000000" pitchFamily="2" charset="0"/>
                        </a:rPr>
                        <a:t>Y1 Spr (levers/sliders), Y2 Spr (wheels/axles)</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25724813"/>
                  </a:ext>
                </a:extLst>
              </a:tr>
              <a:tr h="108587">
                <a:tc rowSpan="2">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rPr>
                        <a:t>Cooking &amp; Nutrition</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Use the basic principles of a healthy and varied diet to prepare dishes.</a:t>
                      </a:r>
                      <a:endParaRPr lang="en-GB"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rowSpan="2">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rPr>
                        <a:t>Y1 Aut, Y2 Aut</a:t>
                      </a: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98663302"/>
                  </a:ext>
                </a:extLst>
              </a:tr>
              <a:tr h="108587">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rPr>
                        <a:t>Understand where food comes from.</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903090117"/>
                  </a:ext>
                </a:extLst>
              </a:tr>
              <a:tr h="141343">
                <a:tc gridSpan="3">
                  <a:txBody>
                    <a:bodyPr/>
                    <a:lstStyle/>
                    <a:p>
                      <a:pPr marL="0" indent="0">
                        <a:buFont typeface="Arial" panose="020B0604020202020204" pitchFamily="34" charset="0"/>
                        <a:buNone/>
                      </a:pPr>
                      <a:r>
                        <a:rPr lang="en-GB" sz="1200" b="0">
                          <a:solidFill>
                            <a:schemeClr val="tx1"/>
                          </a:solidFill>
                          <a:latin typeface="United Curriculum" panose="020B0604020202020204" charset="0"/>
                          <a:ea typeface="Roboto" panose="02000000000000000000" pitchFamily="2" charset="0"/>
                        </a:rPr>
                        <a:t>In KS2, pupils should be taught:</a:t>
                      </a:r>
                    </a:p>
                  </a:txBody>
                  <a:tcPr marL="7200" marR="7200" marT="7200" marB="720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GB"/>
                    </a:p>
                  </a:txBody>
                  <a:tcPr/>
                </a:tc>
                <a:tc hMerge="1">
                  <a:txBody>
                    <a:bodyPr/>
                    <a:lstStyle/>
                    <a:p>
                      <a:pPr marL="0" indent="0">
                        <a:buFont typeface="Arial" panose="020B0604020202020204" pitchFamily="34" charset="0"/>
                        <a:buNone/>
                      </a:pPr>
                      <a:endParaRPr lang="en-GB" sz="1200" b="0">
                        <a:solidFill>
                          <a:schemeClr val="tx1"/>
                        </a:solidFill>
                        <a:latin typeface="United Curriculum" panose="020B0604020202020204" charset="0"/>
                        <a:ea typeface="Roboto" panose="02000000000000000000" pitchFamily="2" charset="0"/>
                      </a:endParaRPr>
                    </a:p>
                  </a:txBody>
                  <a:tcPr marL="36000" marR="36000" marT="18000" marB="1800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688738991"/>
                  </a:ext>
                </a:extLst>
              </a:tr>
              <a:tr h="206856">
                <a:tc row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a:solidFill>
                            <a:schemeClr val="bg1"/>
                          </a:solidFill>
                          <a:latin typeface="Roboto" panose="02000000000000000000" pitchFamily="2" charset="0"/>
                          <a:ea typeface="Roboto" panose="02000000000000000000" pitchFamily="2" charset="0"/>
                        </a:rPr>
                        <a:t>Design</a:t>
                      </a:r>
                    </a:p>
                  </a:txBody>
                  <a:tcPr marL="7200" marR="7200" marT="7200" marB="7200" anchor="ctr">
                    <a:lnL w="12700" cmpd="sng">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Use research and develop design criteria to inform the design of innovative, functional, appealing products that are fit for purpose, aimed at particular individuals or groups.</a:t>
                      </a:r>
                      <a:endParaRPr lang="en-US"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rowSpan="7">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a:solidFill>
                            <a:schemeClr val="bg1"/>
                          </a:solidFill>
                          <a:latin typeface="Roboto" panose="02000000000000000000" pitchFamily="2" charset="0"/>
                          <a:ea typeface="Roboto" panose="02000000000000000000" pitchFamily="2" charset="0"/>
                        </a:rPr>
                        <a:t>Covered throughout D&amp;T units.</a:t>
                      </a:r>
                      <a:endParaRPr lang="en-US"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35455451"/>
                  </a:ext>
                </a:extLst>
              </a:tr>
              <a:tr h="206856">
                <a:tc vMerge="1">
                  <a:txBody>
                    <a:bodyPr/>
                    <a:lstStyle/>
                    <a:p>
                      <a:endParaRPr lang="en-GB"/>
                    </a:p>
                  </a:txBody>
                  <a:tcPr>
                    <a:lnL w="12700" cmpd="sng">
                      <a:solidFill>
                        <a:sysClr val="window" lastClr="FFFFFF"/>
                      </a:solidFill>
                    </a:lnL>
                    <a:lnR w="12700" cap="flat" cmpd="sng" algn="ctr">
                      <a:solidFill>
                        <a:schemeClr val="bg1"/>
                      </a:solidFill>
                      <a:prstDash val="solid"/>
                      <a:round/>
                      <a:headEnd type="none" w="med" len="med"/>
                      <a:tailEnd type="none" w="med" len="med"/>
                    </a:lnR>
                    <a:lnT w="12700" cap="flat" cmpd="sng" algn="ctr">
                      <a:solidFill>
                        <a:schemeClr val="tx1">
                          <a:lumMod val="50000"/>
                        </a:schemeClr>
                      </a:solidFill>
                      <a:prstDash val="solid"/>
                      <a:round/>
                      <a:headEnd type="none" w="med" len="med"/>
                      <a:tailEnd type="none" w="med" len="med"/>
                    </a:lnT>
                    <a:lnB w="12700" cap="flat" cmpd="sng" algn="ctr">
                      <a:solidFill>
                        <a:schemeClr val="tx1">
                          <a:lumMod val="50000"/>
                        </a:scheme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US" sz="900" dirty="0">
                          <a:solidFill>
                            <a:schemeClr val="bg1"/>
                          </a:solidFill>
                          <a:latin typeface="Roboto" panose="02000000000000000000" pitchFamily="2" charset="0"/>
                          <a:ea typeface="Roboto" panose="02000000000000000000" pitchFamily="2" charset="0"/>
                          <a:cs typeface="Roboto" panose="02000000000000000000" pitchFamily="2" charset="0"/>
                        </a:rPr>
                        <a:t>Generate, develop, model and communicate their ideas through discussion, annotated sketches, cross-sectional and exploded diagrams, prototypes, pattern pieces and computer-aided design.</a:t>
                      </a:r>
                      <a:endParaRPr lang="en-GB" sz="1600" dirty="0"/>
                    </a:p>
                  </a:txBody>
                  <a:tcPr marL="7200" marR="7200" marT="7200" marB="7200" anchor="ctr">
                    <a:lnL w="12700" cmpd="sng">
                      <a:noFill/>
                      <a:prstDash val="soli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GB"/>
                    </a:p>
                  </a:txBody>
                  <a:tcPr/>
                </a:tc>
                <a:extLst>
                  <a:ext uri="{0D108BD9-81ED-4DB2-BD59-A6C34878D82A}">
                    <a16:rowId xmlns:a16="http://schemas.microsoft.com/office/drawing/2014/main" val="1777907017"/>
                  </a:ext>
                </a:extLst>
              </a:tr>
              <a:tr h="206856">
                <a:tc rowSpan="2">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Make</a:t>
                      </a:r>
                    </a:p>
                  </a:txBody>
                  <a:tcPr marL="7200" marR="7200" marT="7200" marB="7200" anchor="ctr">
                    <a:lnL w="12700" cmpd="sng">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Select from and use a wider range of tools and equipment to perform practical tasks [for example, cutting, shaping, joining and finishing], accurately.</a:t>
                      </a:r>
                      <a:endParaRPr lang="en-US"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mpd="sng">
                      <a:noFill/>
                      <a:prstDash val="soli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1345320437"/>
                  </a:ext>
                </a:extLst>
              </a:tr>
              <a:tr h="206856">
                <a:tc vMerge="1">
                  <a:txBody>
                    <a:bodyPr/>
                    <a:lstStyle/>
                    <a:p>
                      <a:endParaRPr lang="en-GB"/>
                    </a:p>
                  </a:txBody>
                  <a:tcPr>
                    <a:lnL w="12700" cmpd="sng">
                      <a:solidFill>
                        <a:sysClr val="window" lastClr="FFFFFF"/>
                      </a:solidFill>
                    </a:lnL>
                    <a:lnR w="12700" cap="flat" cmpd="sng" algn="ctr">
                      <a:solidFill>
                        <a:schemeClr val="bg1"/>
                      </a:solidFill>
                      <a:prstDash val="solid"/>
                      <a:round/>
                      <a:headEnd type="none" w="med" len="med"/>
                      <a:tailEnd type="none" w="med" len="med"/>
                    </a:lnR>
                    <a:lnT w="12700" cap="flat" cmpd="sng" algn="ctr">
                      <a:solidFill>
                        <a:schemeClr val="tx1">
                          <a:lumMod val="50000"/>
                        </a:schemeClr>
                      </a:solidFill>
                      <a:prstDash val="solid"/>
                      <a:round/>
                      <a:headEnd type="none" w="med" len="med"/>
                      <a:tailEnd type="none" w="med" len="med"/>
                    </a:lnT>
                    <a:lnB w="12700" cap="flat" cmpd="sng" algn="ctr">
                      <a:solidFill>
                        <a:schemeClr val="tx1">
                          <a:lumMod val="50000"/>
                        </a:scheme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Select from and use a wider range of materials and components, including construction materials, textiles and ingredients, according to their functional properties and aesthetic qualities.</a:t>
                      </a:r>
                      <a:endParaRPr lang="en-GB" sz="1600"/>
                    </a:p>
                  </a:txBody>
                  <a:tcPr marL="7200" marR="7200" marT="7200" marB="7200" anchor="ctr">
                    <a:lnL w="12700" cmpd="sng">
                      <a:noFill/>
                      <a:prstDash val="soli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GB"/>
                    </a:p>
                  </a:txBody>
                  <a:tcPr/>
                </a:tc>
                <a:extLst>
                  <a:ext uri="{0D108BD9-81ED-4DB2-BD59-A6C34878D82A}">
                    <a16:rowId xmlns:a16="http://schemas.microsoft.com/office/drawing/2014/main" val="55078060"/>
                  </a:ext>
                </a:extLst>
              </a:tr>
              <a:tr h="108587">
                <a:tc rowSpan="3">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rPr>
                        <a:t>Evaluate</a:t>
                      </a:r>
                    </a:p>
                  </a:txBody>
                  <a:tcPr marL="7200" marR="7200" marT="7200" marB="7200" anchor="ctr">
                    <a:lnL w="12700" cmpd="sng">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Investigate and analyse a range of existing products.</a:t>
                      </a:r>
                      <a:endParaRPr lang="en-US"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mpd="sng">
                      <a:noFill/>
                      <a:prstDash val="soli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260226675"/>
                  </a:ext>
                </a:extLst>
              </a:tr>
              <a:tr h="108587">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Evaluate their ideas and products against their own design criteria and consider the views of others to improve their work.</a:t>
                      </a:r>
                      <a:endParaRPr lang="en-GB" sz="1600"/>
                    </a:p>
                  </a:txBody>
                  <a:tcPr marL="7200" marR="7200" marT="7200" marB="7200" anchor="ctr">
                    <a:lnL w="12700" cap="flat" cmpd="sng" algn="ctr">
                      <a:noFill/>
                      <a:prstDash val="solid"/>
                      <a:round/>
                      <a:headEnd type="none" w="med" len="med"/>
                      <a:tailEnd type="none" w="med" len="me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GB"/>
                    </a:p>
                  </a:txBody>
                  <a:tcPr/>
                </a:tc>
                <a:extLst>
                  <a:ext uri="{0D108BD9-81ED-4DB2-BD59-A6C34878D82A}">
                    <a16:rowId xmlns:a16="http://schemas.microsoft.com/office/drawing/2014/main" val="39567344"/>
                  </a:ext>
                </a:extLst>
              </a:tr>
              <a:tr h="108587">
                <a:tc vMerge="1">
                  <a:txBody>
                    <a:bodyPr/>
                    <a:lstStyle/>
                    <a:p>
                      <a:endParaRPr lang="en-GB"/>
                    </a:p>
                  </a:txBody>
                  <a:tcPr>
                    <a:lnL w="12700" cmpd="sng">
                      <a:solidFill>
                        <a:sysClr val="window" lastClr="FFFFFF"/>
                      </a:solidFill>
                    </a:lnL>
                    <a:lnR w="12700" cap="flat" cmpd="sng" algn="ctr">
                      <a:solidFill>
                        <a:schemeClr val="bg1"/>
                      </a:solidFill>
                      <a:prstDash val="solid"/>
                      <a:round/>
                      <a:headEnd type="none" w="med" len="med"/>
                      <a:tailEnd type="none" w="med" len="med"/>
                    </a:lnR>
                    <a:lnT w="12700" cap="flat" cmpd="sng" algn="ctr">
                      <a:solidFill>
                        <a:schemeClr val="tx1">
                          <a:lumMod val="50000"/>
                        </a:schemeClr>
                      </a:solidFill>
                      <a:prstDash val="solid"/>
                      <a:round/>
                      <a:headEnd type="none" w="med" len="med"/>
                      <a:tailEnd type="none" w="med" len="med"/>
                    </a:lnT>
                    <a:lnB w="12700" cap="flat" cmpd="sng" algn="ctr">
                      <a:solidFill>
                        <a:schemeClr val="tx1">
                          <a:lumMod val="50000"/>
                        </a:scheme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Understand how key events and individuals in design and technology have helped shape the world.</a:t>
                      </a:r>
                      <a:endParaRPr lang="en-GB" sz="1600"/>
                    </a:p>
                  </a:txBody>
                  <a:tcPr marL="7200" marR="7200" marT="7200" marB="7200" anchor="ctr">
                    <a:lnL w="12700" cmpd="sng">
                      <a:noFill/>
                      <a:prstDash val="soli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GB"/>
                    </a:p>
                  </a:txBody>
                  <a:tcPr/>
                </a:tc>
                <a:extLst>
                  <a:ext uri="{0D108BD9-81ED-4DB2-BD59-A6C34878D82A}">
                    <a16:rowId xmlns:a16="http://schemas.microsoft.com/office/drawing/2014/main" val="667244212"/>
                  </a:ext>
                </a:extLst>
              </a:tr>
              <a:tr h="108587">
                <a:tc rowSpan="4">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rPr>
                        <a:t>Technical Knowledge</a:t>
                      </a:r>
                    </a:p>
                  </a:txBody>
                  <a:tcPr marL="7200" marR="7200" marT="7200" marB="7200" anchor="ctr">
                    <a:lnL w="12700" cmpd="sng">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Apply their understanding of how to strengthen, stiffen and reinforce more complex structures.</a:t>
                      </a:r>
                      <a:endParaRPr lang="en-GB"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mpd="sng">
                      <a:noFill/>
                      <a:prstDash val="soli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Y3 Aut, Y4 Spr, Y4 Sum, Y5 Sum</a:t>
                      </a:r>
                      <a:endParaRPr lang="en-GB" sz="900">
                        <a:solidFill>
                          <a:schemeClr val="bg1"/>
                        </a:solidFill>
                        <a:latin typeface="Roboto" panose="02000000000000000000" pitchFamily="2" charset="0"/>
                        <a:ea typeface="Roboto" panose="02000000000000000000" pitchFamily="2" charset="0"/>
                      </a:endParaRPr>
                    </a:p>
                  </a:txBody>
                  <a:tcPr marL="7200" marR="7200" marT="7200" marB="7200" anchor="ctr">
                    <a:lnL w="12700" cmpd="sng">
                      <a:noFill/>
                      <a:prstDash val="solid"/>
                    </a:lnL>
                    <a:lnR w="12700" cmpd="sng">
                      <a:noFill/>
                      <a:prstDash val="soli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113744877"/>
                  </a:ext>
                </a:extLst>
              </a:tr>
              <a:tr h="108587">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Understand and use mechanical systems in their products [for example, gears, pulleys, cams, levers and linkages].</a:t>
                      </a:r>
                      <a:endParaRPr lang="en-GB" sz="1600"/>
                    </a:p>
                  </a:txBody>
                  <a:tcPr marL="7200" marR="7200" marT="7200" marB="7200" anchor="ctr">
                    <a:lnL w="12700" cap="flat" cmpd="sng" algn="ctr">
                      <a:noFill/>
                      <a:prstDash val="solid"/>
                      <a:round/>
                      <a:headEnd type="none" w="med" len="med"/>
                      <a:tailEnd type="none" w="med" len="me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a:solidFill>
                            <a:schemeClr val="bg1"/>
                          </a:solidFill>
                          <a:latin typeface="Roboto" panose="02000000000000000000" pitchFamily="2" charset="0"/>
                          <a:ea typeface="Roboto" panose="02000000000000000000" pitchFamily="2" charset="0"/>
                          <a:cs typeface="Roboto" panose="02000000000000000000" pitchFamily="2" charset="0"/>
                        </a:rPr>
                        <a:t>Y4 Spr, Y5 Aut</a:t>
                      </a:r>
                      <a:endParaRPr lang="en-GB" sz="1600"/>
                    </a:p>
                  </a:txBody>
                  <a:tcPr marL="7200" marR="7200" marT="7200" marB="7200" anchor="ctr">
                    <a:lnL w="12700" cmpd="sng">
                      <a:noFill/>
                      <a:prstDash val="soli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18734835"/>
                  </a:ext>
                </a:extLst>
              </a:tr>
              <a:tr h="206856">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Understand and use electrical systems in their products [e.g., series circuits incorporating switches, bulbs, buzzers and motors].</a:t>
                      </a:r>
                      <a:endParaRPr lang="en-GB" sz="1600"/>
                    </a:p>
                  </a:txBody>
                  <a:tcPr marL="7200" marR="7200" marT="7200" marB="7200" anchor="ctr">
                    <a:lnL w="12700" cap="flat" cmpd="sng" algn="ctr">
                      <a:noFill/>
                      <a:prstDash val="solid"/>
                      <a:round/>
                      <a:headEnd type="none" w="med" len="med"/>
                      <a:tailEnd type="none" w="med" len="me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Y4 Sum, Y5 Aut</a:t>
                      </a:r>
                      <a:endParaRPr lang="en-GB" sz="1600"/>
                    </a:p>
                  </a:txBody>
                  <a:tcPr marL="7200" marR="7200" marT="7200" marB="7200" anchor="ctr">
                    <a:lnL w="12700" cmpd="sng">
                      <a:noFill/>
                      <a:prstDash val="solid"/>
                    </a:lnL>
                    <a:lnR w="12700" cmpd="sng">
                      <a:noFill/>
                      <a:prstDash val="soli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40037450"/>
                  </a:ext>
                </a:extLst>
              </a:tr>
              <a:tr h="108587">
                <a:tc vMerge="1">
                  <a:txBody>
                    <a:bodyPr/>
                    <a:lstStyle/>
                    <a:p>
                      <a:endParaRPr lang="en-GB"/>
                    </a:p>
                  </a:txBody>
                  <a:tcPr>
                    <a:lnL w="12700" cmpd="sng">
                      <a:solidFill>
                        <a:sysClr val="window" lastClr="FFFFFF"/>
                      </a:solidFill>
                    </a:lnL>
                    <a:lnR w="12700" cap="flat" cmpd="sng" algn="ctr">
                      <a:solidFill>
                        <a:schemeClr val="bg1"/>
                      </a:solidFill>
                      <a:prstDash val="solid"/>
                      <a:round/>
                      <a:headEnd type="none" w="med" len="med"/>
                      <a:tailEnd type="none" w="med" len="med"/>
                    </a:lnR>
                    <a:lnT w="12700" cap="flat" cmpd="sng" algn="ctr">
                      <a:solidFill>
                        <a:schemeClr val="tx1">
                          <a:lumMod val="50000"/>
                        </a:schemeClr>
                      </a:solidFill>
                      <a:prstDash val="solid"/>
                      <a:round/>
                      <a:headEnd type="none" w="med" len="med"/>
                      <a:tailEnd type="none" w="med" len="med"/>
                    </a:lnT>
                    <a:lnB w="12700" cap="flat" cmpd="sng" algn="ctr">
                      <a:solidFill>
                        <a:schemeClr val="tx1">
                          <a:lumMod val="50000"/>
                        </a:scheme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Apply their understanding of computing to program, monitor and control their products.</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Y4 Sum, Y5 Aut</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53070703"/>
                  </a:ext>
                </a:extLst>
              </a:tr>
              <a:tr h="108587">
                <a:tc rowSpan="3">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rPr>
                        <a:t>Cooking &amp; Nutrition</a:t>
                      </a:r>
                    </a:p>
                  </a:txBody>
                  <a:tcPr marL="7200" marR="7200" marT="7200" marB="7200" anchor="ctr">
                    <a:lnL w="12700" cmpd="sng">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indent="0">
                        <a:buFont typeface="Arial" panose="020B0604020202020204" pitchFamily="34" charset="0"/>
                        <a:buNone/>
                      </a:pPr>
                      <a:r>
                        <a:rPr lang="en-US" sz="900">
                          <a:solidFill>
                            <a:schemeClr val="bg1"/>
                          </a:solidFill>
                          <a:latin typeface="Roboto" panose="02000000000000000000" pitchFamily="2" charset="0"/>
                          <a:ea typeface="Roboto" panose="02000000000000000000" pitchFamily="2" charset="0"/>
                          <a:cs typeface="Roboto" panose="02000000000000000000" pitchFamily="2" charset="0"/>
                        </a:rPr>
                        <a:t>Understand and apply the principles of a healthy and varied diet.</a:t>
                      </a:r>
                      <a:endParaRPr lang="en-GB"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rowSpan="3">
                  <a:txBody>
                    <a:bodyPr/>
                    <a:lstStyle/>
                    <a:p>
                      <a:pPr marL="0" indent="0">
                        <a:buFont typeface="Arial" panose="020B0604020202020204" pitchFamily="34" charset="0"/>
                        <a:buNone/>
                      </a:pPr>
                      <a:r>
                        <a:rPr lang="en-GB" sz="900">
                          <a:solidFill>
                            <a:schemeClr val="bg1"/>
                          </a:solidFill>
                          <a:latin typeface="Roboto" panose="02000000000000000000" pitchFamily="2" charset="0"/>
                          <a:ea typeface="Roboto" panose="02000000000000000000" pitchFamily="2" charset="0"/>
                          <a:cs typeface="Roboto" panose="02000000000000000000" pitchFamily="2" charset="0"/>
                        </a:rPr>
                        <a:t>Y3 Sum, Y4 Aut, Y5 Spr, Y6 Sum</a:t>
                      </a:r>
                      <a:endParaRPr lang="en-GB" sz="900">
                        <a:solidFill>
                          <a:schemeClr val="bg1"/>
                        </a:solidFill>
                        <a:latin typeface="Roboto" panose="02000000000000000000" pitchFamily="2" charset="0"/>
                        <a:ea typeface="Roboto" panose="02000000000000000000" pitchFamily="2" charset="0"/>
                      </a:endParaRPr>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3709976"/>
                  </a:ext>
                </a:extLst>
              </a:tr>
              <a:tr h="108587">
                <a:tc vMerge="1">
                  <a:txBody>
                    <a:bodyPr/>
                    <a:lstStyle/>
                    <a:p>
                      <a:endParaRPr lang="en-GB"/>
                    </a:p>
                  </a:txBody>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Prepare and cook a variety of predominantly savoury dishes using a range of cooking techniques.</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1010498549"/>
                  </a:ext>
                </a:extLst>
              </a:tr>
              <a:tr h="108587">
                <a:tc vMerge="1">
                  <a:txBody>
                    <a:bodyPr/>
                    <a:lstStyle/>
                    <a:p>
                      <a:endParaRPr lang="en-GB"/>
                    </a:p>
                  </a:txBody>
                  <a:tcPr>
                    <a:lnL w="12700" cmpd="sng">
                      <a:solidFill>
                        <a:sysClr val="window" lastClr="FFFFFF"/>
                      </a:solidFill>
                    </a:lnL>
                    <a:lnR w="12700" cap="flat" cmpd="sng" algn="ctr">
                      <a:solidFill>
                        <a:schemeClr val="bg1"/>
                      </a:solidFill>
                      <a:prstDash val="solid"/>
                      <a:round/>
                      <a:headEnd type="none" w="med" len="med"/>
                      <a:tailEnd type="none" w="med" len="med"/>
                    </a:lnR>
                    <a:lnT w="12700" cap="flat" cmpd="sng" algn="ctr">
                      <a:solidFill>
                        <a:schemeClr val="tx1">
                          <a:lumMod val="50000"/>
                        </a:schemeClr>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en-US" sz="900">
                          <a:solidFill>
                            <a:schemeClr val="bg1"/>
                          </a:solidFill>
                          <a:latin typeface="Roboto" panose="02000000000000000000" pitchFamily="2" charset="0"/>
                          <a:ea typeface="Roboto" panose="02000000000000000000" pitchFamily="2" charset="0"/>
                          <a:cs typeface="Roboto" panose="02000000000000000000" pitchFamily="2" charset="0"/>
                        </a:rPr>
                        <a:t>Understand seasonality, and know where and how a variety of ingredients are grown, reared, caught and processed.</a:t>
                      </a:r>
                      <a:endParaRPr lang="en-GB" sz="1600"/>
                    </a:p>
                  </a:txBody>
                  <a:tcPr marL="7200" marR="7200" marT="7200" marB="72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vMerge="1">
                  <a:txBody>
                    <a:bodyPr/>
                    <a:lstStyle/>
                    <a:p>
                      <a:endParaRPr lang="en-GB"/>
                    </a:p>
                  </a:txBody>
                  <a:tcPr/>
                </a:tc>
                <a:extLst>
                  <a:ext uri="{0D108BD9-81ED-4DB2-BD59-A6C34878D82A}">
                    <a16:rowId xmlns:a16="http://schemas.microsoft.com/office/drawing/2014/main" val="2673531684"/>
                  </a:ext>
                </a:extLst>
              </a:tr>
            </a:tbl>
          </a:graphicData>
        </a:graphic>
      </p:graphicFrame>
    </p:spTree>
    <p:extLst>
      <p:ext uri="{BB962C8B-B14F-4D97-AF65-F5344CB8AC3E}">
        <p14:creationId xmlns:p14="http://schemas.microsoft.com/office/powerpoint/2010/main" val="3882795846"/>
      </p:ext>
    </p:extLst>
  </p:cSld>
  <p:clrMapOvr>
    <a:masterClrMapping/>
  </p:clrMapOvr>
</p:sld>
</file>

<file path=ppt/theme/theme1.xml><?xml version="1.0" encoding="utf-8"?>
<a:theme xmlns:a="http://schemas.openxmlformats.org/drawingml/2006/main" name="Title Slide">
  <a:themeElements>
    <a:clrScheme name="UL Technology (Teacher Facing)">
      <a:dk1>
        <a:srgbClr val="FFFFFF"/>
      </a:dk1>
      <a:lt1>
        <a:srgbClr val="000000"/>
      </a:lt1>
      <a:dk2>
        <a:srgbClr val="E6E6E6"/>
      </a:dk2>
      <a:lt2>
        <a:srgbClr val="565656"/>
      </a:lt2>
      <a:accent1>
        <a:srgbClr val="88A442"/>
      </a:accent1>
      <a:accent2>
        <a:srgbClr val="D17E3F"/>
      </a:accent2>
      <a:accent3>
        <a:srgbClr val="8262A6"/>
      </a:accent3>
      <a:accent4>
        <a:srgbClr val="4E83BE"/>
      </a:accent4>
      <a:accent5>
        <a:srgbClr val="3E9C64"/>
      </a:accent5>
      <a:accent6>
        <a:srgbClr val="C35993"/>
      </a:accent6>
      <a:hlink>
        <a:srgbClr val="D55D5D"/>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Custom 2">
      <a:dk1>
        <a:srgbClr val="FFFFFF"/>
      </a:dk1>
      <a:lt1>
        <a:srgbClr val="000000"/>
      </a:lt1>
      <a:dk2>
        <a:srgbClr val="E6E6E6"/>
      </a:dk2>
      <a:lt2>
        <a:srgbClr val="565656"/>
      </a:lt2>
      <a:accent1>
        <a:srgbClr val="88A442"/>
      </a:accent1>
      <a:accent2>
        <a:srgbClr val="D17E3F"/>
      </a:accent2>
      <a:accent3>
        <a:srgbClr val="8262A6"/>
      </a:accent3>
      <a:accent4>
        <a:srgbClr val="4E83BE"/>
      </a:accent4>
      <a:accent5>
        <a:srgbClr val="3E9C64"/>
      </a:accent5>
      <a:accent6>
        <a:srgbClr val="C35993"/>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1000" dirty="0" smtClean="0">
            <a:solidFill>
              <a:schemeClr val="bg1"/>
            </a:solidFill>
            <a:latin typeface="Roboto" panose="02000000000000000000" pitchFamily="2" charset="0"/>
            <a:ea typeface="Roboto" panose="02000000000000000000" pitchFamily="2" charset="0"/>
            <a:cs typeface="Roboto" panose="02000000000000000000" pitchFamily="2"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Mark Stephenson</DisplayName>
        <AccountId>31</AccountId>
        <AccountType/>
      </UserInfo>
      <UserInfo>
        <DisplayName>Jessica Quinn</DisplayName>
        <AccountId>345</AccountId>
        <AccountType/>
      </UserInfo>
      <UserInfo>
        <DisplayName>Annie Tauk</DisplayName>
        <AccountId>1251</AccountId>
        <AccountType/>
      </UserInfo>
      <UserInfo>
        <DisplayName>Charlie Cutler</DisplayName>
        <AccountId>30</AccountId>
        <AccountType/>
      </UserInfo>
      <UserInfo>
        <DisplayName>Lucy Hawker</DisplayName>
        <AccountId>1123</AccountId>
        <AccountType/>
      </UserInfo>
      <UserInfo>
        <DisplayName>Tanya Hughes</DisplayName>
        <AccountId>18</AccountId>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8" ma:contentTypeDescription="Create a new document." ma:contentTypeScope="" ma:versionID="1429ac8f9966304ee3fde7590d9662e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6b2eaaa1375f3cfba748eb4444e8e9d"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F20F8DA-C4FB-4450-BACC-F5A742E79B9F}">
  <ds:schemaRefs>
    <ds:schemaRef ds:uri="7cdbce52-7c58-4c49-97cb-d953267058b2"/>
    <ds:schemaRef ds:uri="84283a62-dbf0-4bf3-9286-04d2ea05a3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 ds:uri="c49c2b2d-70df-4287-b29a-6aac4134a1ff"/>
    <ds:schemaRef ds:uri="c271d0f0-7a79-4c84-8a39-c67b41a98fc2"/>
  </ds:schemaRefs>
</ds:datastoreItem>
</file>

<file path=customXml/itemProps2.xml><?xml version="1.0" encoding="utf-8"?>
<ds:datastoreItem xmlns:ds="http://schemas.openxmlformats.org/officeDocument/2006/customXml" ds:itemID="{223DF64A-1D24-45C2-8BB9-0FD1F3C97F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71d0f0-7a79-4c84-8a39-c67b41a98fc2"/>
    <ds:schemaRef ds:uri="c49c2b2d-70df-4287-b29a-6aac4134a1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F2A31F0-0284-4FFD-850E-478562CD718B}">
  <ds:schemaRefs>
    <ds:schemaRef ds:uri="http://schemas.microsoft.com/sharepoint/v3/contenttype/forms"/>
  </ds:schemaRefs>
</ds:datastoreItem>
</file>

<file path=docMetadata/LabelInfo.xml><?xml version="1.0" encoding="utf-8"?>
<clbl:labelList xmlns:clbl="http://schemas.microsoft.com/office/2020/mipLabelMetadata">
  <clbl:label id="{a4d068aa-090e-4f55-a950-b1b95cea1c6b}" enabled="0" method="" siteId="{a4d068aa-090e-4f55-a950-b1b95cea1c6b}" removed="1"/>
</clbl:labelList>
</file>

<file path=docProps/app.xml><?xml version="1.0" encoding="utf-8"?>
<Properties xmlns="http://schemas.openxmlformats.org/officeDocument/2006/extended-properties" xmlns:vt="http://schemas.openxmlformats.org/officeDocument/2006/docPropsVTypes">
  <Template>Office Theme</Template>
  <TotalTime>5</TotalTime>
  <Words>4565</Words>
  <Application>Microsoft Office PowerPoint</Application>
  <PresentationFormat>A4 Paper (210x297 mm)</PresentationFormat>
  <Paragraphs>480</Paragraphs>
  <Slides>11</Slides>
  <Notes>0</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Title Slide</vt:lpstr>
      <vt:lpstr>Teacher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lastModifiedBy>Paula JEREMAES</cp:lastModifiedBy>
  <cp:revision>10</cp:revision>
  <dcterms:created xsi:type="dcterms:W3CDTF">2021-04-22T13:12:58Z</dcterms:created>
  <dcterms:modified xsi:type="dcterms:W3CDTF">2025-11-13T15:09:53Z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y fmtid="{D5CDD505-2E9C-101B-9397-08002B2CF9AE}" pid="3" name="MediaServiceImageTags">
    <vt:lpwstr/>
  </property>
</Properties>
</file>