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Lst>
  <p:notesMasterIdLst>
    <p:notesMasterId r:id="rId26"/>
  </p:notesMasterIdLst>
  <p:handoutMasterIdLst>
    <p:handoutMasterId r:id="rId27"/>
  </p:handoutMasterIdLst>
  <p:sldIdLst>
    <p:sldId id="387" r:id="rId6"/>
    <p:sldId id="467" r:id="rId7"/>
    <p:sldId id="524" r:id="rId8"/>
    <p:sldId id="525" r:id="rId9"/>
    <p:sldId id="526" r:id="rId10"/>
    <p:sldId id="527" r:id="rId11"/>
    <p:sldId id="528" r:id="rId12"/>
    <p:sldId id="529" r:id="rId13"/>
    <p:sldId id="533" r:id="rId14"/>
    <p:sldId id="534" r:id="rId15"/>
    <p:sldId id="508" r:id="rId16"/>
    <p:sldId id="522" r:id="rId17"/>
    <p:sldId id="509" r:id="rId18"/>
    <p:sldId id="530" r:id="rId19"/>
    <p:sldId id="523" r:id="rId20"/>
    <p:sldId id="531" r:id="rId21"/>
    <p:sldId id="532" r:id="rId22"/>
    <p:sldId id="512" r:id="rId23"/>
    <p:sldId id="468" r:id="rId24"/>
    <p:sldId id="469" r:id="rId25"/>
  </p:sldIdLst>
  <p:sldSz cx="9906000" cy="6858000" type="A4"/>
  <p:notesSz cx="6858000" cy="9144000"/>
  <p:embeddedFontLst>
    <p:embeddedFont>
      <p:font typeface="Roboto" panose="02000000000000000000" pitchFamily="2" charset="0"/>
      <p:regular r:id="rId28"/>
      <p:bold r:id="rId29"/>
      <p:italic r:id="rId30"/>
      <p:boldItalic r:id="rId31"/>
    </p:embeddedFont>
    <p:embeddedFont>
      <p:font typeface="United Curriculum" panose="020B0604020202020204" charset="0"/>
      <p:regular r:id="rId32"/>
      <p:bold r:id="rId33"/>
      <p:italic r:id="rId34"/>
      <p:boldItalic r:id="rId3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B5A7632-071C-4311-9B5E-BDF1D76673F2}">
          <p14:sldIdLst/>
        </p14:section>
        <p14:section name="Intent" id="{88D6213F-0903-447C-9C64-F591F3A6444B}">
          <p14:sldIdLst>
            <p14:sldId id="387"/>
            <p14:sldId id="467"/>
            <p14:sldId id="524"/>
            <p14:sldId id="525"/>
            <p14:sldId id="526"/>
            <p14:sldId id="527"/>
            <p14:sldId id="528"/>
            <p14:sldId id="529"/>
            <p14:sldId id="533"/>
            <p14:sldId id="534"/>
            <p14:sldId id="508"/>
            <p14:sldId id="522"/>
            <p14:sldId id="509"/>
            <p14:sldId id="530"/>
            <p14:sldId id="523"/>
            <p14:sldId id="531"/>
            <p14:sldId id="532"/>
            <p14:sldId id="512"/>
            <p14:sldId id="468"/>
            <p14:sldId id="46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DE94E9D-CFCE-C166-F4B7-06218FBC7616}" name="Elizabeth Lupton" initials="EL" userId="S::Elizabeth.Lupton@unitedlearning.org.uk::f1d8bff2-aebb-46ae-b972-0f228aff2aaf" providerId="AD"/>
  <p188:author id="{C833E4BA-E012-CD07-1FD3-0F30CCFF34BF}" name="Charlie Cutler" initials="CC" userId="S::Charlie.Cutler@unitedlearning.org.uk::c5b094de-3707-4aae-994d-70175e9a1467" providerId="AD"/>
  <p188:author id="{6F1D0AED-1E33-5B43-CA73-96135BBBCD4A}" name="Jessica Quinn" initials="JQ" userId="S::Jessica.Quinn@unitedlearning.org.uk::8a95f2e1-9608-4c55-8128-be797539c75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 id="2" name="Jessica Quinn" initials="JQ" lastIdx="7" clrIdx="1">
    <p:extLst>
      <p:ext uri="{19B8F6BF-5375-455C-9EA6-DF929625EA0E}">
        <p15:presenceInfo xmlns:p15="http://schemas.microsoft.com/office/powerpoint/2012/main" userId="S::Jessica.Quinn@unitedlearning.org.uk::8a95f2e1-9608-4c55-8128-be797539c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E3B28C"/>
    <a:srgbClr val="E6E6E6"/>
    <a:srgbClr val="FFFFFF"/>
    <a:srgbClr val="D9EBD9"/>
    <a:srgbClr val="FCE1C3"/>
    <a:srgbClr val="BFE3EF"/>
    <a:srgbClr val="8262A6"/>
    <a:srgbClr val="B4A1CA"/>
    <a:srgbClr val="C2C2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F25FD3-5EFD-FA13-BD33-4E527D370156}" v="53" dt="2024-06-18T20:38:37.4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320" y="7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font" Target="fonts/font7.fntdata"/><Relationship Id="rId42" Type="http://schemas.microsoft.com/office/2018/10/relationships/authors" Targe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2.fntdata"/><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5.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1.fntdata"/><Relationship Id="rId36"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6.fntdata"/><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t>13/11/2025</a:t>
            </a:fld>
            <a:endParaRPr lang="en-GB"/>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t>‹#›</a:t>
            </a:fld>
            <a:endParaRPr lang="en-GB"/>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D3110-32D0-4452-834B-9411AA728368}" type="datetimeFigureOut">
              <a:rPr lang="en-GB" smtClean="0"/>
              <a:t>13/11/2025</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F7F3D-A76E-462C-91BC-6AD2B2EFE72A}" type="slidenum">
              <a:rPr lang="en-GB" smtClean="0"/>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240792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charset="0"/>
                <a:ea typeface="Roboto Slab" pitchFamily="2" charset="0"/>
              </a:rPr>
              <a:t>For Teachers</a:t>
            </a:r>
            <a:endParaRPr lang="en-GB" sz="2400" b="1">
              <a:solidFill>
                <a:srgbClr val="FFFFFF"/>
              </a:solidFill>
              <a:latin typeface="United Curriculum"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0" y="1420852"/>
            <a:ext cx="4645891"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grpSp>
        <p:nvGrpSpPr>
          <p:cNvPr id="20" name="Group 19">
            <a:extLst>
              <a:ext uri="{FF2B5EF4-FFF2-40B4-BE49-F238E27FC236}">
                <a16:creationId xmlns:a16="http://schemas.microsoft.com/office/drawing/2014/main" id="{5A3DB0E7-3789-49EC-9A8E-019531BBA488}"/>
              </a:ext>
            </a:extLst>
          </p:cNvPr>
          <p:cNvGrpSpPr/>
          <p:nvPr userDrawn="1"/>
        </p:nvGrpSpPr>
        <p:grpSpPr>
          <a:xfrm>
            <a:off x="8354346" y="-8675"/>
            <a:ext cx="1065321" cy="748952"/>
            <a:chOff x="8354346" y="-8675"/>
            <a:chExt cx="1065321" cy="748952"/>
          </a:xfrm>
        </p:grpSpPr>
        <p:grpSp>
          <p:nvGrpSpPr>
            <p:cNvPr id="21" name="Group 20">
              <a:extLst>
                <a:ext uri="{FF2B5EF4-FFF2-40B4-BE49-F238E27FC236}">
                  <a16:creationId xmlns:a16="http://schemas.microsoft.com/office/drawing/2014/main" id="{D84006F8-EFE8-408C-815A-1DF9F6A9EEFF}"/>
                </a:ext>
              </a:extLst>
            </p:cNvPr>
            <p:cNvGrpSpPr/>
            <p:nvPr userDrawn="1"/>
          </p:nvGrpSpPr>
          <p:grpSpPr>
            <a:xfrm>
              <a:off x="8354346" y="-8675"/>
              <a:ext cx="1065321" cy="748952"/>
              <a:chOff x="8354346" y="-8675"/>
              <a:chExt cx="1065321" cy="748952"/>
            </a:xfrm>
          </p:grpSpPr>
          <p:sp>
            <p:nvSpPr>
              <p:cNvPr id="23" name="Freeform: Shape 22">
                <a:extLst>
                  <a:ext uri="{FF2B5EF4-FFF2-40B4-BE49-F238E27FC236}">
                    <a16:creationId xmlns:a16="http://schemas.microsoft.com/office/drawing/2014/main" id="{612CA4B9-7BEF-405D-BA32-16C37906913A}"/>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5122A6B-0B9D-4C92-91DC-35803E0BF86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0A0AE54-273F-4C20-9339-93FE79C657C0}"/>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2" name="Picture 21" descr="Icon&#10;&#10;Description automatically generated">
              <a:extLst>
                <a:ext uri="{FF2B5EF4-FFF2-40B4-BE49-F238E27FC236}">
                  <a16:creationId xmlns:a16="http://schemas.microsoft.com/office/drawing/2014/main" id="{D956020D-94A2-4697-A42B-ED9750A59F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49666" y="213202"/>
              <a:ext cx="461950" cy="412955"/>
            </a:xfrm>
            <a:prstGeom prst="rect">
              <a:avLst/>
            </a:prstGeom>
          </p:spPr>
        </p:pic>
      </p:grpSp>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grpSp>
        <p:nvGrpSpPr>
          <p:cNvPr id="21" name="Group 20">
            <a:extLst>
              <a:ext uri="{FF2B5EF4-FFF2-40B4-BE49-F238E27FC236}">
                <a16:creationId xmlns:a16="http://schemas.microsoft.com/office/drawing/2014/main" id="{D84006F8-EFE8-408C-815A-1DF9F6A9EEFF}"/>
              </a:ext>
            </a:extLst>
          </p:cNvPr>
          <p:cNvGrpSpPr/>
          <p:nvPr userDrawn="1"/>
        </p:nvGrpSpPr>
        <p:grpSpPr>
          <a:xfrm>
            <a:off x="8354346" y="-8675"/>
            <a:ext cx="1065321" cy="748952"/>
            <a:chOff x="8354346" y="-8675"/>
            <a:chExt cx="1065321" cy="748952"/>
          </a:xfrm>
        </p:grpSpPr>
        <p:sp>
          <p:nvSpPr>
            <p:cNvPr id="23" name="Freeform: Shape 22">
              <a:extLst>
                <a:ext uri="{FF2B5EF4-FFF2-40B4-BE49-F238E27FC236}">
                  <a16:creationId xmlns:a16="http://schemas.microsoft.com/office/drawing/2014/main" id="{612CA4B9-7BEF-405D-BA32-16C37906913A}"/>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5122A6B-0B9D-4C92-91DC-35803E0BF86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0A0AE54-273F-4C20-9339-93FE79C657C0}"/>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040964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728883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2" y="234234"/>
            <a:ext cx="6845992"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grpSp>
        <p:nvGrpSpPr>
          <p:cNvPr id="21" name="Group 20">
            <a:extLst>
              <a:ext uri="{FF2B5EF4-FFF2-40B4-BE49-F238E27FC236}">
                <a16:creationId xmlns:a16="http://schemas.microsoft.com/office/drawing/2014/main" id="{D84006F8-EFE8-408C-815A-1DF9F6A9EEFF}"/>
              </a:ext>
            </a:extLst>
          </p:cNvPr>
          <p:cNvGrpSpPr/>
          <p:nvPr userDrawn="1"/>
        </p:nvGrpSpPr>
        <p:grpSpPr>
          <a:xfrm>
            <a:off x="8354346" y="-8675"/>
            <a:ext cx="1065321" cy="748952"/>
            <a:chOff x="8354346" y="-8675"/>
            <a:chExt cx="1065321" cy="748952"/>
          </a:xfrm>
        </p:grpSpPr>
        <p:sp>
          <p:nvSpPr>
            <p:cNvPr id="23" name="Freeform: Shape 22">
              <a:extLst>
                <a:ext uri="{FF2B5EF4-FFF2-40B4-BE49-F238E27FC236}">
                  <a16:creationId xmlns:a16="http://schemas.microsoft.com/office/drawing/2014/main" id="{612CA4B9-7BEF-405D-BA32-16C37906913A}"/>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5122A6B-0B9D-4C92-91DC-35803E0BF86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0A0AE54-273F-4C20-9339-93FE79C657C0}"/>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grpSp>
        <p:nvGrpSpPr>
          <p:cNvPr id="2" name="Group 1">
            <a:extLst>
              <a:ext uri="{FF2B5EF4-FFF2-40B4-BE49-F238E27FC236}">
                <a16:creationId xmlns:a16="http://schemas.microsoft.com/office/drawing/2014/main" id="{510E9D76-B87B-9C63-F637-3308FA720F4F}"/>
              </a:ext>
            </a:extLst>
          </p:cNvPr>
          <p:cNvGrpSpPr/>
          <p:nvPr userDrawn="1"/>
        </p:nvGrpSpPr>
        <p:grpSpPr>
          <a:xfrm>
            <a:off x="7518516" y="-8675"/>
            <a:ext cx="1065321" cy="748952"/>
            <a:chOff x="8354346" y="-8675"/>
            <a:chExt cx="1065321" cy="748952"/>
          </a:xfrm>
        </p:grpSpPr>
        <p:sp>
          <p:nvSpPr>
            <p:cNvPr id="3" name="Freeform: Shape 2">
              <a:extLst>
                <a:ext uri="{FF2B5EF4-FFF2-40B4-BE49-F238E27FC236}">
                  <a16:creationId xmlns:a16="http://schemas.microsoft.com/office/drawing/2014/main" id="{203FE7B3-FB30-5355-7BD4-A562FAB47289}"/>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8C98705A-343C-EF7F-53E8-A64B58BFC49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BD37747-B5D5-207C-2E76-17D3C64F2ED4}"/>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710428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charset="0"/>
              </a:defRPr>
            </a:lvl1pPr>
            <a:lvl5pPr>
              <a:defRPr/>
            </a:lvl5pPr>
          </a:lstStyle>
          <a:p>
            <a:pPr lvl="0"/>
            <a:r>
              <a:rPr lang="en-US"/>
              <a:t>Year [X]: Autumn</a:t>
            </a:r>
            <a:endParaRPr lang="en-GB"/>
          </a:p>
        </p:txBody>
      </p:sp>
      <p:grpSp>
        <p:nvGrpSpPr>
          <p:cNvPr id="26" name="Group 25">
            <a:extLst>
              <a:ext uri="{FF2B5EF4-FFF2-40B4-BE49-F238E27FC236}">
                <a16:creationId xmlns:a16="http://schemas.microsoft.com/office/drawing/2014/main" id="{06261178-A7E0-40C8-B690-7DC0BE85A32D}"/>
              </a:ext>
            </a:extLst>
          </p:cNvPr>
          <p:cNvGrpSpPr/>
          <p:nvPr userDrawn="1"/>
        </p:nvGrpSpPr>
        <p:grpSpPr>
          <a:xfrm>
            <a:off x="8354346" y="-8675"/>
            <a:ext cx="1065321" cy="748952"/>
            <a:chOff x="8354346" y="-8675"/>
            <a:chExt cx="1065321" cy="748952"/>
          </a:xfrm>
        </p:grpSpPr>
        <p:sp>
          <p:nvSpPr>
            <p:cNvPr id="28" name="Freeform: Shape 27">
              <a:extLst>
                <a:ext uri="{FF2B5EF4-FFF2-40B4-BE49-F238E27FC236}">
                  <a16:creationId xmlns:a16="http://schemas.microsoft.com/office/drawing/2014/main" id="{F35FED8C-2281-48CE-AE0B-2725FD60649D}"/>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CC54FCD1-1552-4A17-B099-781013D537A8}"/>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AD5E85FB-E2AC-4719-8C1B-F261FFCA76CF}"/>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23567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charset="0"/>
              </a:defRPr>
            </a:lvl1pPr>
            <a:lvl5pPr>
              <a:defRPr/>
            </a:lvl5pPr>
          </a:lstStyle>
          <a:p>
            <a:pPr lvl="0"/>
            <a:r>
              <a:rPr lang="en-US"/>
              <a:t>Year [X]: Spring</a:t>
            </a:r>
            <a:endParaRPr lang="en-GB"/>
          </a:p>
        </p:txBody>
      </p:sp>
      <p:grpSp>
        <p:nvGrpSpPr>
          <p:cNvPr id="25" name="Group 24">
            <a:extLst>
              <a:ext uri="{FF2B5EF4-FFF2-40B4-BE49-F238E27FC236}">
                <a16:creationId xmlns:a16="http://schemas.microsoft.com/office/drawing/2014/main" id="{9CC43C4F-2E12-495D-B516-33AE1D148C99}"/>
              </a:ext>
            </a:extLst>
          </p:cNvPr>
          <p:cNvGrpSpPr/>
          <p:nvPr userDrawn="1"/>
        </p:nvGrpSpPr>
        <p:grpSpPr>
          <a:xfrm>
            <a:off x="8354346" y="-8675"/>
            <a:ext cx="1065321" cy="748952"/>
            <a:chOff x="8354346" y="-8675"/>
            <a:chExt cx="1065321" cy="748952"/>
          </a:xfrm>
        </p:grpSpPr>
        <p:sp>
          <p:nvSpPr>
            <p:cNvPr id="27" name="Freeform: Shape 26">
              <a:extLst>
                <a:ext uri="{FF2B5EF4-FFF2-40B4-BE49-F238E27FC236}">
                  <a16:creationId xmlns:a16="http://schemas.microsoft.com/office/drawing/2014/main" id="{5390A847-EE5E-4575-BBE6-0571F1AC9B8E}"/>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87E2A109-AE45-42AB-83EA-934A97EE229E}"/>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33B4BAE0-1C13-49E8-9B9C-6AFFC9B5175F}"/>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496367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charset="0"/>
              </a:defRPr>
            </a:lvl1pPr>
            <a:lvl5pPr>
              <a:defRPr/>
            </a:lvl5pPr>
          </a:lstStyle>
          <a:p>
            <a:pPr lvl="0"/>
            <a:r>
              <a:rPr lang="en-US"/>
              <a:t>Year [X]: Summer</a:t>
            </a:r>
            <a:endParaRPr lang="en-GB"/>
          </a:p>
        </p:txBody>
      </p:sp>
      <p:grpSp>
        <p:nvGrpSpPr>
          <p:cNvPr id="20" name="Group 19">
            <a:extLst>
              <a:ext uri="{FF2B5EF4-FFF2-40B4-BE49-F238E27FC236}">
                <a16:creationId xmlns:a16="http://schemas.microsoft.com/office/drawing/2014/main" id="{0C74DAC3-F6F1-413A-B29F-CC7F4451D313}"/>
              </a:ext>
            </a:extLst>
          </p:cNvPr>
          <p:cNvGrpSpPr/>
          <p:nvPr userDrawn="1"/>
        </p:nvGrpSpPr>
        <p:grpSpPr>
          <a:xfrm>
            <a:off x="8354346" y="-8675"/>
            <a:ext cx="1065321" cy="748952"/>
            <a:chOff x="8354346" y="-8675"/>
            <a:chExt cx="1065321" cy="748952"/>
          </a:xfrm>
        </p:grpSpPr>
        <p:sp>
          <p:nvSpPr>
            <p:cNvPr id="22" name="Freeform: Shape 21">
              <a:extLst>
                <a:ext uri="{FF2B5EF4-FFF2-40B4-BE49-F238E27FC236}">
                  <a16:creationId xmlns:a16="http://schemas.microsoft.com/office/drawing/2014/main" id="{DC715080-C853-4F56-8A15-ABAA303C4CBC}"/>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5B8A3C2D-FE72-4729-BF19-1749C34AE9FE}"/>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A896010A-B912-476C-8B87-D7095E7D975E}"/>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36652096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21967"/>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61570"/>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9">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2251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latin typeface="United Curriculum" charset="0"/>
              </a:rPr>
              <a:t>United Curriculum  |  </a:t>
            </a:r>
            <a:r>
              <a:rPr lang="en-US" sz="831" b="1">
                <a:ln w="12700">
                  <a:noFill/>
                </a:ln>
                <a:solidFill>
                  <a:schemeClr val="accent1"/>
                </a:solidFill>
                <a:latin typeface="United Curriculum" charset="0"/>
              </a:rPr>
              <a:t>Primary Science</a:t>
            </a:r>
            <a:endParaRPr lang="en-GB" sz="831" b="1">
              <a:ln w="12700">
                <a:noFill/>
              </a:ln>
              <a:solidFill>
                <a:schemeClr val="accent1"/>
              </a:solidFill>
              <a:latin typeface="United Curriculum" charset="0"/>
            </a:endParaRPr>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74" r:id="rId2"/>
    <p:sldLayoutId id="2147483673" r:id="rId3"/>
    <p:sldLayoutId id="2147483669" r:id="rId4"/>
    <p:sldLayoutId id="2147483670" r:id="rId5"/>
    <p:sldLayoutId id="2147483671" r:id="rId6"/>
    <p:sldLayoutId id="214748367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ase.org.uk/download/file/fid/6741"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335158/PRIMARY_national_curriculum_-_Mathematics_220714.pdf"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7E45F49-D03F-4923-9538-9784DCDFFE48}"/>
              </a:ext>
            </a:extLst>
          </p:cNvPr>
          <p:cNvSpPr>
            <a:spLocks noGrp="1"/>
          </p:cNvSpPr>
          <p:nvPr>
            <p:ph type="body" sz="quarter" idx="10"/>
          </p:nvPr>
        </p:nvSpPr>
        <p:spPr/>
        <p:txBody>
          <a:bodyPr/>
          <a:lstStyle/>
          <a:p>
            <a:r>
              <a:rPr lang="en-US" altLang="en-US"/>
              <a:t>United Curriculum Principles: </a:t>
            </a:r>
            <a:r>
              <a:rPr lang="en-US" altLang="en-US">
                <a:ln w="12700">
                  <a:solidFill>
                    <a:schemeClr val="accent1"/>
                  </a:solidFill>
                </a:ln>
                <a:solidFill>
                  <a:schemeClr val="accent1"/>
                </a:solidFill>
              </a:rPr>
              <a:t>Science</a:t>
            </a:r>
            <a:endParaRPr lang="en-GB">
              <a:ln w="12700">
                <a:solidFill>
                  <a:schemeClr val="accent1"/>
                </a:solidFill>
              </a:ln>
              <a:solidFill>
                <a:schemeClr val="accent1"/>
              </a:solidFill>
            </a:endParaRPr>
          </a:p>
        </p:txBody>
      </p:sp>
      <p:sp>
        <p:nvSpPr>
          <p:cNvPr id="6" name="TextBox 5">
            <a:extLst>
              <a:ext uri="{FF2B5EF4-FFF2-40B4-BE49-F238E27FC236}">
                <a16:creationId xmlns:a16="http://schemas.microsoft.com/office/drawing/2014/main" id="{3D847AA8-0D90-444A-A471-42E91855B087}"/>
              </a:ext>
            </a:extLst>
          </p:cNvPr>
          <p:cNvSpPr txBox="1"/>
          <p:nvPr/>
        </p:nvSpPr>
        <p:spPr>
          <a:xfrm>
            <a:off x="207236" y="875764"/>
            <a:ext cx="9162906" cy="5504071"/>
          </a:xfrm>
          <a:prstGeom prst="rect">
            <a:avLst/>
          </a:prstGeom>
          <a:noFill/>
        </p:spPr>
        <p:txBody>
          <a:bodyPr wrap="square" anchor="t">
            <a:spAutoFit/>
          </a:bodyPr>
          <a:lstStyle/>
          <a:p>
            <a:pPr>
              <a:spcAft>
                <a:spcPts val="1800"/>
              </a:spcAft>
              <a:defRPr/>
            </a:pPr>
            <a:r>
              <a:rPr lang="en-US" sz="1400" b="1">
                <a:solidFill>
                  <a:schemeClr val="bg1"/>
                </a:solidFill>
                <a:latin typeface="Roboto" panose="02000000000000000000" pitchFamily="2" charset="0"/>
                <a:ea typeface="Roboto" panose="02000000000000000000" pitchFamily="2" charset="0"/>
              </a:rPr>
              <a:t>The United Curriculum for science provides all pupils, regardless of their background, with:</a:t>
            </a:r>
          </a:p>
          <a:p>
            <a:pPr>
              <a:spcAft>
                <a:spcPts val="400"/>
              </a:spcAft>
              <a:defRPr/>
            </a:pPr>
            <a:r>
              <a:rPr lang="en-US" sz="1200" b="1">
                <a:solidFill>
                  <a:schemeClr val="accent1"/>
                </a:solidFill>
                <a:latin typeface="Roboto" panose="02000000000000000000" pitchFamily="2" charset="0"/>
                <a:ea typeface="Roboto" panose="02000000000000000000" pitchFamily="2" charset="0"/>
                <a:cs typeface="Arial"/>
              </a:rPr>
              <a:t>Substantive knowledge</a:t>
            </a:r>
            <a:r>
              <a:rPr lang="en-US" sz="1200">
                <a:solidFill>
                  <a:schemeClr val="accent1"/>
                </a:solidFill>
                <a:latin typeface="Roboto" panose="02000000000000000000" pitchFamily="2" charset="0"/>
                <a:ea typeface="Roboto" panose="02000000000000000000" pitchFamily="2" charset="0"/>
                <a:cs typeface="Arial"/>
              </a:rPr>
              <a:t>:</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Ensuring pupils </a:t>
            </a:r>
            <a:r>
              <a:rPr lang="en-US" sz="1200" b="1">
                <a:solidFill>
                  <a:schemeClr val="bg1"/>
                </a:solidFill>
                <a:latin typeface="Roboto" panose="02000000000000000000" pitchFamily="2" charset="0"/>
                <a:ea typeface="Roboto" panose="02000000000000000000" pitchFamily="2" charset="0"/>
                <a:cs typeface="Arial"/>
              </a:rPr>
              <a:t>master</a:t>
            </a:r>
            <a:r>
              <a:rPr lang="en-US" sz="1200">
                <a:solidFill>
                  <a:schemeClr val="bg1"/>
                </a:solidFill>
                <a:latin typeface="Roboto" panose="02000000000000000000" pitchFamily="2" charset="0"/>
                <a:ea typeface="Roboto" panose="02000000000000000000" pitchFamily="2" charset="0"/>
                <a:cs typeface="Arial"/>
              </a:rPr>
              <a:t> core content through the development of key concepts and </a:t>
            </a:r>
            <a:r>
              <a:rPr lang="en-US" sz="1200" b="1">
                <a:solidFill>
                  <a:schemeClr val="bg1"/>
                </a:solidFill>
                <a:latin typeface="Roboto" panose="02000000000000000000" pitchFamily="2" charset="0"/>
                <a:ea typeface="Roboto" panose="02000000000000000000" pitchFamily="2" charset="0"/>
                <a:cs typeface="Arial"/>
              </a:rPr>
              <a:t>timely revisiting </a:t>
            </a:r>
            <a:r>
              <a:rPr lang="en-US" sz="1200">
                <a:solidFill>
                  <a:schemeClr val="bg1"/>
                </a:solidFill>
                <a:latin typeface="Roboto" panose="02000000000000000000" pitchFamily="2" charset="0"/>
                <a:ea typeface="Roboto" panose="02000000000000000000" pitchFamily="2" charset="0"/>
                <a:cs typeface="Arial"/>
              </a:rPr>
              <a:t>of key knowledge </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Sequencing the curriculum and selecting knowledge to allow for gradual development of </a:t>
            </a:r>
            <a:r>
              <a:rPr lang="en-US" sz="1200" b="1">
                <a:solidFill>
                  <a:schemeClr val="bg1"/>
                </a:solidFill>
                <a:latin typeface="Roboto" panose="02000000000000000000" pitchFamily="2" charset="0"/>
                <a:ea typeface="Roboto" panose="02000000000000000000" pitchFamily="2" charset="0"/>
                <a:cs typeface="Arial"/>
              </a:rPr>
              <a:t>vertical concepts </a:t>
            </a:r>
            <a:r>
              <a:rPr lang="en-US" sz="1200">
                <a:solidFill>
                  <a:schemeClr val="bg1"/>
                </a:solidFill>
                <a:latin typeface="Roboto" panose="02000000000000000000" pitchFamily="2" charset="0"/>
                <a:ea typeface="Roboto" panose="02000000000000000000" pitchFamily="2" charset="0"/>
                <a:cs typeface="Arial"/>
              </a:rPr>
              <a:t>– the ‘big ideas’ in science – to provide firm foundations for KS3 and KS4</a:t>
            </a:r>
          </a:p>
          <a:p>
            <a:pPr marL="172800" indent="-172800">
              <a:spcAft>
                <a:spcPts val="400"/>
              </a:spcAft>
              <a:buFont typeface="Arial" panose="020B0604020202020204" pitchFamily="34" charset="0"/>
              <a:buChar char="•"/>
              <a:defRPr/>
            </a:pPr>
            <a:r>
              <a:rPr lang="en-US" sz="1200" b="1">
                <a:solidFill>
                  <a:schemeClr val="bg1"/>
                </a:solidFill>
                <a:latin typeface="Roboto" panose="02000000000000000000" pitchFamily="2" charset="0"/>
                <a:ea typeface="Roboto" panose="02000000000000000000" pitchFamily="2" charset="0"/>
                <a:cs typeface="Arial"/>
              </a:rPr>
              <a:t>Preventing common misconceptions </a:t>
            </a:r>
            <a:r>
              <a:rPr lang="en-US" sz="1200">
                <a:solidFill>
                  <a:schemeClr val="bg1"/>
                </a:solidFill>
                <a:latin typeface="Roboto" panose="02000000000000000000" pitchFamily="2" charset="0"/>
                <a:ea typeface="Roboto" panose="02000000000000000000" pitchFamily="2" charset="0"/>
                <a:cs typeface="Arial"/>
              </a:rPr>
              <a:t>that are often formed at an early age and prove problematic at the later stages of pupils’ science education</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Purposefully teaching appropriate knowledge that </a:t>
            </a:r>
            <a:r>
              <a:rPr lang="en-US" sz="1200" b="1">
                <a:solidFill>
                  <a:schemeClr val="bg1"/>
                </a:solidFill>
                <a:latin typeface="Roboto" panose="02000000000000000000" pitchFamily="2" charset="0"/>
                <a:ea typeface="Roboto" panose="02000000000000000000" pitchFamily="2" charset="0"/>
                <a:cs typeface="Arial"/>
              </a:rPr>
              <a:t>goes beyond the KS1 and KS2 national curriculum</a:t>
            </a:r>
            <a:r>
              <a:rPr lang="en-US" sz="1200">
                <a:solidFill>
                  <a:schemeClr val="bg1"/>
                </a:solidFill>
                <a:latin typeface="Roboto" panose="02000000000000000000" pitchFamily="2" charset="0"/>
                <a:ea typeface="Roboto" panose="02000000000000000000" pitchFamily="2" charset="0"/>
                <a:cs typeface="Arial"/>
              </a:rPr>
              <a:t>, to aid current and future understanding, and to smooth the transition to KS3</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Encouraging pupils to apply and </a:t>
            </a:r>
            <a:r>
              <a:rPr lang="en-US" sz="1200" b="1">
                <a:solidFill>
                  <a:schemeClr val="bg1"/>
                </a:solidFill>
                <a:latin typeface="Roboto" panose="02000000000000000000" pitchFamily="2" charset="0"/>
                <a:ea typeface="Roboto" panose="02000000000000000000" pitchFamily="2" charset="0"/>
                <a:cs typeface="Arial"/>
              </a:rPr>
              <a:t>make connections </a:t>
            </a:r>
            <a:r>
              <a:rPr lang="en-US" sz="1200">
                <a:solidFill>
                  <a:schemeClr val="bg1"/>
                </a:solidFill>
                <a:latin typeface="Roboto" panose="02000000000000000000" pitchFamily="2" charset="0"/>
                <a:ea typeface="Roboto" panose="02000000000000000000" pitchFamily="2" charset="0"/>
                <a:cs typeface="Arial"/>
              </a:rPr>
              <a:t>between the disciplines of science, the wider curriculum and the wider world </a:t>
            </a:r>
          </a:p>
          <a:p>
            <a:pPr lvl="1">
              <a:spcAft>
                <a:spcPts val="400"/>
              </a:spcAft>
              <a:defRPr/>
            </a:pPr>
            <a:endParaRPr lang="en-US" sz="1200" i="1">
              <a:solidFill>
                <a:srgbClr val="052264"/>
              </a:solidFill>
              <a:latin typeface="Roboto" panose="02000000000000000000" pitchFamily="2" charset="0"/>
              <a:ea typeface="Roboto" panose="02000000000000000000" pitchFamily="2" charset="0"/>
              <a:cs typeface="Arial"/>
            </a:endParaRPr>
          </a:p>
          <a:p>
            <a:pPr>
              <a:spcAft>
                <a:spcPts val="400"/>
              </a:spcAft>
              <a:defRPr/>
            </a:pPr>
            <a:r>
              <a:rPr lang="en-US" sz="1200" b="1">
                <a:solidFill>
                  <a:schemeClr val="accent1"/>
                </a:solidFill>
                <a:latin typeface="Roboto" panose="02000000000000000000" pitchFamily="2" charset="0"/>
                <a:ea typeface="Roboto" panose="02000000000000000000" pitchFamily="2" charset="0"/>
                <a:cs typeface="Arial"/>
              </a:rPr>
              <a:t>Disciplinary knowledge:</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Sequencing Working Scientifically elements so that they are </a:t>
            </a:r>
            <a:r>
              <a:rPr lang="en-US" sz="1200" b="1">
                <a:solidFill>
                  <a:schemeClr val="bg1"/>
                </a:solidFill>
                <a:latin typeface="Roboto" panose="02000000000000000000" pitchFamily="2" charset="0"/>
                <a:ea typeface="Roboto" panose="02000000000000000000" pitchFamily="2" charset="0"/>
                <a:cs typeface="Arial"/>
              </a:rPr>
              <a:t>explicitly taught </a:t>
            </a:r>
            <a:r>
              <a:rPr lang="en-US" sz="1200">
                <a:solidFill>
                  <a:schemeClr val="bg1"/>
                </a:solidFill>
                <a:latin typeface="Roboto" panose="02000000000000000000" pitchFamily="2" charset="0"/>
                <a:ea typeface="Roboto" panose="02000000000000000000" pitchFamily="2" charset="0"/>
                <a:cs typeface="Arial"/>
              </a:rPr>
              <a:t>and </a:t>
            </a:r>
            <a:r>
              <a:rPr lang="en-US" sz="1200" err="1">
                <a:solidFill>
                  <a:schemeClr val="bg1"/>
                </a:solidFill>
                <a:latin typeface="Roboto" panose="02000000000000000000" pitchFamily="2" charset="0"/>
                <a:ea typeface="Roboto" panose="02000000000000000000" pitchFamily="2" charset="0"/>
                <a:cs typeface="Arial"/>
              </a:rPr>
              <a:t>practised</a:t>
            </a:r>
            <a:r>
              <a:rPr lang="en-US" sz="1200">
                <a:solidFill>
                  <a:schemeClr val="bg1"/>
                </a:solidFill>
                <a:latin typeface="Roboto" panose="02000000000000000000" pitchFamily="2" charset="0"/>
                <a:ea typeface="Roboto" panose="02000000000000000000" pitchFamily="2" charset="0"/>
                <a:cs typeface="Arial"/>
              </a:rPr>
              <a:t> alongside the substantive knowledge, and regularly reviewed and built upon across the years and key stages</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Making deliberate and </a:t>
            </a:r>
            <a:r>
              <a:rPr lang="en-US" sz="1200" b="1">
                <a:solidFill>
                  <a:schemeClr val="bg1"/>
                </a:solidFill>
                <a:latin typeface="Roboto" panose="02000000000000000000" pitchFamily="2" charset="0"/>
                <a:ea typeface="Roboto" panose="02000000000000000000" pitchFamily="2" charset="0"/>
                <a:cs typeface="Arial"/>
              </a:rPr>
              <a:t>explicit links to other curriculum areas </a:t>
            </a:r>
            <a:r>
              <a:rPr lang="en-US" sz="1200">
                <a:solidFill>
                  <a:schemeClr val="bg1"/>
                </a:solidFill>
                <a:latin typeface="Roboto" panose="02000000000000000000" pitchFamily="2" charset="0"/>
                <a:ea typeface="Roboto" panose="02000000000000000000" pitchFamily="2" charset="0"/>
                <a:cs typeface="Arial"/>
              </a:rPr>
              <a:t>– particularly geography and mathematics – to ensure there is a consistent approach to teaching content, and that pupils are always </a:t>
            </a:r>
            <a:r>
              <a:rPr lang="en-US" sz="1200" b="1">
                <a:solidFill>
                  <a:schemeClr val="bg1"/>
                </a:solidFill>
                <a:latin typeface="Roboto" panose="02000000000000000000" pitchFamily="2" charset="0"/>
                <a:ea typeface="Roboto" panose="02000000000000000000" pitchFamily="2" charset="0"/>
                <a:cs typeface="Arial"/>
              </a:rPr>
              <a:t>first taught content in the most relevant subject</a:t>
            </a:r>
            <a:r>
              <a:rPr lang="en-US" sz="1200">
                <a:solidFill>
                  <a:schemeClr val="bg1"/>
                </a:solidFill>
                <a:latin typeface="Roboto" panose="02000000000000000000" pitchFamily="2" charset="0"/>
                <a:ea typeface="Roboto" panose="02000000000000000000" pitchFamily="2" charset="0"/>
                <a:cs typeface="Arial"/>
              </a:rPr>
              <a:t>. For example, pupils are taught how to construct bar charts or calculate the mean in mathematics before they are applied in science</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Planning practical tasks that have a </a:t>
            </a:r>
            <a:r>
              <a:rPr lang="en-US" sz="1200" b="1">
                <a:solidFill>
                  <a:schemeClr val="bg1"/>
                </a:solidFill>
                <a:latin typeface="Roboto" panose="02000000000000000000" pitchFamily="2" charset="0"/>
                <a:ea typeface="Roboto" panose="02000000000000000000" pitchFamily="2" charset="0"/>
                <a:cs typeface="Arial"/>
              </a:rPr>
              <a:t>clear purpose</a:t>
            </a:r>
            <a:r>
              <a:rPr lang="en-US" sz="1200">
                <a:solidFill>
                  <a:schemeClr val="bg1"/>
                </a:solidFill>
                <a:latin typeface="Roboto" panose="02000000000000000000" pitchFamily="2" charset="0"/>
                <a:ea typeface="Roboto" panose="02000000000000000000" pitchFamily="2" charset="0"/>
                <a:cs typeface="Arial"/>
              </a:rPr>
              <a:t>: to demonstrate or prove substantive concepts, or to allow pupils to deliberately practice working scientifically skills in a relevant context</a:t>
            </a:r>
          </a:p>
          <a:p>
            <a:pPr marL="285750" indent="-285750">
              <a:spcAft>
                <a:spcPts val="400"/>
              </a:spcAft>
              <a:buFont typeface="Arial" panose="020B0604020202020204" pitchFamily="34" charset="0"/>
              <a:buChar char="•"/>
              <a:defRPr/>
            </a:pPr>
            <a:endParaRPr lang="en-US" sz="1200">
              <a:solidFill>
                <a:srgbClr val="052264"/>
              </a:solidFill>
              <a:latin typeface="Roboto" panose="02000000000000000000" pitchFamily="2" charset="0"/>
              <a:ea typeface="Roboto" panose="02000000000000000000" pitchFamily="2" charset="0"/>
              <a:cs typeface="Arial"/>
            </a:endParaRPr>
          </a:p>
          <a:p>
            <a:pPr>
              <a:spcAft>
                <a:spcPts val="400"/>
              </a:spcAft>
              <a:defRPr/>
            </a:pPr>
            <a:r>
              <a:rPr lang="en-US" sz="1200" b="1">
                <a:solidFill>
                  <a:schemeClr val="accent1"/>
                </a:solidFill>
                <a:latin typeface="Roboto" panose="02000000000000000000" pitchFamily="2" charset="0"/>
                <a:ea typeface="Roboto" panose="02000000000000000000" pitchFamily="2" charset="0"/>
                <a:cs typeface="Arial"/>
              </a:rPr>
              <a:t>Curiosity and excitement about science:</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Selecting examples and applications of science that </a:t>
            </a:r>
            <a:r>
              <a:rPr lang="en-US" sz="1200" b="1">
                <a:solidFill>
                  <a:schemeClr val="bg1"/>
                </a:solidFill>
                <a:latin typeface="Roboto" panose="02000000000000000000" pitchFamily="2" charset="0"/>
                <a:ea typeface="Roboto" panose="02000000000000000000" pitchFamily="2" charset="0"/>
                <a:cs typeface="Arial"/>
              </a:rPr>
              <a:t>inspires pupils’ curiosity </a:t>
            </a:r>
            <a:r>
              <a:rPr lang="en-US" sz="1200">
                <a:solidFill>
                  <a:schemeClr val="bg1"/>
                </a:solidFill>
                <a:latin typeface="Roboto" panose="02000000000000000000" pitchFamily="2" charset="0"/>
                <a:ea typeface="Roboto" panose="02000000000000000000" pitchFamily="2" charset="0"/>
                <a:cs typeface="Arial"/>
              </a:rPr>
              <a:t>about the world and natural phenomena</a:t>
            </a:r>
          </a:p>
          <a:p>
            <a:pPr marL="172800" indent="-172800">
              <a:spcAft>
                <a:spcPts val="400"/>
              </a:spcAft>
              <a:buFont typeface="Arial" panose="020B0604020202020204" pitchFamily="34" charset="0"/>
              <a:buChar char="•"/>
              <a:defRPr/>
            </a:pPr>
            <a:r>
              <a:rPr lang="en-US" sz="1200">
                <a:solidFill>
                  <a:schemeClr val="bg1"/>
                </a:solidFill>
                <a:latin typeface="Roboto" panose="02000000000000000000" pitchFamily="2" charset="0"/>
                <a:ea typeface="Roboto" panose="02000000000000000000" pitchFamily="2" charset="0"/>
                <a:cs typeface="Arial"/>
              </a:rPr>
              <a:t>Ensuring that all pupils </a:t>
            </a:r>
            <a:r>
              <a:rPr lang="en-US" sz="1200" b="1">
                <a:solidFill>
                  <a:schemeClr val="bg1"/>
                </a:solidFill>
                <a:latin typeface="Roboto" panose="02000000000000000000" pitchFamily="2" charset="0"/>
                <a:ea typeface="Roboto" panose="02000000000000000000" pitchFamily="2" charset="0"/>
                <a:cs typeface="Arial"/>
              </a:rPr>
              <a:t>can see themselves reflected </a:t>
            </a:r>
            <a:r>
              <a:rPr lang="en-US" sz="1200">
                <a:solidFill>
                  <a:schemeClr val="bg1"/>
                </a:solidFill>
                <a:latin typeface="Roboto" panose="02000000000000000000" pitchFamily="2" charset="0"/>
                <a:ea typeface="Roboto" panose="02000000000000000000" pitchFamily="2" charset="0"/>
                <a:cs typeface="Arial"/>
              </a:rPr>
              <a:t>in the science curriculum, by highlighting present-day role models and the contributions of scientists from a wide range of backgrounds; and considering social and cultural values around scientific ideas</a:t>
            </a:r>
          </a:p>
        </p:txBody>
      </p:sp>
    </p:spTree>
    <p:extLst>
      <p:ext uri="{BB962C8B-B14F-4D97-AF65-F5344CB8AC3E}">
        <p14:creationId xmlns:p14="http://schemas.microsoft.com/office/powerpoint/2010/main" val="2372894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A3FF632-DF5F-471A-BC13-A7476BDB8185}"/>
              </a:ext>
            </a:extLst>
          </p:cNvPr>
          <p:cNvPicPr>
            <a:picLocks noChangeAspect="1"/>
          </p:cNvPicPr>
          <p:nvPr/>
        </p:nvPicPr>
        <p:blipFill>
          <a:blip r:embed="rId2"/>
          <a:stretch>
            <a:fillRect/>
          </a:stretch>
        </p:blipFill>
        <p:spPr>
          <a:xfrm>
            <a:off x="5805138" y="2614731"/>
            <a:ext cx="3629511" cy="2512739"/>
          </a:xfrm>
          <a:prstGeom prst="rect">
            <a:avLst/>
          </a:prstGeom>
        </p:spPr>
      </p:pic>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Content Placeholder 5">
            <a:extLst>
              <a:ext uri="{FF2B5EF4-FFF2-40B4-BE49-F238E27FC236}">
                <a16:creationId xmlns:a16="http://schemas.microsoft.com/office/drawing/2014/main" id="{7013939D-DD9F-4E58-B8E4-16EFD28F2146}"/>
              </a:ext>
            </a:extLst>
          </p:cNvPr>
          <p:cNvSpPr txBox="1">
            <a:spLocks/>
          </p:cNvSpPr>
          <p:nvPr/>
        </p:nvSpPr>
        <p:spPr>
          <a:xfrm>
            <a:off x="203201" y="940884"/>
            <a:ext cx="9164319" cy="16263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spcAft>
                <a:spcPts val="600"/>
              </a:spcAft>
              <a:buFont typeface="Arial" panose="020B0604020202020204" pitchFamily="34" charset="0"/>
              <a:buNone/>
            </a:pPr>
            <a:r>
              <a:rPr lang="en-GB" sz="1200">
                <a:solidFill>
                  <a:schemeClr val="bg1"/>
                </a:solidFill>
                <a:latin typeface="Roboto" panose="02000000000000000000" pitchFamily="2" charset="0"/>
                <a:ea typeface="Roboto" panose="02000000000000000000" pitchFamily="2" charset="0"/>
              </a:rPr>
              <a:t>The </a:t>
            </a:r>
            <a:r>
              <a:rPr lang="en-GB" sz="1200">
                <a:solidFill>
                  <a:srgbClr val="0000FF"/>
                </a:solidFill>
                <a:latin typeface="Roboto" panose="02000000000000000000" pitchFamily="2" charset="0"/>
                <a:ea typeface="Roboto" panose="02000000000000000000" pitchFamily="2" charset="0"/>
              </a:rPr>
              <a:t>‘</a:t>
            </a:r>
            <a:r>
              <a:rPr lang="en-GB" sz="1200">
                <a:solidFill>
                  <a:srgbClr val="0000FF"/>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big ideas of science education</a:t>
            </a:r>
            <a:r>
              <a:rPr lang="en-GB" sz="1200">
                <a:solidFill>
                  <a:srgbClr val="0000FF"/>
                </a:solidFill>
                <a:latin typeface="Roboto" panose="02000000000000000000" pitchFamily="2" charset="0"/>
                <a:ea typeface="Roboto" panose="02000000000000000000" pitchFamily="2" charset="0"/>
              </a:rPr>
              <a:t>’ </a:t>
            </a:r>
            <a:r>
              <a:rPr lang="en-GB" sz="1200">
                <a:solidFill>
                  <a:schemeClr val="bg1"/>
                </a:solidFill>
                <a:latin typeface="Roboto" panose="02000000000000000000" pitchFamily="2" charset="0"/>
                <a:ea typeface="Roboto" panose="02000000000000000000" pitchFamily="2" charset="0"/>
              </a:rPr>
              <a:t>were first published by Wynne Harlen and a group of experts in science education in 2010. </a:t>
            </a:r>
            <a:br>
              <a:rPr lang="en-GB" sz="1200">
                <a:solidFill>
                  <a:schemeClr val="bg1"/>
                </a:solidFill>
                <a:latin typeface="Roboto" panose="02000000000000000000" pitchFamily="2" charset="0"/>
                <a:ea typeface="Roboto" panose="02000000000000000000" pitchFamily="2" charset="0"/>
              </a:rPr>
            </a:br>
            <a:r>
              <a:rPr lang="en-GB" sz="1200">
                <a:solidFill>
                  <a:schemeClr val="bg1"/>
                </a:solidFill>
                <a:latin typeface="Roboto" panose="02000000000000000000" pitchFamily="2" charset="0"/>
                <a:ea typeface="Roboto" panose="02000000000000000000" pitchFamily="2" charset="0"/>
              </a:rPr>
              <a:t>These ideas set out key concepts that, when understood together, allow pupils to understand the world around them.</a:t>
            </a:r>
          </a:p>
          <a:p>
            <a:pPr marL="0" indent="0">
              <a:lnSpc>
                <a:spcPct val="100000"/>
              </a:lnSpc>
              <a:spcBef>
                <a:spcPts val="0"/>
              </a:spcBef>
              <a:spcAft>
                <a:spcPts val="600"/>
              </a:spcAft>
              <a:buFont typeface="Arial" panose="020B0604020202020204" pitchFamily="34" charset="0"/>
              <a:buNone/>
            </a:pPr>
            <a:r>
              <a:rPr lang="en-GB" sz="1200">
                <a:solidFill>
                  <a:schemeClr val="bg1"/>
                </a:solidFill>
                <a:latin typeface="Roboto" panose="02000000000000000000" pitchFamily="2" charset="0"/>
                <a:ea typeface="Roboto" panose="02000000000000000000" pitchFamily="2" charset="0"/>
              </a:rPr>
              <a:t>The ideas are expressed in the form of narrative descriptions that builds the understanding of key ideas from primary to secondary education. They cannot be understood in single units or lessons; we need to build concepts by attending to them in small steps within the curriculum.</a:t>
            </a:r>
          </a:p>
          <a:p>
            <a:pPr marL="0" indent="0">
              <a:lnSpc>
                <a:spcPct val="100000"/>
              </a:lnSpc>
              <a:spcBef>
                <a:spcPts val="0"/>
              </a:spcBef>
              <a:spcAft>
                <a:spcPts val="600"/>
              </a:spcAft>
              <a:buFont typeface="Arial" panose="020B0604020202020204" pitchFamily="34" charset="0"/>
              <a:buNone/>
            </a:pPr>
            <a:r>
              <a:rPr lang="en-GB" sz="1200">
                <a:solidFill>
                  <a:schemeClr val="bg1"/>
                </a:solidFill>
                <a:latin typeface="Roboto" panose="02000000000000000000" pitchFamily="2" charset="0"/>
                <a:ea typeface="Roboto" panose="02000000000000000000" pitchFamily="2" charset="0"/>
              </a:rPr>
              <a:t>Ten ideas are </a:t>
            </a:r>
            <a:r>
              <a:rPr lang="en-GB" sz="1200" b="1">
                <a:solidFill>
                  <a:schemeClr val="bg1"/>
                </a:solidFill>
                <a:latin typeface="Roboto" panose="02000000000000000000" pitchFamily="2" charset="0"/>
                <a:ea typeface="Roboto" panose="02000000000000000000" pitchFamily="2" charset="0"/>
              </a:rPr>
              <a:t>ideas </a:t>
            </a:r>
            <a:r>
              <a:rPr lang="en-GB" sz="1200" b="1" u="sng">
                <a:solidFill>
                  <a:schemeClr val="bg1"/>
                </a:solidFill>
                <a:latin typeface="Roboto" panose="02000000000000000000" pitchFamily="2" charset="0"/>
                <a:ea typeface="Roboto" panose="02000000000000000000" pitchFamily="2" charset="0"/>
              </a:rPr>
              <a:t>of</a:t>
            </a:r>
            <a:r>
              <a:rPr lang="en-GB" sz="1200" b="1">
                <a:solidFill>
                  <a:schemeClr val="bg1"/>
                </a:solidFill>
                <a:latin typeface="Roboto" panose="02000000000000000000" pitchFamily="2" charset="0"/>
                <a:ea typeface="Roboto" panose="02000000000000000000" pitchFamily="2" charset="0"/>
              </a:rPr>
              <a:t> science</a:t>
            </a:r>
            <a:r>
              <a:rPr lang="en-GB" sz="1200">
                <a:solidFill>
                  <a:schemeClr val="bg1"/>
                </a:solidFill>
                <a:latin typeface="Roboto" panose="02000000000000000000" pitchFamily="2" charset="0"/>
                <a:ea typeface="Roboto" panose="02000000000000000000" pitchFamily="2" charset="0"/>
              </a:rPr>
              <a:t>, and span the disciplines of chemistry, biology and physics. Four are </a:t>
            </a:r>
            <a:r>
              <a:rPr lang="en-GB" sz="1200" b="1">
                <a:solidFill>
                  <a:schemeClr val="bg1"/>
                </a:solidFill>
                <a:latin typeface="Roboto" panose="02000000000000000000" pitchFamily="2" charset="0"/>
                <a:ea typeface="Roboto" panose="02000000000000000000" pitchFamily="2" charset="0"/>
              </a:rPr>
              <a:t>ideas </a:t>
            </a:r>
            <a:r>
              <a:rPr lang="en-GB" sz="1200" b="1" u="sng">
                <a:solidFill>
                  <a:schemeClr val="bg1"/>
                </a:solidFill>
                <a:latin typeface="Roboto" panose="02000000000000000000" pitchFamily="2" charset="0"/>
                <a:ea typeface="Roboto" panose="02000000000000000000" pitchFamily="2" charset="0"/>
              </a:rPr>
              <a:t>about</a:t>
            </a:r>
            <a:r>
              <a:rPr lang="en-GB" sz="1200" b="1">
                <a:solidFill>
                  <a:schemeClr val="bg1"/>
                </a:solidFill>
                <a:latin typeface="Roboto" panose="02000000000000000000" pitchFamily="2" charset="0"/>
                <a:ea typeface="Roboto" panose="02000000000000000000" pitchFamily="2" charset="0"/>
              </a:rPr>
              <a:t> science</a:t>
            </a:r>
            <a:r>
              <a:rPr lang="en-GB" sz="1200">
                <a:solidFill>
                  <a:schemeClr val="bg1"/>
                </a:solidFill>
                <a:latin typeface="Roboto" panose="02000000000000000000" pitchFamily="2" charset="0"/>
                <a:ea typeface="Roboto" panose="02000000000000000000" pitchFamily="2" charset="0"/>
              </a:rPr>
              <a:t>, and contribute to pupils’ disciplinary understanding of how scientists work today.</a:t>
            </a:r>
          </a:p>
        </p:txBody>
      </p:sp>
      <p:sp>
        <p:nvSpPr>
          <p:cNvPr id="5" name="TextBox 4">
            <a:extLst>
              <a:ext uri="{FF2B5EF4-FFF2-40B4-BE49-F238E27FC236}">
                <a16:creationId xmlns:a16="http://schemas.microsoft.com/office/drawing/2014/main" id="{11721F95-C621-42CC-9BA5-899E2D404ECA}"/>
              </a:ext>
            </a:extLst>
          </p:cNvPr>
          <p:cNvSpPr txBox="1"/>
          <p:nvPr/>
        </p:nvSpPr>
        <p:spPr>
          <a:xfrm>
            <a:off x="220763" y="2815815"/>
            <a:ext cx="5419871" cy="3426579"/>
          </a:xfrm>
          <a:prstGeom prst="rect">
            <a:avLst/>
          </a:prstGeom>
          <a:noFill/>
        </p:spPr>
        <p:txBody>
          <a:bodyPr wrap="square">
            <a:spAutoFit/>
          </a:bodyPr>
          <a:lstStyle/>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All material in the Universe is made of very small particles.</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Objects can affect each other at a distance.</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Changing the movement of an object requires a net force acting on it.</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The total amount of energy in the Universe is always the same but energy can be transformed when things change or are made to happen.</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The composition of Earth and its atmosphere and the processes occurring within them shape the Earth’s surface and its climate.</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The solar system is a very small part of one of millions of galaxies in the Universe.</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Organisms are organised on a cellular basis.</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Organisms require a supply of energy and materials for which they are often dependent on or in competition with other organisms.</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Genetic information is passed down from one generation of organisms to another.</a:t>
            </a:r>
          </a:p>
          <a:p>
            <a:pPr marL="228600" indent="-228600">
              <a:spcAft>
                <a:spcPts val="800"/>
              </a:spcAft>
              <a:buAutoNum type="arabicPeriod"/>
            </a:pPr>
            <a:r>
              <a:rPr lang="en-GB" sz="1000">
                <a:solidFill>
                  <a:schemeClr val="bg1"/>
                </a:solidFill>
                <a:latin typeface="Roboto" panose="02000000000000000000" pitchFamily="2" charset="0"/>
                <a:ea typeface="Roboto" panose="02000000000000000000" pitchFamily="2" charset="0"/>
              </a:rPr>
              <a:t>The diversity of organisms, living and extinct, is the result of evolution.</a:t>
            </a:r>
          </a:p>
          <a:p>
            <a:pPr marL="228600" indent="-228600">
              <a:spcAft>
                <a:spcPts val="800"/>
              </a:spcAft>
              <a:buAutoNum type="arabicPeriod"/>
            </a:pPr>
            <a:r>
              <a:rPr lang="en-US" sz="1000">
                <a:solidFill>
                  <a:schemeClr val="bg1"/>
                </a:solidFill>
                <a:latin typeface="Roboto" panose="02000000000000000000" pitchFamily="2" charset="0"/>
                <a:ea typeface="Roboto" panose="02000000000000000000" pitchFamily="2" charset="0"/>
              </a:rPr>
              <a:t>Organisms are healthy when physically, mentally and socially well and free from disease. [This is additional to the original ten ideas and included as we felt it important].</a:t>
            </a:r>
          </a:p>
        </p:txBody>
      </p:sp>
      <p:sp>
        <p:nvSpPr>
          <p:cNvPr id="7" name="Content Placeholder 5">
            <a:extLst>
              <a:ext uri="{FF2B5EF4-FFF2-40B4-BE49-F238E27FC236}">
                <a16:creationId xmlns:a16="http://schemas.microsoft.com/office/drawing/2014/main" id="{2572C785-B782-4C3C-A916-0B498963C8F9}"/>
              </a:ext>
            </a:extLst>
          </p:cNvPr>
          <p:cNvSpPr txBox="1">
            <a:spLocks/>
          </p:cNvSpPr>
          <p:nvPr/>
        </p:nvSpPr>
        <p:spPr bwMode="auto">
          <a:xfrm>
            <a:off x="5721081" y="5238788"/>
            <a:ext cx="3436842" cy="1010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Wingdings" panose="05000000000000000000" pitchFamily="2" charset="2"/>
              <a:buChar char="§"/>
              <a:defRPr sz="2400" kern="1200">
                <a:solidFill>
                  <a:srgbClr val="052264"/>
                </a:solidFill>
                <a:latin typeface="+mn-lt"/>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Font typeface="Wingdings" panose="05000000000000000000" pitchFamily="2" charset="2"/>
              <a:buNone/>
            </a:pPr>
            <a:r>
              <a:rPr lang="en-GB" sz="1200">
                <a:solidFill>
                  <a:schemeClr val="accent1"/>
                </a:solidFill>
                <a:latin typeface="Roboto" panose="02000000000000000000" pitchFamily="2" charset="0"/>
                <a:ea typeface="Roboto" panose="02000000000000000000" pitchFamily="2" charset="0"/>
              </a:rPr>
              <a:t>Most units attend to at least one of these big ideas. The unit overview outlines the relevant building blocks that pupils will learn in each unit, and how the idea is developed in previous and subsequent units or at KS3-4.</a:t>
            </a:r>
          </a:p>
        </p:txBody>
      </p:sp>
      <p:sp>
        <p:nvSpPr>
          <p:cNvPr id="12" name="TextBox 11">
            <a:extLst>
              <a:ext uri="{FF2B5EF4-FFF2-40B4-BE49-F238E27FC236}">
                <a16:creationId xmlns:a16="http://schemas.microsoft.com/office/drawing/2014/main" id="{6B910E0A-AC68-43F8-9168-FB80384AD338}"/>
              </a:ext>
            </a:extLst>
          </p:cNvPr>
          <p:cNvSpPr txBox="1"/>
          <p:nvPr/>
        </p:nvSpPr>
        <p:spPr>
          <a:xfrm>
            <a:off x="203201" y="2552281"/>
            <a:ext cx="5024120" cy="276999"/>
          </a:xfrm>
          <a:prstGeom prst="rect">
            <a:avLst/>
          </a:prstGeom>
          <a:noFill/>
        </p:spPr>
        <p:txBody>
          <a:bodyPr wrap="square">
            <a:spAutoFit/>
          </a:bodyPr>
          <a:lstStyle/>
          <a:p>
            <a:pPr marL="0" indent="0">
              <a:lnSpc>
                <a:spcPct val="100000"/>
              </a:lnSpc>
              <a:spcBef>
                <a:spcPts val="0"/>
              </a:spcBef>
              <a:spcAft>
                <a:spcPts val="600"/>
              </a:spcAft>
              <a:buFont typeface="Arial" panose="020B0604020202020204" pitchFamily="34" charset="0"/>
              <a:buNone/>
            </a:pPr>
            <a:r>
              <a:rPr lang="en-GB" sz="1200" b="1">
                <a:solidFill>
                  <a:schemeClr val="accent1"/>
                </a:solidFill>
                <a:latin typeface="Roboto" panose="02000000000000000000" pitchFamily="2" charset="0"/>
                <a:ea typeface="Roboto" panose="02000000000000000000" pitchFamily="2" charset="0"/>
              </a:rPr>
              <a:t>Ideas </a:t>
            </a:r>
            <a:r>
              <a:rPr lang="en-GB" sz="1200" b="1" u="sng">
                <a:solidFill>
                  <a:schemeClr val="accent1"/>
                </a:solidFill>
                <a:latin typeface="Roboto" panose="02000000000000000000" pitchFamily="2" charset="0"/>
                <a:ea typeface="Roboto" panose="02000000000000000000" pitchFamily="2" charset="0"/>
              </a:rPr>
              <a:t>of</a:t>
            </a:r>
            <a:r>
              <a:rPr lang="en-GB" sz="1200" b="1">
                <a:solidFill>
                  <a:schemeClr val="accent1"/>
                </a:solidFill>
                <a:latin typeface="Roboto" panose="02000000000000000000" pitchFamily="2" charset="0"/>
                <a:ea typeface="Roboto" panose="02000000000000000000" pitchFamily="2" charset="0"/>
              </a:rPr>
              <a:t> science</a:t>
            </a:r>
          </a:p>
        </p:txBody>
      </p:sp>
      <p:sp>
        <p:nvSpPr>
          <p:cNvPr id="23" name="Freeform: Shape 22">
            <a:extLst>
              <a:ext uri="{FF2B5EF4-FFF2-40B4-BE49-F238E27FC236}">
                <a16:creationId xmlns:a16="http://schemas.microsoft.com/office/drawing/2014/main" id="{5719DF08-50D1-431C-92A9-54EFA8031A40}"/>
              </a:ext>
            </a:extLst>
          </p:cNvPr>
          <p:cNvSpPr/>
          <p:nvPr/>
        </p:nvSpPr>
        <p:spPr>
          <a:xfrm>
            <a:off x="5805138" y="2614731"/>
            <a:ext cx="3629511" cy="2512739"/>
          </a:xfrm>
          <a:custGeom>
            <a:avLst/>
            <a:gdLst>
              <a:gd name="connsiteX0" fmla="*/ 103715 w 3629511"/>
              <a:gd name="connsiteY0" fmla="*/ 2035132 h 2512739"/>
              <a:gd name="connsiteX1" fmla="*/ 49635 w 3629511"/>
              <a:gd name="connsiteY1" fmla="*/ 2089212 h 2512739"/>
              <a:gd name="connsiteX2" fmla="*/ 49635 w 3629511"/>
              <a:gd name="connsiteY2" fmla="*/ 2305525 h 2512739"/>
              <a:gd name="connsiteX3" fmla="*/ 103715 w 3629511"/>
              <a:gd name="connsiteY3" fmla="*/ 2359605 h 2512739"/>
              <a:gd name="connsiteX4" fmla="*/ 3464179 w 3629511"/>
              <a:gd name="connsiteY4" fmla="*/ 2359605 h 2512739"/>
              <a:gd name="connsiteX5" fmla="*/ 3518259 w 3629511"/>
              <a:gd name="connsiteY5" fmla="*/ 2305525 h 2512739"/>
              <a:gd name="connsiteX6" fmla="*/ 3518259 w 3629511"/>
              <a:gd name="connsiteY6" fmla="*/ 2089212 h 2512739"/>
              <a:gd name="connsiteX7" fmla="*/ 3464179 w 3629511"/>
              <a:gd name="connsiteY7" fmla="*/ 2035132 h 2512739"/>
              <a:gd name="connsiteX8" fmla="*/ 0 w 3629511"/>
              <a:gd name="connsiteY8" fmla="*/ 0 h 2512739"/>
              <a:gd name="connsiteX9" fmla="*/ 3629511 w 3629511"/>
              <a:gd name="connsiteY9" fmla="*/ 0 h 2512739"/>
              <a:gd name="connsiteX10" fmla="*/ 3629511 w 3629511"/>
              <a:gd name="connsiteY10" fmla="*/ 2512739 h 2512739"/>
              <a:gd name="connsiteX11" fmla="*/ 0 w 3629511"/>
              <a:gd name="connsiteY11" fmla="*/ 2512739 h 2512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29511" h="2512739">
                <a:moveTo>
                  <a:pt x="103715" y="2035132"/>
                </a:moveTo>
                <a:cubicBezTo>
                  <a:pt x="73847" y="2035132"/>
                  <a:pt x="49635" y="2059344"/>
                  <a:pt x="49635" y="2089212"/>
                </a:cubicBezTo>
                <a:lnTo>
                  <a:pt x="49635" y="2305525"/>
                </a:lnTo>
                <a:cubicBezTo>
                  <a:pt x="49635" y="2335393"/>
                  <a:pt x="73847" y="2359605"/>
                  <a:pt x="103715" y="2359605"/>
                </a:cubicBezTo>
                <a:lnTo>
                  <a:pt x="3464179" y="2359605"/>
                </a:lnTo>
                <a:cubicBezTo>
                  <a:pt x="3494047" y="2359605"/>
                  <a:pt x="3518259" y="2335393"/>
                  <a:pt x="3518259" y="2305525"/>
                </a:cubicBezTo>
                <a:lnTo>
                  <a:pt x="3518259" y="2089212"/>
                </a:lnTo>
                <a:cubicBezTo>
                  <a:pt x="3518259" y="2059344"/>
                  <a:pt x="3494047" y="2035132"/>
                  <a:pt x="3464179" y="2035132"/>
                </a:cubicBezTo>
                <a:close/>
                <a:moveTo>
                  <a:pt x="0" y="0"/>
                </a:moveTo>
                <a:lnTo>
                  <a:pt x="3629511" y="0"/>
                </a:lnTo>
                <a:lnTo>
                  <a:pt x="3629511" y="2512739"/>
                </a:lnTo>
                <a:lnTo>
                  <a:pt x="0" y="2512739"/>
                </a:lnTo>
                <a:close/>
              </a:path>
            </a:pathLst>
          </a:custGeom>
          <a:solidFill>
            <a:srgbClr val="E6E6E6">
              <a:alpha val="6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Rectangle: Rounded Corners 20">
            <a:extLst>
              <a:ext uri="{FF2B5EF4-FFF2-40B4-BE49-F238E27FC236}">
                <a16:creationId xmlns:a16="http://schemas.microsoft.com/office/drawing/2014/main" id="{E2EE2034-741C-4594-917D-97B3C5E0BBE7}"/>
              </a:ext>
            </a:extLst>
          </p:cNvPr>
          <p:cNvSpPr/>
          <p:nvPr/>
        </p:nvSpPr>
        <p:spPr>
          <a:xfrm>
            <a:off x="5885581" y="4624479"/>
            <a:ext cx="3468624" cy="362812"/>
          </a:xfrm>
          <a:prstGeom prst="roundRect">
            <a:avLst/>
          </a:prstGeom>
          <a:no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Arrow Connector 9">
            <a:extLst>
              <a:ext uri="{FF2B5EF4-FFF2-40B4-BE49-F238E27FC236}">
                <a16:creationId xmlns:a16="http://schemas.microsoft.com/office/drawing/2014/main" id="{79EF80B6-1175-4561-A252-FBBB197D400D}"/>
              </a:ext>
            </a:extLst>
          </p:cNvPr>
          <p:cNvCxnSpPr>
            <a:cxnSpLocks/>
            <a:stCxn id="7" idx="0"/>
          </p:cNvCxnSpPr>
          <p:nvPr/>
        </p:nvCxnSpPr>
        <p:spPr>
          <a:xfrm flipV="1">
            <a:off x="7439502" y="4983067"/>
            <a:ext cx="0" cy="25572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264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11F6B1A3-6847-EDB9-FF0E-442535358A49}"/>
              </a:ext>
            </a:extLst>
          </p:cNvPr>
          <p:cNvSpPr/>
          <p:nvPr/>
        </p:nvSpPr>
        <p:spPr>
          <a:xfrm>
            <a:off x="243316" y="1338011"/>
            <a:ext cx="1620000" cy="1249532"/>
          </a:xfrm>
          <a:prstGeom prst="rect">
            <a:avLst/>
          </a:prstGeom>
          <a:noFill/>
          <a:ln w="381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1.</a:t>
            </a:r>
          </a:p>
          <a:p>
            <a:pPr algn="ctr">
              <a:spcAft>
                <a:spcPts val="600"/>
              </a:spcAft>
            </a:pPr>
            <a:r>
              <a:rPr lang="en-US" sz="1050">
                <a:latin typeface="United Curriculum" panose="020B0604020202020204" pitchFamily="2" charset="0"/>
                <a:cs typeface="United Curriculum" panose="020B0604020202020204" pitchFamily="2" charset="0"/>
              </a:rPr>
              <a:t>All material in the universe is made of very small particles.</a:t>
            </a:r>
          </a:p>
        </p:txBody>
      </p:sp>
      <p:sp>
        <p:nvSpPr>
          <p:cNvPr id="2" name="Text Placeholder 1">
            <a:extLst>
              <a:ext uri="{FF2B5EF4-FFF2-40B4-BE49-F238E27FC236}">
                <a16:creationId xmlns:a16="http://schemas.microsoft.com/office/drawing/2014/main" id="{600C82AE-7BA3-FC34-3914-098C4DC5B5F1}"/>
              </a:ext>
            </a:extLst>
          </p:cNvPr>
          <p:cNvSpPr>
            <a:spLocks noGrp="1"/>
          </p:cNvSpPr>
          <p:nvPr>
            <p:ph type="body" sz="quarter" idx="10"/>
          </p:nvPr>
        </p:nvSpPr>
        <p:spPr/>
        <p:txBody>
          <a:bodyPr/>
          <a:lstStyle/>
          <a:p>
            <a:r>
              <a:rPr lang="en-GB"/>
              <a:t>Progression in Vertical Concepts</a:t>
            </a:r>
          </a:p>
        </p:txBody>
      </p:sp>
      <p:pic>
        <p:nvPicPr>
          <p:cNvPr id="3" name="Picture 2">
            <a:extLst>
              <a:ext uri="{FF2B5EF4-FFF2-40B4-BE49-F238E27FC236}">
                <a16:creationId xmlns:a16="http://schemas.microsoft.com/office/drawing/2014/main" id="{35B91680-1780-02B1-4DB9-50722F1D467C}"/>
              </a:ext>
            </a:extLst>
          </p:cNvPr>
          <p:cNvPicPr>
            <a:picLocks noChangeAspect="1"/>
          </p:cNvPicPr>
          <p:nvPr/>
        </p:nvPicPr>
        <p:blipFill>
          <a:blip r:embed="rId2"/>
          <a:stretch>
            <a:fillRect/>
          </a:stretch>
        </p:blipFill>
        <p:spPr>
          <a:xfrm>
            <a:off x="3382393" y="2353378"/>
            <a:ext cx="4313067" cy="2382063"/>
          </a:xfrm>
          <a:prstGeom prst="rect">
            <a:avLst/>
          </a:prstGeom>
        </p:spPr>
      </p:pic>
      <p:pic>
        <p:nvPicPr>
          <p:cNvPr id="32" name="Picture 31" descr="Icon&#10;&#10;Description automatically generated">
            <a:extLst>
              <a:ext uri="{FF2B5EF4-FFF2-40B4-BE49-F238E27FC236}">
                <a16:creationId xmlns:a16="http://schemas.microsoft.com/office/drawing/2014/main" id="{41C796F4-6F58-5EFC-8E0E-5A30CBF6FE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2947" y="148119"/>
            <a:ext cx="279607" cy="460099"/>
          </a:xfrm>
          <a:prstGeom prst="rect">
            <a:avLst/>
          </a:prstGeom>
        </p:spPr>
      </p:pic>
      <p:sp>
        <p:nvSpPr>
          <p:cNvPr id="33" name="Rectangle 18">
            <a:extLst>
              <a:ext uri="{FF2B5EF4-FFF2-40B4-BE49-F238E27FC236}">
                <a16:creationId xmlns:a16="http://schemas.microsoft.com/office/drawing/2014/main" id="{CDC6CB8F-A6A7-B8EE-880F-31169783FCE9}"/>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Chemistry</a:t>
            </a:r>
            <a:endParaRPr lang="en-GB" sz="1400" b="1">
              <a:solidFill>
                <a:srgbClr val="FFFFFF"/>
              </a:solidFill>
              <a:latin typeface="United Curriculum" pitchFamily="2" charset="0"/>
              <a:ea typeface="Roboto" panose="02000000000000000000" pitchFamily="2" charset="0"/>
            </a:endParaRPr>
          </a:p>
        </p:txBody>
      </p:sp>
      <p:cxnSp>
        <p:nvCxnSpPr>
          <p:cNvPr id="34" name="Straight Arrow Connector 33">
            <a:extLst>
              <a:ext uri="{FF2B5EF4-FFF2-40B4-BE49-F238E27FC236}">
                <a16:creationId xmlns:a16="http://schemas.microsoft.com/office/drawing/2014/main" id="{53998D4D-1BBB-7450-3182-91B319045406}"/>
              </a:ext>
            </a:extLst>
          </p:cNvPr>
          <p:cNvCxnSpPr>
            <a:cxnSpLocks/>
            <a:endCxn id="3" idx="1"/>
          </p:cNvCxnSpPr>
          <p:nvPr/>
        </p:nvCxnSpPr>
        <p:spPr>
          <a:xfrm>
            <a:off x="2644567" y="3254646"/>
            <a:ext cx="737826" cy="28976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2FDD7D1F-0C40-5B23-CA0D-A63457D877C8}"/>
              </a:ext>
            </a:extLst>
          </p:cNvPr>
          <p:cNvSpPr txBox="1"/>
          <p:nvPr/>
        </p:nvSpPr>
        <p:spPr>
          <a:xfrm>
            <a:off x="1540043" y="3025035"/>
            <a:ext cx="1233052" cy="584775"/>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The same thing (water) can look different when it is hot or cold (ice).</a:t>
            </a:r>
          </a:p>
        </p:txBody>
      </p:sp>
      <p:cxnSp>
        <p:nvCxnSpPr>
          <p:cNvPr id="38" name="Straight Arrow Connector 37">
            <a:extLst>
              <a:ext uri="{FF2B5EF4-FFF2-40B4-BE49-F238E27FC236}">
                <a16:creationId xmlns:a16="http://schemas.microsoft.com/office/drawing/2014/main" id="{B434869C-D349-C9DB-5347-AA5A27F87EA0}"/>
              </a:ext>
            </a:extLst>
          </p:cNvPr>
          <p:cNvCxnSpPr>
            <a:cxnSpLocks/>
          </p:cNvCxnSpPr>
          <p:nvPr/>
        </p:nvCxnSpPr>
        <p:spPr>
          <a:xfrm>
            <a:off x="3838499" y="2144664"/>
            <a:ext cx="238352" cy="41737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A5C8EE30-9AFC-D0FC-AF55-98F3A7D92780}"/>
              </a:ext>
            </a:extLst>
          </p:cNvPr>
          <p:cNvSpPr txBox="1"/>
          <p:nvPr/>
        </p:nvSpPr>
        <p:spPr>
          <a:xfrm>
            <a:off x="2957853" y="1682999"/>
            <a:ext cx="1228459" cy="461665"/>
          </a:xfrm>
          <a:prstGeom prst="rect">
            <a:avLst/>
          </a:prstGeom>
          <a:noFill/>
        </p:spPr>
        <p:txBody>
          <a:bodyPr wrap="square" rtlCol="0">
            <a:spAutoFit/>
          </a:bodyPr>
          <a:lstStyle/>
          <a:p>
            <a:pPr>
              <a:spcAft>
                <a:spcPts val="400"/>
              </a:spcAft>
            </a:pPr>
            <a:r>
              <a:rPr lang="en-US" sz="800" b="1">
                <a:solidFill>
                  <a:schemeClr val="accent1"/>
                </a:solidFill>
                <a:latin typeface="Roboto" panose="02000000000000000000" pitchFamily="2" charset="0"/>
                <a:ea typeface="Roboto" panose="02000000000000000000" pitchFamily="2" charset="0"/>
              </a:rPr>
              <a:t>Objects</a:t>
            </a:r>
            <a:r>
              <a:rPr lang="en-US" sz="800">
                <a:solidFill>
                  <a:schemeClr val="accent1"/>
                </a:solidFill>
                <a:latin typeface="Roboto" panose="02000000000000000000" pitchFamily="2" charset="0"/>
                <a:ea typeface="Roboto" panose="02000000000000000000" pitchFamily="2" charset="0"/>
              </a:rPr>
              <a:t> have a purpose and are made of different </a:t>
            </a:r>
            <a:r>
              <a:rPr lang="en-US" sz="800" b="1">
                <a:solidFill>
                  <a:schemeClr val="accent1"/>
                </a:solidFill>
                <a:latin typeface="Roboto" panose="02000000000000000000" pitchFamily="2" charset="0"/>
                <a:ea typeface="Roboto" panose="02000000000000000000" pitchFamily="2" charset="0"/>
              </a:rPr>
              <a:t>materials</a:t>
            </a:r>
            <a:r>
              <a:rPr lang="en-US" sz="800">
                <a:solidFill>
                  <a:schemeClr val="accent1"/>
                </a:solidFill>
                <a:latin typeface="Roboto" panose="02000000000000000000" pitchFamily="2" charset="0"/>
                <a:ea typeface="Roboto" panose="02000000000000000000" pitchFamily="2" charset="0"/>
              </a:rPr>
              <a:t>.</a:t>
            </a:r>
          </a:p>
        </p:txBody>
      </p:sp>
      <p:cxnSp>
        <p:nvCxnSpPr>
          <p:cNvPr id="44" name="Straight Arrow Connector 43">
            <a:extLst>
              <a:ext uri="{FF2B5EF4-FFF2-40B4-BE49-F238E27FC236}">
                <a16:creationId xmlns:a16="http://schemas.microsoft.com/office/drawing/2014/main" id="{AE96EB4C-5E82-DC75-9A89-54B48EBA1FC3}"/>
              </a:ext>
            </a:extLst>
          </p:cNvPr>
          <p:cNvCxnSpPr>
            <a:cxnSpLocks/>
          </p:cNvCxnSpPr>
          <p:nvPr/>
        </p:nvCxnSpPr>
        <p:spPr>
          <a:xfrm flipV="1">
            <a:off x="4358936" y="3862978"/>
            <a:ext cx="369586" cy="110207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C9656FD-57CE-40CB-7566-249CACFA9D2F}"/>
              </a:ext>
            </a:extLst>
          </p:cNvPr>
          <p:cNvSpPr txBox="1"/>
          <p:nvPr/>
        </p:nvSpPr>
        <p:spPr>
          <a:xfrm>
            <a:off x="2506678" y="4965052"/>
            <a:ext cx="2130808" cy="1056700"/>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All the ‘stuff’ encountered in everyday life, including air, water and different kinds of solid substances, is called </a:t>
            </a:r>
            <a:r>
              <a:rPr lang="en-US" sz="800" b="1">
                <a:solidFill>
                  <a:schemeClr val="accent1"/>
                </a:solidFill>
                <a:latin typeface="Roboto" panose="02000000000000000000" pitchFamily="2" charset="0"/>
                <a:ea typeface="Roboto" panose="02000000000000000000" pitchFamily="2" charset="0"/>
              </a:rPr>
              <a:t>matter</a:t>
            </a:r>
            <a:r>
              <a:rPr lang="en-US" sz="800">
                <a:solidFill>
                  <a:schemeClr val="accent1"/>
                </a:solidFill>
                <a:latin typeface="Roboto" panose="02000000000000000000" pitchFamily="2" charset="0"/>
                <a:ea typeface="Roboto" panose="02000000000000000000" pitchFamily="2" charset="0"/>
              </a:rPr>
              <a:t>.</a:t>
            </a:r>
          </a:p>
          <a:p>
            <a:pPr>
              <a:spcAft>
                <a:spcPts val="400"/>
              </a:spcAft>
            </a:pPr>
            <a:r>
              <a:rPr lang="en-US" sz="800">
                <a:solidFill>
                  <a:schemeClr val="accent1"/>
                </a:solidFill>
                <a:latin typeface="Roboto" panose="02000000000000000000" pitchFamily="2" charset="0"/>
                <a:ea typeface="Roboto" panose="02000000000000000000" pitchFamily="2" charset="0"/>
              </a:rPr>
              <a:t>Different materials are recognisable by their </a:t>
            </a:r>
            <a:r>
              <a:rPr lang="en-US" sz="800" b="1">
                <a:solidFill>
                  <a:schemeClr val="accent1"/>
                </a:solidFill>
                <a:latin typeface="Roboto" panose="02000000000000000000" pitchFamily="2" charset="0"/>
                <a:ea typeface="Roboto" panose="02000000000000000000" pitchFamily="2" charset="0"/>
              </a:rPr>
              <a:t>properties</a:t>
            </a:r>
            <a:r>
              <a:rPr lang="en-US" sz="800">
                <a:solidFill>
                  <a:schemeClr val="accent1"/>
                </a:solidFill>
                <a:latin typeface="Roboto" panose="02000000000000000000" pitchFamily="2" charset="0"/>
                <a:ea typeface="Roboto" panose="02000000000000000000" pitchFamily="2" charset="0"/>
              </a:rPr>
              <a:t>.</a:t>
            </a:r>
          </a:p>
          <a:p>
            <a:pPr>
              <a:spcAft>
                <a:spcPts val="400"/>
              </a:spcAft>
            </a:pPr>
            <a:r>
              <a:rPr lang="en-US" sz="800">
                <a:solidFill>
                  <a:schemeClr val="accent1"/>
                </a:solidFill>
                <a:latin typeface="Roboto" panose="02000000000000000000" pitchFamily="2" charset="0"/>
                <a:ea typeface="Roboto" panose="02000000000000000000" pitchFamily="2" charset="0"/>
              </a:rPr>
              <a:t>Materials have different properties, which make them suitable for specific purposes. </a:t>
            </a:r>
          </a:p>
        </p:txBody>
      </p:sp>
      <p:cxnSp>
        <p:nvCxnSpPr>
          <p:cNvPr id="49" name="Straight Arrow Connector 48">
            <a:extLst>
              <a:ext uri="{FF2B5EF4-FFF2-40B4-BE49-F238E27FC236}">
                <a16:creationId xmlns:a16="http://schemas.microsoft.com/office/drawing/2014/main" id="{0FF54340-FD65-D4F9-6368-ED8514EB82A3}"/>
              </a:ext>
            </a:extLst>
          </p:cNvPr>
          <p:cNvCxnSpPr>
            <a:cxnSpLocks/>
          </p:cNvCxnSpPr>
          <p:nvPr/>
        </p:nvCxnSpPr>
        <p:spPr>
          <a:xfrm flipH="1" flipV="1">
            <a:off x="4903903" y="4545367"/>
            <a:ext cx="64366" cy="41968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E34EA859-6294-16DE-2DC0-0AD3AB1705D7}"/>
              </a:ext>
            </a:extLst>
          </p:cNvPr>
          <p:cNvSpPr txBox="1"/>
          <p:nvPr/>
        </p:nvSpPr>
        <p:spPr>
          <a:xfrm>
            <a:off x="4766569" y="4965052"/>
            <a:ext cx="1722267" cy="882293"/>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Matter can exist in three different </a:t>
            </a:r>
            <a:r>
              <a:rPr lang="en-US" sz="800" b="1">
                <a:solidFill>
                  <a:schemeClr val="accent1"/>
                </a:solidFill>
                <a:latin typeface="Roboto" panose="02000000000000000000" pitchFamily="2" charset="0"/>
                <a:ea typeface="Roboto" panose="02000000000000000000" pitchFamily="2" charset="0"/>
              </a:rPr>
              <a:t>states</a:t>
            </a:r>
            <a:r>
              <a:rPr lang="en-US" sz="800">
                <a:solidFill>
                  <a:schemeClr val="accent1"/>
                </a:solidFill>
                <a:latin typeface="Roboto" panose="02000000000000000000" pitchFamily="2" charset="0"/>
                <a:ea typeface="Roboto" panose="02000000000000000000" pitchFamily="2" charset="0"/>
              </a:rPr>
              <a:t>: as </a:t>
            </a:r>
            <a:r>
              <a:rPr lang="en-US" sz="800" b="1">
                <a:solidFill>
                  <a:schemeClr val="accent1"/>
                </a:solidFill>
                <a:latin typeface="Roboto" panose="02000000000000000000" pitchFamily="2" charset="0"/>
                <a:ea typeface="Roboto" panose="02000000000000000000" pitchFamily="2" charset="0"/>
              </a:rPr>
              <a:t>solids</a:t>
            </a:r>
            <a:r>
              <a:rPr lang="en-US" sz="800">
                <a:solidFill>
                  <a:schemeClr val="accent1"/>
                </a:solidFill>
                <a:latin typeface="Roboto" panose="02000000000000000000" pitchFamily="2" charset="0"/>
                <a:ea typeface="Roboto" panose="02000000000000000000" pitchFamily="2" charset="0"/>
              </a:rPr>
              <a:t>, </a:t>
            </a:r>
            <a:r>
              <a:rPr lang="en-US" sz="800" b="1">
                <a:solidFill>
                  <a:schemeClr val="accent1"/>
                </a:solidFill>
                <a:latin typeface="Roboto" panose="02000000000000000000" pitchFamily="2" charset="0"/>
                <a:ea typeface="Roboto" panose="02000000000000000000" pitchFamily="2" charset="0"/>
              </a:rPr>
              <a:t>liquids</a:t>
            </a:r>
            <a:r>
              <a:rPr lang="en-US" sz="800">
                <a:solidFill>
                  <a:schemeClr val="accent1"/>
                </a:solidFill>
                <a:latin typeface="Roboto" panose="02000000000000000000" pitchFamily="2" charset="0"/>
                <a:ea typeface="Roboto" panose="02000000000000000000" pitchFamily="2" charset="0"/>
              </a:rPr>
              <a:t> and </a:t>
            </a:r>
            <a:r>
              <a:rPr lang="en-US" sz="800" b="1">
                <a:solidFill>
                  <a:schemeClr val="accent1"/>
                </a:solidFill>
                <a:latin typeface="Roboto" panose="02000000000000000000" pitchFamily="2" charset="0"/>
                <a:ea typeface="Roboto" panose="02000000000000000000" pitchFamily="2" charset="0"/>
              </a:rPr>
              <a:t>gases</a:t>
            </a:r>
            <a:r>
              <a:rPr lang="en-US" sz="800">
                <a:solidFill>
                  <a:schemeClr val="accent1"/>
                </a:solidFill>
                <a:latin typeface="Roboto" panose="02000000000000000000" pitchFamily="2" charset="0"/>
                <a:ea typeface="Roboto" panose="02000000000000000000" pitchFamily="2" charset="0"/>
              </a:rPr>
              <a:t>.</a:t>
            </a:r>
          </a:p>
          <a:p>
            <a:pPr>
              <a:spcAft>
                <a:spcPts val="400"/>
              </a:spcAft>
            </a:pPr>
            <a:r>
              <a:rPr lang="en-US" sz="800">
                <a:solidFill>
                  <a:schemeClr val="accent1"/>
                </a:solidFill>
                <a:latin typeface="Roboto" panose="02000000000000000000" pitchFamily="2" charset="0"/>
                <a:ea typeface="Roboto" panose="02000000000000000000" pitchFamily="2" charset="0"/>
              </a:rPr>
              <a:t>The amount and type of </a:t>
            </a:r>
            <a:r>
              <a:rPr lang="en-US" sz="800" b="1">
                <a:solidFill>
                  <a:schemeClr val="accent1"/>
                </a:solidFill>
                <a:latin typeface="Roboto" panose="02000000000000000000" pitchFamily="2" charset="0"/>
                <a:ea typeface="Roboto" panose="02000000000000000000" pitchFamily="2" charset="0"/>
              </a:rPr>
              <a:t>substance</a:t>
            </a:r>
            <a:r>
              <a:rPr lang="en-US" sz="800">
                <a:solidFill>
                  <a:schemeClr val="accent1"/>
                </a:solidFill>
                <a:latin typeface="Roboto" panose="02000000000000000000" pitchFamily="2" charset="0"/>
                <a:ea typeface="Roboto" panose="02000000000000000000" pitchFamily="2" charset="0"/>
              </a:rPr>
              <a:t> does not change when the matter changes state.</a:t>
            </a:r>
          </a:p>
        </p:txBody>
      </p:sp>
      <p:cxnSp>
        <p:nvCxnSpPr>
          <p:cNvPr id="54" name="Straight Arrow Connector 53">
            <a:extLst>
              <a:ext uri="{FF2B5EF4-FFF2-40B4-BE49-F238E27FC236}">
                <a16:creationId xmlns:a16="http://schemas.microsoft.com/office/drawing/2014/main" id="{0CE9AAB1-0B21-B65D-FAFB-05167A5DCED3}"/>
              </a:ext>
            </a:extLst>
          </p:cNvPr>
          <p:cNvCxnSpPr>
            <a:cxnSpLocks/>
          </p:cNvCxnSpPr>
          <p:nvPr/>
        </p:nvCxnSpPr>
        <p:spPr>
          <a:xfrm flipH="1">
            <a:off x="6252323" y="2144664"/>
            <a:ext cx="236513" cy="776089"/>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2CE00B17-3DB3-A8C9-7A26-01866268D069}"/>
              </a:ext>
            </a:extLst>
          </p:cNvPr>
          <p:cNvSpPr txBox="1"/>
          <p:nvPr/>
        </p:nvSpPr>
        <p:spPr>
          <a:xfrm>
            <a:off x="4972458" y="1224469"/>
            <a:ext cx="2723002" cy="1005403"/>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If a material could be divided into smaller and smaller pieces, it would be found to be made of </a:t>
            </a:r>
            <a:r>
              <a:rPr lang="en-US" sz="800" b="1">
                <a:solidFill>
                  <a:schemeClr val="accent1"/>
                </a:solidFill>
                <a:latin typeface="Roboto" panose="02000000000000000000" pitchFamily="2" charset="0"/>
                <a:ea typeface="Roboto" panose="02000000000000000000" pitchFamily="2" charset="0"/>
              </a:rPr>
              <a:t>particles</a:t>
            </a:r>
            <a:r>
              <a:rPr lang="en-US" sz="800">
                <a:solidFill>
                  <a:schemeClr val="accent1"/>
                </a:solidFill>
                <a:latin typeface="Roboto" panose="02000000000000000000" pitchFamily="2" charset="0"/>
                <a:ea typeface="Roboto" panose="02000000000000000000" pitchFamily="2" charset="0"/>
              </a:rPr>
              <a:t>, which smaller than can be seen even with a microscope. These particles are not </a:t>
            </a:r>
            <a:r>
              <a:rPr lang="en-US" sz="800" i="1">
                <a:solidFill>
                  <a:schemeClr val="accent1"/>
                </a:solidFill>
                <a:latin typeface="Roboto" panose="02000000000000000000" pitchFamily="2" charset="0"/>
                <a:ea typeface="Roboto" panose="02000000000000000000" pitchFamily="2" charset="0"/>
              </a:rPr>
              <a:t>in</a:t>
            </a:r>
            <a:r>
              <a:rPr lang="en-US" sz="800">
                <a:solidFill>
                  <a:schemeClr val="accent1"/>
                </a:solidFill>
                <a:latin typeface="Roboto" panose="02000000000000000000" pitchFamily="2" charset="0"/>
                <a:ea typeface="Roboto" panose="02000000000000000000" pitchFamily="2" charset="0"/>
              </a:rPr>
              <a:t> a material; they </a:t>
            </a:r>
            <a:r>
              <a:rPr lang="en-US" sz="800" i="1">
                <a:solidFill>
                  <a:schemeClr val="accent1"/>
                </a:solidFill>
                <a:latin typeface="Roboto" panose="02000000000000000000" pitchFamily="2" charset="0"/>
                <a:ea typeface="Roboto" panose="02000000000000000000" pitchFamily="2" charset="0"/>
              </a:rPr>
              <a:t>are </a:t>
            </a:r>
            <a:r>
              <a:rPr lang="en-US" sz="800">
                <a:solidFill>
                  <a:schemeClr val="accent1"/>
                </a:solidFill>
                <a:latin typeface="Roboto" panose="02000000000000000000" pitchFamily="2" charset="0"/>
                <a:ea typeface="Roboto" panose="02000000000000000000" pitchFamily="2" charset="0"/>
              </a:rPr>
              <a:t>the material.</a:t>
            </a:r>
          </a:p>
          <a:p>
            <a:pPr>
              <a:spcAft>
                <a:spcPts val="400"/>
              </a:spcAft>
            </a:pPr>
            <a:r>
              <a:rPr lang="en-US" sz="800">
                <a:solidFill>
                  <a:schemeClr val="accent1"/>
                </a:solidFill>
                <a:latin typeface="Roboto" panose="02000000000000000000" pitchFamily="2" charset="0"/>
                <a:ea typeface="Roboto" panose="02000000000000000000" pitchFamily="2" charset="0"/>
              </a:rPr>
              <a:t>The particles of a substance are arranged differently when it is solid, liquid or gas.</a:t>
            </a:r>
          </a:p>
        </p:txBody>
      </p:sp>
      <p:cxnSp>
        <p:nvCxnSpPr>
          <p:cNvPr id="61" name="Straight Arrow Connector 60">
            <a:extLst>
              <a:ext uri="{FF2B5EF4-FFF2-40B4-BE49-F238E27FC236}">
                <a16:creationId xmlns:a16="http://schemas.microsoft.com/office/drawing/2014/main" id="{C0A2AE5E-0925-6AA1-4521-9842A9F5C524}"/>
              </a:ext>
            </a:extLst>
          </p:cNvPr>
          <p:cNvCxnSpPr>
            <a:cxnSpLocks/>
          </p:cNvCxnSpPr>
          <p:nvPr/>
        </p:nvCxnSpPr>
        <p:spPr>
          <a:xfrm flipH="1" flipV="1">
            <a:off x="6149242" y="4462202"/>
            <a:ext cx="377641" cy="57143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4675A33E-2C2C-69C1-7D73-EF5757A2A89D}"/>
              </a:ext>
            </a:extLst>
          </p:cNvPr>
          <p:cNvSpPr txBox="1"/>
          <p:nvPr/>
        </p:nvSpPr>
        <p:spPr>
          <a:xfrm>
            <a:off x="6526883" y="4965052"/>
            <a:ext cx="1955427" cy="882293"/>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A </a:t>
            </a:r>
            <a:r>
              <a:rPr lang="en-US" sz="800" b="1">
                <a:solidFill>
                  <a:schemeClr val="accent1"/>
                </a:solidFill>
                <a:latin typeface="Roboto" panose="02000000000000000000" pitchFamily="2" charset="0"/>
                <a:ea typeface="Roboto" panose="02000000000000000000" pitchFamily="2" charset="0"/>
              </a:rPr>
              <a:t>pure substance </a:t>
            </a:r>
            <a:r>
              <a:rPr lang="en-US" sz="800">
                <a:solidFill>
                  <a:schemeClr val="accent1"/>
                </a:solidFill>
                <a:latin typeface="Roboto" panose="02000000000000000000" pitchFamily="2" charset="0"/>
                <a:ea typeface="Roboto" panose="02000000000000000000" pitchFamily="2" charset="0"/>
              </a:rPr>
              <a:t>is one that contains only one type of particle.</a:t>
            </a:r>
          </a:p>
          <a:p>
            <a:pPr>
              <a:spcAft>
                <a:spcPts val="400"/>
              </a:spcAft>
            </a:pPr>
            <a:r>
              <a:rPr lang="en-US" sz="800">
                <a:solidFill>
                  <a:schemeClr val="accent1"/>
                </a:solidFill>
                <a:latin typeface="Roboto" panose="02000000000000000000" pitchFamily="2" charset="0"/>
                <a:ea typeface="Roboto" panose="02000000000000000000" pitchFamily="2" charset="0"/>
              </a:rPr>
              <a:t>A </a:t>
            </a:r>
            <a:r>
              <a:rPr lang="en-US" sz="800" b="1">
                <a:solidFill>
                  <a:schemeClr val="accent1"/>
                </a:solidFill>
                <a:latin typeface="Roboto" panose="02000000000000000000" pitchFamily="2" charset="0"/>
                <a:ea typeface="Roboto" panose="02000000000000000000" pitchFamily="2" charset="0"/>
              </a:rPr>
              <a:t>mixture</a:t>
            </a:r>
            <a:r>
              <a:rPr lang="en-US" sz="800">
                <a:solidFill>
                  <a:schemeClr val="accent1"/>
                </a:solidFill>
                <a:latin typeface="Roboto" panose="02000000000000000000" pitchFamily="2" charset="0"/>
                <a:ea typeface="Roboto" panose="02000000000000000000" pitchFamily="2" charset="0"/>
              </a:rPr>
              <a:t> is created when two or more substances are mixed. The two types of particle are mixed together, but the particles themselves stay the same.</a:t>
            </a:r>
          </a:p>
        </p:txBody>
      </p:sp>
      <p:sp>
        <p:nvSpPr>
          <p:cNvPr id="67" name="TextBox 66">
            <a:extLst>
              <a:ext uri="{FF2B5EF4-FFF2-40B4-BE49-F238E27FC236}">
                <a16:creationId xmlns:a16="http://schemas.microsoft.com/office/drawing/2014/main" id="{6C8D0BA4-8707-5F94-97C8-C78B8F66ED2F}"/>
              </a:ext>
            </a:extLst>
          </p:cNvPr>
          <p:cNvSpPr txBox="1"/>
          <p:nvPr/>
        </p:nvSpPr>
        <p:spPr>
          <a:xfrm>
            <a:off x="7912660" y="2891870"/>
            <a:ext cx="1471038" cy="584775"/>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A </a:t>
            </a:r>
            <a:r>
              <a:rPr lang="en-US" sz="800" b="1">
                <a:solidFill>
                  <a:schemeClr val="accent1"/>
                </a:solidFill>
                <a:latin typeface="Roboto" panose="02000000000000000000" pitchFamily="2" charset="0"/>
                <a:ea typeface="Roboto" panose="02000000000000000000" pitchFamily="2" charset="0"/>
              </a:rPr>
              <a:t>chemical change </a:t>
            </a:r>
            <a:r>
              <a:rPr lang="en-US" sz="800">
                <a:solidFill>
                  <a:schemeClr val="accent1"/>
                </a:solidFill>
                <a:latin typeface="Roboto" panose="02000000000000000000" pitchFamily="2" charset="0"/>
                <a:ea typeface="Roboto" panose="02000000000000000000" pitchFamily="2" charset="0"/>
              </a:rPr>
              <a:t>is where a new substance – that is made of a different type of particle – is formed.</a:t>
            </a:r>
          </a:p>
        </p:txBody>
      </p:sp>
      <p:cxnSp>
        <p:nvCxnSpPr>
          <p:cNvPr id="68" name="Straight Arrow Connector 67">
            <a:extLst>
              <a:ext uri="{FF2B5EF4-FFF2-40B4-BE49-F238E27FC236}">
                <a16:creationId xmlns:a16="http://schemas.microsoft.com/office/drawing/2014/main" id="{6FAEAC08-290A-4224-4FD4-9DB8752460DA}"/>
              </a:ext>
            </a:extLst>
          </p:cNvPr>
          <p:cNvCxnSpPr>
            <a:cxnSpLocks/>
          </p:cNvCxnSpPr>
          <p:nvPr/>
        </p:nvCxnSpPr>
        <p:spPr>
          <a:xfrm flipH="1">
            <a:off x="7550788" y="3129467"/>
            <a:ext cx="357736" cy="125179"/>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3" name="TextBox 72">
            <a:extLst>
              <a:ext uri="{FF2B5EF4-FFF2-40B4-BE49-F238E27FC236}">
                <a16:creationId xmlns:a16="http://schemas.microsoft.com/office/drawing/2014/main" id="{42A2DE79-9242-1876-0457-5F4786513FB2}"/>
              </a:ext>
            </a:extLst>
          </p:cNvPr>
          <p:cNvSpPr txBox="1"/>
          <p:nvPr/>
        </p:nvSpPr>
        <p:spPr>
          <a:xfrm>
            <a:off x="7881258" y="3615632"/>
            <a:ext cx="1626726" cy="1077218"/>
          </a:xfrm>
          <a:prstGeom prst="rect">
            <a:avLst/>
          </a:prstGeom>
          <a:noFill/>
          <a:ln>
            <a:solidFill>
              <a:schemeClr val="bg1"/>
            </a:solidFill>
          </a:ln>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The smallest piece of a material is called an </a:t>
            </a:r>
            <a:r>
              <a:rPr lang="en-US" sz="800" b="1">
                <a:solidFill>
                  <a:schemeClr val="accent1"/>
                </a:solidFill>
                <a:latin typeface="Roboto" panose="02000000000000000000" pitchFamily="2" charset="0"/>
                <a:ea typeface="Roboto" panose="02000000000000000000" pitchFamily="2" charset="0"/>
              </a:rPr>
              <a:t>atom</a:t>
            </a:r>
            <a:r>
              <a:rPr lang="en-US" sz="800">
                <a:solidFill>
                  <a:schemeClr val="accent1"/>
                </a:solidFill>
                <a:latin typeface="Roboto" panose="02000000000000000000" pitchFamily="2" charset="0"/>
                <a:ea typeface="Roboto" panose="02000000000000000000" pitchFamily="2" charset="0"/>
              </a:rPr>
              <a:t>. All materials, anywhere in the universe, living and non-­‐living, are made of a very large numbers of these basic ‘building blocks’, of which there are about 100 different kinds.</a:t>
            </a:r>
          </a:p>
        </p:txBody>
      </p:sp>
      <p:cxnSp>
        <p:nvCxnSpPr>
          <p:cNvPr id="74" name="Straight Arrow Connector 73">
            <a:extLst>
              <a:ext uri="{FF2B5EF4-FFF2-40B4-BE49-F238E27FC236}">
                <a16:creationId xmlns:a16="http://schemas.microsoft.com/office/drawing/2014/main" id="{0B93D850-3B34-29B8-4898-AF5566B11243}"/>
              </a:ext>
            </a:extLst>
          </p:cNvPr>
          <p:cNvCxnSpPr>
            <a:cxnSpLocks/>
          </p:cNvCxnSpPr>
          <p:nvPr/>
        </p:nvCxnSpPr>
        <p:spPr>
          <a:xfrm flipH="1" flipV="1">
            <a:off x="7550788" y="3714242"/>
            <a:ext cx="326334" cy="11328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08FB2FF-C474-766C-7B46-2E17B4E07B60}"/>
              </a:ext>
            </a:extLst>
          </p:cNvPr>
          <p:cNvSpPr txBox="1"/>
          <p:nvPr/>
        </p:nvSpPr>
        <p:spPr>
          <a:xfrm>
            <a:off x="7756972" y="2043432"/>
            <a:ext cx="1626726" cy="461665"/>
          </a:xfrm>
          <a:prstGeom prst="rect">
            <a:avLst/>
          </a:prstGeom>
          <a:noFill/>
        </p:spPr>
        <p:txBody>
          <a:bodyPr wrap="square" rtlCol="0">
            <a:spAutoFit/>
          </a:bodyPr>
          <a:lstStyle/>
          <a:p>
            <a:pPr>
              <a:spcAft>
                <a:spcPts val="400"/>
              </a:spcAft>
            </a:pPr>
            <a:r>
              <a:rPr lang="en-US" sz="800">
                <a:solidFill>
                  <a:schemeClr val="accent1"/>
                </a:solidFill>
                <a:latin typeface="Roboto" panose="02000000000000000000" pitchFamily="2" charset="0"/>
                <a:ea typeface="Roboto" panose="02000000000000000000" pitchFamily="2" charset="0"/>
              </a:rPr>
              <a:t>Properties of materials can be physical (such as hardness) or chemical (such as toxicity).</a:t>
            </a:r>
          </a:p>
        </p:txBody>
      </p:sp>
      <p:cxnSp>
        <p:nvCxnSpPr>
          <p:cNvPr id="5" name="Straight Arrow Connector 4">
            <a:extLst>
              <a:ext uri="{FF2B5EF4-FFF2-40B4-BE49-F238E27FC236}">
                <a16:creationId xmlns:a16="http://schemas.microsoft.com/office/drawing/2014/main" id="{81749856-ABC9-D2A6-38F8-7CF34B03148B}"/>
              </a:ext>
            </a:extLst>
          </p:cNvPr>
          <p:cNvCxnSpPr>
            <a:cxnSpLocks/>
          </p:cNvCxnSpPr>
          <p:nvPr/>
        </p:nvCxnSpPr>
        <p:spPr>
          <a:xfrm flipH="1">
            <a:off x="6252323" y="2546965"/>
            <a:ext cx="1612563" cy="122391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208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a:extLst>
              <a:ext uri="{FF2B5EF4-FFF2-40B4-BE49-F238E27FC236}">
                <a16:creationId xmlns:a16="http://schemas.microsoft.com/office/drawing/2014/main" id="{2FDD7D1F-0C40-5B23-CA0D-A63457D877C8}"/>
              </a:ext>
            </a:extLst>
          </p:cNvPr>
          <p:cNvSpPr txBox="1"/>
          <p:nvPr/>
        </p:nvSpPr>
        <p:spPr>
          <a:xfrm>
            <a:off x="2015232" y="3353693"/>
            <a:ext cx="1347822" cy="1056700"/>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a:t>
            </a:r>
            <a:r>
              <a:rPr lang="en-US" sz="800" b="1">
                <a:solidFill>
                  <a:schemeClr val="accent4"/>
                </a:solidFill>
                <a:latin typeface="Roboto" panose="02000000000000000000" pitchFamily="2" charset="0"/>
                <a:ea typeface="Roboto" panose="02000000000000000000" pitchFamily="2" charset="0"/>
              </a:rPr>
              <a:t>Magnets</a:t>
            </a:r>
            <a:r>
              <a:rPr lang="en-US" sz="800">
                <a:solidFill>
                  <a:schemeClr val="accent4"/>
                </a:solidFill>
                <a:latin typeface="Roboto" panose="02000000000000000000" pitchFamily="2" charset="0"/>
                <a:ea typeface="Roboto" panose="02000000000000000000" pitchFamily="2" charset="0"/>
              </a:rPr>
              <a:t> can </a:t>
            </a:r>
            <a:r>
              <a:rPr lang="en-US" sz="800" b="1">
                <a:solidFill>
                  <a:schemeClr val="accent4"/>
                </a:solidFill>
                <a:latin typeface="Roboto" panose="02000000000000000000" pitchFamily="2" charset="0"/>
                <a:ea typeface="Roboto" panose="02000000000000000000" pitchFamily="2" charset="0"/>
              </a:rPr>
              <a:t>attract</a:t>
            </a:r>
            <a:r>
              <a:rPr lang="en-US" sz="800">
                <a:solidFill>
                  <a:schemeClr val="accent4"/>
                </a:solidFill>
                <a:latin typeface="Roboto" panose="02000000000000000000" pitchFamily="2" charset="0"/>
                <a:ea typeface="Roboto" panose="02000000000000000000" pitchFamily="2" charset="0"/>
              </a:rPr>
              <a:t> or </a:t>
            </a:r>
            <a:r>
              <a:rPr lang="en-US" sz="800" b="1">
                <a:solidFill>
                  <a:schemeClr val="accent4"/>
                </a:solidFill>
                <a:latin typeface="Roboto" panose="02000000000000000000" pitchFamily="2" charset="0"/>
                <a:ea typeface="Roboto" panose="02000000000000000000" pitchFamily="2" charset="0"/>
              </a:rPr>
              <a:t>repel</a:t>
            </a:r>
            <a:r>
              <a:rPr lang="en-US" sz="800">
                <a:solidFill>
                  <a:schemeClr val="accent4"/>
                </a:solidFill>
                <a:latin typeface="Roboto" panose="02000000000000000000" pitchFamily="2" charset="0"/>
                <a:ea typeface="Roboto" panose="02000000000000000000" pitchFamily="2" charset="0"/>
              </a:rPr>
              <a:t> other magnets.</a:t>
            </a:r>
          </a:p>
          <a:p>
            <a:pPr>
              <a:spcAft>
                <a:spcPts val="400"/>
              </a:spcAft>
            </a:pPr>
            <a:r>
              <a:rPr lang="en-US" sz="800">
                <a:solidFill>
                  <a:schemeClr val="accent4"/>
                </a:solidFill>
                <a:latin typeface="Roboto" panose="02000000000000000000" pitchFamily="2" charset="0"/>
                <a:ea typeface="Roboto" panose="02000000000000000000" pitchFamily="2" charset="0"/>
              </a:rPr>
              <a:t>Magnets attract </a:t>
            </a:r>
            <a:r>
              <a:rPr lang="en-US" sz="800" b="1">
                <a:solidFill>
                  <a:schemeClr val="accent4"/>
                </a:solidFill>
                <a:latin typeface="Roboto" panose="02000000000000000000" pitchFamily="2" charset="0"/>
                <a:ea typeface="Roboto" panose="02000000000000000000" pitchFamily="2" charset="0"/>
              </a:rPr>
              <a:t>magnetic</a:t>
            </a:r>
            <a:r>
              <a:rPr lang="en-US" sz="800">
                <a:solidFill>
                  <a:schemeClr val="accent4"/>
                </a:solidFill>
                <a:latin typeface="Roboto" panose="02000000000000000000" pitchFamily="2" charset="0"/>
                <a:ea typeface="Roboto" panose="02000000000000000000" pitchFamily="2" charset="0"/>
              </a:rPr>
              <a:t> objects.</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We can </a:t>
            </a:r>
            <a:r>
              <a:rPr lang="en-US" sz="800" b="1">
                <a:solidFill>
                  <a:schemeClr val="accent4">
                    <a:lumMod val="50000"/>
                  </a:schemeClr>
                </a:solidFill>
                <a:latin typeface="Roboto" panose="02000000000000000000" pitchFamily="2" charset="0"/>
                <a:ea typeface="Roboto" panose="02000000000000000000" pitchFamily="2" charset="0"/>
              </a:rPr>
              <a:t>push</a:t>
            </a:r>
            <a:r>
              <a:rPr lang="en-US" sz="800">
                <a:solidFill>
                  <a:schemeClr val="accent4">
                    <a:lumMod val="50000"/>
                  </a:schemeClr>
                </a:solidFill>
                <a:latin typeface="Roboto" panose="02000000000000000000" pitchFamily="2" charset="0"/>
                <a:ea typeface="Roboto" panose="02000000000000000000" pitchFamily="2" charset="0"/>
              </a:rPr>
              <a:t> and </a:t>
            </a:r>
            <a:r>
              <a:rPr lang="en-US" sz="800" b="1">
                <a:solidFill>
                  <a:schemeClr val="accent4">
                    <a:lumMod val="50000"/>
                  </a:schemeClr>
                </a:solidFill>
                <a:latin typeface="Roboto" panose="02000000000000000000" pitchFamily="2" charset="0"/>
                <a:ea typeface="Roboto" panose="02000000000000000000" pitchFamily="2" charset="0"/>
              </a:rPr>
              <a:t>pull</a:t>
            </a:r>
            <a:r>
              <a:rPr lang="en-US" sz="800">
                <a:solidFill>
                  <a:schemeClr val="accent4">
                    <a:lumMod val="50000"/>
                  </a:schemeClr>
                </a:solidFill>
                <a:latin typeface="Roboto" panose="02000000000000000000" pitchFamily="2" charset="0"/>
                <a:ea typeface="Roboto" panose="02000000000000000000" pitchFamily="2" charset="0"/>
              </a:rPr>
              <a:t> objects to make them move.</a:t>
            </a:r>
            <a:endParaRPr lang="en-US" sz="800">
              <a:solidFill>
                <a:schemeClr val="accent4"/>
              </a:solidFill>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11F6B1A3-6847-EDB9-FF0E-442535358A49}"/>
              </a:ext>
            </a:extLst>
          </p:cNvPr>
          <p:cNvSpPr/>
          <p:nvPr/>
        </p:nvSpPr>
        <p:spPr>
          <a:xfrm>
            <a:off x="243316" y="1338011"/>
            <a:ext cx="1620000" cy="1249532"/>
          </a:xfrm>
          <a:prstGeom prst="rect">
            <a:avLst/>
          </a:pr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2.</a:t>
            </a:r>
          </a:p>
          <a:p>
            <a:pPr algn="ctr">
              <a:spcAft>
                <a:spcPts val="600"/>
              </a:spcAft>
            </a:pPr>
            <a:r>
              <a:rPr lang="en-US" sz="1050">
                <a:latin typeface="United Curriculum" panose="020B0604020202020204" pitchFamily="2" charset="0"/>
                <a:cs typeface="United Curriculum" panose="020B0604020202020204" pitchFamily="2" charset="0"/>
              </a:rPr>
              <a:t>Objects can affect each other at a distance.</a:t>
            </a:r>
          </a:p>
        </p:txBody>
      </p:sp>
      <p:sp>
        <p:nvSpPr>
          <p:cNvPr id="2" name="Text Placeholder 1">
            <a:extLst>
              <a:ext uri="{FF2B5EF4-FFF2-40B4-BE49-F238E27FC236}">
                <a16:creationId xmlns:a16="http://schemas.microsoft.com/office/drawing/2014/main" id="{600C82AE-7BA3-FC34-3914-098C4DC5B5F1}"/>
              </a:ext>
            </a:extLst>
          </p:cNvPr>
          <p:cNvSpPr>
            <a:spLocks noGrp="1"/>
          </p:cNvSpPr>
          <p:nvPr>
            <p:ph type="body" sz="quarter" idx="10"/>
          </p:nvPr>
        </p:nvSpPr>
        <p:spPr/>
        <p:txBody>
          <a:bodyPr/>
          <a:lstStyle/>
          <a:p>
            <a:r>
              <a:rPr lang="en-GB"/>
              <a:t>Progression in Vertical Concepts</a:t>
            </a:r>
          </a:p>
        </p:txBody>
      </p:sp>
      <p:pic>
        <p:nvPicPr>
          <p:cNvPr id="3" name="Picture 2">
            <a:extLst>
              <a:ext uri="{FF2B5EF4-FFF2-40B4-BE49-F238E27FC236}">
                <a16:creationId xmlns:a16="http://schemas.microsoft.com/office/drawing/2014/main" id="{35B91680-1780-02B1-4DB9-50722F1D467C}"/>
              </a:ext>
            </a:extLst>
          </p:cNvPr>
          <p:cNvPicPr>
            <a:picLocks noChangeAspect="1"/>
          </p:cNvPicPr>
          <p:nvPr/>
        </p:nvPicPr>
        <p:blipFill>
          <a:blip r:embed="rId2"/>
          <a:stretch>
            <a:fillRect/>
          </a:stretch>
        </p:blipFill>
        <p:spPr>
          <a:xfrm>
            <a:off x="3382393" y="2353378"/>
            <a:ext cx="4313067" cy="2382063"/>
          </a:xfrm>
          <a:prstGeom prst="rect">
            <a:avLst/>
          </a:prstGeom>
        </p:spPr>
      </p:pic>
      <p:sp>
        <p:nvSpPr>
          <p:cNvPr id="33" name="Rectangle 18">
            <a:extLst>
              <a:ext uri="{FF2B5EF4-FFF2-40B4-BE49-F238E27FC236}">
                <a16:creationId xmlns:a16="http://schemas.microsoft.com/office/drawing/2014/main" id="{CDC6CB8F-A6A7-B8EE-880F-31169783FCE9}"/>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Physics</a:t>
            </a:r>
            <a:endParaRPr lang="en-GB" sz="1400" b="1">
              <a:solidFill>
                <a:srgbClr val="FFFFFF"/>
              </a:solidFill>
              <a:latin typeface="United Curriculum" pitchFamily="2" charset="0"/>
              <a:ea typeface="Roboto" panose="02000000000000000000" pitchFamily="2" charset="0"/>
            </a:endParaRPr>
          </a:p>
        </p:txBody>
      </p:sp>
      <p:cxnSp>
        <p:nvCxnSpPr>
          <p:cNvPr id="34" name="Straight Arrow Connector 33">
            <a:extLst>
              <a:ext uri="{FF2B5EF4-FFF2-40B4-BE49-F238E27FC236}">
                <a16:creationId xmlns:a16="http://schemas.microsoft.com/office/drawing/2014/main" id="{53998D4D-1BBB-7450-3182-91B319045406}"/>
              </a:ext>
            </a:extLst>
          </p:cNvPr>
          <p:cNvCxnSpPr>
            <a:cxnSpLocks/>
          </p:cNvCxnSpPr>
          <p:nvPr/>
        </p:nvCxnSpPr>
        <p:spPr>
          <a:xfrm>
            <a:off x="3087845" y="3592754"/>
            <a:ext cx="294548" cy="19445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A5C8EE30-9AFC-D0FC-AF55-98F3A7D92780}"/>
              </a:ext>
            </a:extLst>
          </p:cNvPr>
          <p:cNvSpPr txBox="1"/>
          <p:nvPr/>
        </p:nvSpPr>
        <p:spPr>
          <a:xfrm>
            <a:off x="2361069" y="5081480"/>
            <a:ext cx="1892718" cy="584775"/>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We can move or change the shape of objects by pushing and pulling: by squashing, bending, twisting or stretching the materials.</a:t>
            </a:r>
          </a:p>
        </p:txBody>
      </p:sp>
      <p:cxnSp>
        <p:nvCxnSpPr>
          <p:cNvPr id="49" name="Straight Arrow Connector 48">
            <a:extLst>
              <a:ext uri="{FF2B5EF4-FFF2-40B4-BE49-F238E27FC236}">
                <a16:creationId xmlns:a16="http://schemas.microsoft.com/office/drawing/2014/main" id="{0FF54340-FD65-D4F9-6368-ED8514EB82A3}"/>
              </a:ext>
            </a:extLst>
          </p:cNvPr>
          <p:cNvCxnSpPr>
            <a:cxnSpLocks/>
          </p:cNvCxnSpPr>
          <p:nvPr/>
        </p:nvCxnSpPr>
        <p:spPr>
          <a:xfrm flipV="1">
            <a:off x="4052118" y="3887785"/>
            <a:ext cx="664400" cy="119159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0CE9AAB1-0B21-B65D-FAFB-05167A5DCED3}"/>
              </a:ext>
            </a:extLst>
          </p:cNvPr>
          <p:cNvCxnSpPr>
            <a:cxnSpLocks/>
          </p:cNvCxnSpPr>
          <p:nvPr/>
        </p:nvCxnSpPr>
        <p:spPr>
          <a:xfrm flipH="1" flipV="1">
            <a:off x="5610687" y="4164171"/>
            <a:ext cx="459103" cy="91520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2CE00B17-3DB3-A8C9-7A26-01866268D069}"/>
              </a:ext>
            </a:extLst>
          </p:cNvPr>
          <p:cNvSpPr txBox="1"/>
          <p:nvPr/>
        </p:nvSpPr>
        <p:spPr>
          <a:xfrm>
            <a:off x="5379085" y="5079375"/>
            <a:ext cx="1508150" cy="830997"/>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Objects can affect other objects even when they are not in contact with them. Light reaches our eyes, even though the light source may be far away.</a:t>
            </a:r>
          </a:p>
        </p:txBody>
      </p:sp>
      <p:sp>
        <p:nvSpPr>
          <p:cNvPr id="62" name="TextBox 61">
            <a:extLst>
              <a:ext uri="{FF2B5EF4-FFF2-40B4-BE49-F238E27FC236}">
                <a16:creationId xmlns:a16="http://schemas.microsoft.com/office/drawing/2014/main" id="{4675A33E-2C2C-69C1-7D73-EF5757A2A89D}"/>
              </a:ext>
            </a:extLst>
          </p:cNvPr>
          <p:cNvSpPr txBox="1"/>
          <p:nvPr/>
        </p:nvSpPr>
        <p:spPr>
          <a:xfrm>
            <a:off x="2015232" y="1316820"/>
            <a:ext cx="2991632" cy="1056700"/>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Forces act in pairs. Forces acting against each other are </a:t>
            </a:r>
            <a:r>
              <a:rPr lang="en-US" sz="800" b="1">
                <a:solidFill>
                  <a:schemeClr val="accent4">
                    <a:lumMod val="50000"/>
                  </a:schemeClr>
                </a:solidFill>
                <a:latin typeface="Roboto" panose="02000000000000000000" pitchFamily="2" charset="0"/>
                <a:ea typeface="Roboto" panose="02000000000000000000" pitchFamily="2" charset="0"/>
              </a:rPr>
              <a:t>opposing</a:t>
            </a:r>
            <a:r>
              <a:rPr lang="en-US" sz="800">
                <a:solidFill>
                  <a:schemeClr val="accent4">
                    <a:lumMod val="50000"/>
                  </a:schemeClr>
                </a:solidFill>
                <a:latin typeface="Roboto" panose="02000000000000000000" pitchFamily="2" charset="0"/>
                <a:ea typeface="Roboto" panose="02000000000000000000" pitchFamily="2" charset="0"/>
              </a:rPr>
              <a:t>.</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If opposing forces equal, they are </a:t>
            </a:r>
            <a:r>
              <a:rPr lang="en-US" sz="800" b="1">
                <a:solidFill>
                  <a:schemeClr val="accent4">
                    <a:lumMod val="50000"/>
                  </a:schemeClr>
                </a:solidFill>
                <a:latin typeface="Roboto" panose="02000000000000000000" pitchFamily="2" charset="0"/>
                <a:ea typeface="Roboto" panose="02000000000000000000" pitchFamily="2" charset="0"/>
              </a:rPr>
              <a:t>balanced,</a:t>
            </a:r>
            <a:r>
              <a:rPr lang="en-US" sz="800">
                <a:solidFill>
                  <a:schemeClr val="accent4">
                    <a:lumMod val="50000"/>
                  </a:schemeClr>
                </a:solidFill>
                <a:latin typeface="Roboto" panose="02000000000000000000" pitchFamily="2" charset="0"/>
                <a:ea typeface="Roboto" panose="02000000000000000000" pitchFamily="2" charset="0"/>
              </a:rPr>
              <a:t> and the object’s motion will stay the same; this includes staying stationary. If opposing forces are unequal, they are </a:t>
            </a:r>
            <a:r>
              <a:rPr lang="en-US" sz="800" b="1">
                <a:solidFill>
                  <a:schemeClr val="accent4">
                    <a:lumMod val="50000"/>
                  </a:schemeClr>
                </a:solidFill>
                <a:latin typeface="Roboto" panose="02000000000000000000" pitchFamily="2" charset="0"/>
                <a:ea typeface="Roboto" panose="02000000000000000000" pitchFamily="2" charset="0"/>
              </a:rPr>
              <a:t>unbalanced</a:t>
            </a:r>
            <a:r>
              <a:rPr lang="en-US" sz="800">
                <a:solidFill>
                  <a:schemeClr val="accent4">
                    <a:lumMod val="50000"/>
                  </a:schemeClr>
                </a:solidFill>
                <a:latin typeface="Roboto" panose="02000000000000000000" pitchFamily="2" charset="0"/>
                <a:ea typeface="Roboto" panose="02000000000000000000" pitchFamily="2" charset="0"/>
              </a:rPr>
              <a:t> will change an object’s speed, direction or shape.</a:t>
            </a:r>
          </a:p>
          <a:p>
            <a:pPr>
              <a:spcAft>
                <a:spcPts val="400"/>
              </a:spcAft>
            </a:pPr>
            <a:r>
              <a:rPr lang="en-US" sz="800" b="1">
                <a:solidFill>
                  <a:schemeClr val="accent4">
                    <a:lumMod val="50000"/>
                  </a:schemeClr>
                </a:solidFill>
                <a:latin typeface="Roboto" panose="02000000000000000000" pitchFamily="2" charset="0"/>
                <a:ea typeface="Roboto" panose="02000000000000000000" pitchFamily="2" charset="0"/>
              </a:rPr>
              <a:t>Friction</a:t>
            </a:r>
            <a:r>
              <a:rPr lang="en-US" sz="800">
                <a:solidFill>
                  <a:schemeClr val="accent4">
                    <a:lumMod val="50000"/>
                  </a:schemeClr>
                </a:solidFill>
                <a:latin typeface="Roboto" panose="02000000000000000000" pitchFamily="2" charset="0"/>
                <a:ea typeface="Roboto" panose="02000000000000000000" pitchFamily="2" charset="0"/>
              </a:rPr>
              <a:t> is a force that will slow an object down.</a:t>
            </a:r>
            <a:endParaRPr lang="en-US" sz="800" b="1">
              <a:solidFill>
                <a:schemeClr val="accent4">
                  <a:lumMod val="50000"/>
                </a:schemeClr>
              </a:solidFill>
              <a:latin typeface="Roboto" panose="02000000000000000000" pitchFamily="2" charset="0"/>
              <a:ea typeface="Roboto" panose="02000000000000000000" pitchFamily="2" charset="0"/>
            </a:endParaRPr>
          </a:p>
        </p:txBody>
      </p:sp>
      <p:sp>
        <p:nvSpPr>
          <p:cNvPr id="67" name="TextBox 66">
            <a:extLst>
              <a:ext uri="{FF2B5EF4-FFF2-40B4-BE49-F238E27FC236}">
                <a16:creationId xmlns:a16="http://schemas.microsoft.com/office/drawing/2014/main" id="{6C8D0BA4-8707-5F94-97C8-C78B8F66ED2F}"/>
              </a:ext>
            </a:extLst>
          </p:cNvPr>
          <p:cNvSpPr txBox="1"/>
          <p:nvPr/>
        </p:nvSpPr>
        <p:spPr>
          <a:xfrm>
            <a:off x="5087994" y="1316820"/>
            <a:ext cx="2235428" cy="759182"/>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The </a:t>
            </a:r>
            <a:r>
              <a:rPr lang="en-US" sz="800" b="1">
                <a:solidFill>
                  <a:schemeClr val="accent4"/>
                </a:solidFill>
                <a:latin typeface="Roboto" panose="02000000000000000000" pitchFamily="2" charset="0"/>
                <a:ea typeface="Roboto" panose="02000000000000000000" pitchFamily="2" charset="0"/>
              </a:rPr>
              <a:t>non-contact</a:t>
            </a:r>
            <a:r>
              <a:rPr lang="en-US" sz="800">
                <a:solidFill>
                  <a:schemeClr val="accent4"/>
                </a:solidFill>
                <a:latin typeface="Roboto" panose="02000000000000000000" pitchFamily="2" charset="0"/>
                <a:ea typeface="Roboto" panose="02000000000000000000" pitchFamily="2" charset="0"/>
              </a:rPr>
              <a:t> force of magnetism mean magnets can attract or repel other magnets and attract objects made of magnetic materials.</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Friction is an example of a </a:t>
            </a:r>
            <a:r>
              <a:rPr lang="en-US" sz="800" b="1">
                <a:solidFill>
                  <a:schemeClr val="accent4">
                    <a:lumMod val="50000"/>
                  </a:schemeClr>
                </a:solidFill>
                <a:latin typeface="Roboto" panose="02000000000000000000" pitchFamily="2" charset="0"/>
                <a:ea typeface="Roboto" panose="02000000000000000000" pitchFamily="2" charset="0"/>
              </a:rPr>
              <a:t>contact</a:t>
            </a:r>
            <a:r>
              <a:rPr lang="en-US" sz="800">
                <a:solidFill>
                  <a:schemeClr val="accent4">
                    <a:lumMod val="50000"/>
                  </a:schemeClr>
                </a:solidFill>
                <a:latin typeface="Roboto" panose="02000000000000000000" pitchFamily="2" charset="0"/>
                <a:ea typeface="Roboto" panose="02000000000000000000" pitchFamily="2" charset="0"/>
              </a:rPr>
              <a:t> force.</a:t>
            </a:r>
          </a:p>
        </p:txBody>
      </p:sp>
      <p:cxnSp>
        <p:nvCxnSpPr>
          <p:cNvPr id="68" name="Straight Arrow Connector 67">
            <a:extLst>
              <a:ext uri="{FF2B5EF4-FFF2-40B4-BE49-F238E27FC236}">
                <a16:creationId xmlns:a16="http://schemas.microsoft.com/office/drawing/2014/main" id="{6FAEAC08-290A-4224-4FD4-9DB8752460DA}"/>
              </a:ext>
            </a:extLst>
          </p:cNvPr>
          <p:cNvCxnSpPr>
            <a:cxnSpLocks/>
          </p:cNvCxnSpPr>
          <p:nvPr/>
        </p:nvCxnSpPr>
        <p:spPr>
          <a:xfrm>
            <a:off x="5356236" y="2020128"/>
            <a:ext cx="0" cy="98041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9B69617A-A766-D9FC-8138-C13B332BF583}"/>
              </a:ext>
            </a:extLst>
          </p:cNvPr>
          <p:cNvSpPr/>
          <p:nvPr/>
        </p:nvSpPr>
        <p:spPr>
          <a:xfrm>
            <a:off x="243316" y="2744777"/>
            <a:ext cx="1620000" cy="1249532"/>
          </a:xfrm>
          <a:prstGeom prst="rect">
            <a:avLst/>
          </a:prstGeom>
          <a:noFill/>
          <a:ln w="38100">
            <a:solidFill>
              <a:schemeClr val="accent4">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3.</a:t>
            </a:r>
          </a:p>
          <a:p>
            <a:pPr algn="ctr">
              <a:spcAft>
                <a:spcPts val="600"/>
              </a:spcAft>
            </a:pPr>
            <a:r>
              <a:rPr lang="en-US" sz="1050">
                <a:latin typeface="United Curriculum" panose="020B0604020202020204" pitchFamily="2" charset="0"/>
                <a:cs typeface="United Curriculum" panose="020B0604020202020204" pitchFamily="2" charset="0"/>
              </a:rPr>
              <a:t>Changing the movement of an object requires a net force to be acting on it.</a:t>
            </a:r>
          </a:p>
        </p:txBody>
      </p:sp>
      <p:pic>
        <p:nvPicPr>
          <p:cNvPr id="5" name="Picture 4" descr="Icon&#10;&#10;Description automatically generated">
            <a:extLst>
              <a:ext uri="{FF2B5EF4-FFF2-40B4-BE49-F238E27FC236}">
                <a16:creationId xmlns:a16="http://schemas.microsoft.com/office/drawing/2014/main" id="{EC760B8F-8200-A6C9-4D1A-C825D6A830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9551" y="159610"/>
            <a:ext cx="317768" cy="445083"/>
          </a:xfrm>
          <a:prstGeom prst="rect">
            <a:avLst/>
          </a:prstGeom>
        </p:spPr>
      </p:pic>
      <p:cxnSp>
        <p:nvCxnSpPr>
          <p:cNvPr id="18" name="Straight Arrow Connector 17">
            <a:extLst>
              <a:ext uri="{FF2B5EF4-FFF2-40B4-BE49-F238E27FC236}">
                <a16:creationId xmlns:a16="http://schemas.microsoft.com/office/drawing/2014/main" id="{8381A375-255A-B66B-9582-FC00D85ED823}"/>
              </a:ext>
            </a:extLst>
          </p:cNvPr>
          <p:cNvCxnSpPr>
            <a:cxnSpLocks/>
          </p:cNvCxnSpPr>
          <p:nvPr/>
        </p:nvCxnSpPr>
        <p:spPr>
          <a:xfrm>
            <a:off x="4668176" y="2074836"/>
            <a:ext cx="725311" cy="119845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319DD4B-E957-5783-52DD-36BB19A6F29C}"/>
              </a:ext>
            </a:extLst>
          </p:cNvPr>
          <p:cNvSpPr txBox="1"/>
          <p:nvPr/>
        </p:nvSpPr>
        <p:spPr>
          <a:xfrm>
            <a:off x="7323422" y="1312242"/>
            <a:ext cx="2240915" cy="707886"/>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Sound comes from objects that </a:t>
            </a:r>
            <a:r>
              <a:rPr lang="en-US" sz="800" b="1">
                <a:solidFill>
                  <a:schemeClr val="accent4"/>
                </a:solidFill>
                <a:latin typeface="Roboto" panose="02000000000000000000" pitchFamily="2" charset="0"/>
                <a:ea typeface="Roboto" panose="02000000000000000000" pitchFamily="2" charset="0"/>
              </a:rPr>
              <a:t>vibrate</a:t>
            </a:r>
            <a:r>
              <a:rPr lang="en-US" sz="800">
                <a:solidFill>
                  <a:schemeClr val="accent4"/>
                </a:solidFill>
                <a:latin typeface="Roboto" panose="02000000000000000000" pitchFamily="2" charset="0"/>
                <a:ea typeface="Roboto" panose="02000000000000000000" pitchFamily="2" charset="0"/>
              </a:rPr>
              <a:t> and can be detected at a distance from the source, because the air or other material around is made to vibrate. Sounds are heard when the vibrations in the air reach our ears.</a:t>
            </a:r>
          </a:p>
        </p:txBody>
      </p:sp>
      <p:cxnSp>
        <p:nvCxnSpPr>
          <p:cNvPr id="25" name="Straight Arrow Connector 24">
            <a:extLst>
              <a:ext uri="{FF2B5EF4-FFF2-40B4-BE49-F238E27FC236}">
                <a16:creationId xmlns:a16="http://schemas.microsoft.com/office/drawing/2014/main" id="{1C7FE064-47AD-38EA-AF5B-8071DE260665}"/>
              </a:ext>
            </a:extLst>
          </p:cNvPr>
          <p:cNvCxnSpPr>
            <a:cxnSpLocks/>
          </p:cNvCxnSpPr>
          <p:nvPr/>
        </p:nvCxnSpPr>
        <p:spPr>
          <a:xfrm flipH="1">
            <a:off x="6312023" y="2020128"/>
            <a:ext cx="1092111" cy="118471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07D81D99-C3F0-B1CA-0335-7BD6D2D65397}"/>
              </a:ext>
            </a:extLst>
          </p:cNvPr>
          <p:cNvSpPr txBox="1"/>
          <p:nvPr/>
        </p:nvSpPr>
        <p:spPr>
          <a:xfrm>
            <a:off x="6958997" y="4837445"/>
            <a:ext cx="2370546" cy="1426031"/>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The non-contact force of </a:t>
            </a:r>
            <a:r>
              <a:rPr lang="en-US" sz="800" b="1">
                <a:solidFill>
                  <a:schemeClr val="accent4"/>
                </a:solidFill>
                <a:latin typeface="Roboto" panose="02000000000000000000" pitchFamily="2" charset="0"/>
                <a:ea typeface="Roboto" panose="02000000000000000000" pitchFamily="2" charset="0"/>
              </a:rPr>
              <a:t>gravity</a:t>
            </a:r>
            <a:r>
              <a:rPr lang="en-US" sz="800">
                <a:solidFill>
                  <a:schemeClr val="accent4"/>
                </a:solidFill>
                <a:latin typeface="Roboto" panose="02000000000000000000" pitchFamily="2" charset="0"/>
                <a:ea typeface="Roboto" panose="02000000000000000000" pitchFamily="2" charset="0"/>
              </a:rPr>
              <a:t> pulls objects towards the centre of the Earth.</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There is </a:t>
            </a:r>
            <a:r>
              <a:rPr lang="en-US" sz="800" b="1">
                <a:solidFill>
                  <a:schemeClr val="accent4">
                    <a:lumMod val="50000"/>
                  </a:schemeClr>
                </a:solidFill>
                <a:latin typeface="Roboto" panose="02000000000000000000" pitchFamily="2" charset="0"/>
                <a:ea typeface="Roboto" panose="02000000000000000000" pitchFamily="2" charset="0"/>
              </a:rPr>
              <a:t>gravitational</a:t>
            </a:r>
            <a:r>
              <a:rPr lang="en-US" sz="800">
                <a:solidFill>
                  <a:schemeClr val="accent4">
                    <a:lumMod val="50000"/>
                  </a:schemeClr>
                </a:solidFill>
                <a:latin typeface="Roboto" panose="02000000000000000000" pitchFamily="2" charset="0"/>
                <a:ea typeface="Roboto" panose="02000000000000000000" pitchFamily="2" charset="0"/>
              </a:rPr>
              <a:t> force between all objects, but it is only felt when one or more of the objects has a very large mass. The greater the mass, the greater the gravitational force.</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Objects on Earth are pulled to the centre of the Earth because the Earth’s mass and therefore gravitational force is much larger than that of the objects.</a:t>
            </a:r>
          </a:p>
        </p:txBody>
      </p:sp>
      <p:cxnSp>
        <p:nvCxnSpPr>
          <p:cNvPr id="40" name="Straight Arrow Connector 39">
            <a:extLst>
              <a:ext uri="{FF2B5EF4-FFF2-40B4-BE49-F238E27FC236}">
                <a16:creationId xmlns:a16="http://schemas.microsoft.com/office/drawing/2014/main" id="{93110648-EF63-A7F2-33D6-DBF590BBED09}"/>
              </a:ext>
            </a:extLst>
          </p:cNvPr>
          <p:cNvCxnSpPr>
            <a:cxnSpLocks/>
          </p:cNvCxnSpPr>
          <p:nvPr/>
        </p:nvCxnSpPr>
        <p:spPr>
          <a:xfrm flipH="1" flipV="1">
            <a:off x="6842101" y="3916630"/>
            <a:ext cx="286178" cy="85309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EABBADE1-D6E7-6B60-F6C0-B71C0D39E9D0}"/>
              </a:ext>
            </a:extLst>
          </p:cNvPr>
          <p:cNvSpPr txBox="1"/>
          <p:nvPr/>
        </p:nvSpPr>
        <p:spPr>
          <a:xfrm>
            <a:off x="7126488" y="4164171"/>
            <a:ext cx="2203055" cy="461665"/>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The downward force of gravity on an object on the Moon is less than that on Earth because the Moon has less mass on Earth.</a:t>
            </a:r>
          </a:p>
        </p:txBody>
      </p:sp>
      <p:cxnSp>
        <p:nvCxnSpPr>
          <p:cNvPr id="57" name="Straight Arrow Connector 56">
            <a:extLst>
              <a:ext uri="{FF2B5EF4-FFF2-40B4-BE49-F238E27FC236}">
                <a16:creationId xmlns:a16="http://schemas.microsoft.com/office/drawing/2014/main" id="{9C0A4E67-9AEC-6965-C0D0-52A51F1CC7A8}"/>
              </a:ext>
            </a:extLst>
          </p:cNvPr>
          <p:cNvCxnSpPr>
            <a:cxnSpLocks/>
          </p:cNvCxnSpPr>
          <p:nvPr/>
        </p:nvCxnSpPr>
        <p:spPr>
          <a:xfrm flipH="1" flipV="1">
            <a:off x="6988930" y="3618906"/>
            <a:ext cx="344025" cy="54526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A714302B-F0C2-9933-DA98-E8B7DC1BA29B}"/>
              </a:ext>
            </a:extLst>
          </p:cNvPr>
          <p:cNvSpPr txBox="1"/>
          <p:nvPr/>
        </p:nvSpPr>
        <p:spPr>
          <a:xfrm>
            <a:off x="7776172" y="2644841"/>
            <a:ext cx="1752807" cy="1497846"/>
          </a:xfrm>
          <a:prstGeom prst="rect">
            <a:avLst/>
          </a:prstGeom>
          <a:noFill/>
          <a:ln>
            <a:solidFill>
              <a:schemeClr val="bg1"/>
            </a:solidFill>
          </a:ln>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2. There is attraction and repulsion between objects that are electrically charged. Visible light and other forms of radiation can travel through any empty space.</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3. How quickly an object’s motion is changed depends on the force acting and the object’s mass. The greater the mass of the object, the longer it takes to speed it up or slow it down (inertia).</a:t>
            </a:r>
          </a:p>
        </p:txBody>
      </p:sp>
      <p:cxnSp>
        <p:nvCxnSpPr>
          <p:cNvPr id="65" name="Straight Arrow Connector 64">
            <a:extLst>
              <a:ext uri="{FF2B5EF4-FFF2-40B4-BE49-F238E27FC236}">
                <a16:creationId xmlns:a16="http://schemas.microsoft.com/office/drawing/2014/main" id="{B22C666B-C842-BF05-3C06-A04586F4A120}"/>
              </a:ext>
            </a:extLst>
          </p:cNvPr>
          <p:cNvCxnSpPr>
            <a:cxnSpLocks/>
            <a:stCxn id="60" idx="1"/>
          </p:cNvCxnSpPr>
          <p:nvPr/>
        </p:nvCxnSpPr>
        <p:spPr>
          <a:xfrm flipH="1">
            <a:off x="7641384" y="3393764"/>
            <a:ext cx="134788" cy="11133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4178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0C82AE-7BA3-FC34-3914-098C4DC5B5F1}"/>
              </a:ext>
            </a:extLst>
          </p:cNvPr>
          <p:cNvSpPr>
            <a:spLocks noGrp="1"/>
          </p:cNvSpPr>
          <p:nvPr>
            <p:ph type="body" sz="quarter" idx="10"/>
          </p:nvPr>
        </p:nvSpPr>
        <p:spPr/>
        <p:txBody>
          <a:bodyPr/>
          <a:lstStyle/>
          <a:p>
            <a:r>
              <a:rPr lang="en-GB"/>
              <a:t>Progression in Vertical Concepts</a:t>
            </a:r>
          </a:p>
        </p:txBody>
      </p:sp>
      <p:pic>
        <p:nvPicPr>
          <p:cNvPr id="3" name="Picture 2">
            <a:extLst>
              <a:ext uri="{FF2B5EF4-FFF2-40B4-BE49-F238E27FC236}">
                <a16:creationId xmlns:a16="http://schemas.microsoft.com/office/drawing/2014/main" id="{35B91680-1780-02B1-4DB9-50722F1D467C}"/>
              </a:ext>
            </a:extLst>
          </p:cNvPr>
          <p:cNvPicPr>
            <a:picLocks noChangeAspect="1"/>
          </p:cNvPicPr>
          <p:nvPr/>
        </p:nvPicPr>
        <p:blipFill>
          <a:blip r:embed="rId2"/>
          <a:stretch>
            <a:fillRect/>
          </a:stretch>
        </p:blipFill>
        <p:spPr>
          <a:xfrm>
            <a:off x="3382393" y="2353378"/>
            <a:ext cx="4313067" cy="2382063"/>
          </a:xfrm>
          <a:prstGeom prst="rect">
            <a:avLst/>
          </a:prstGeom>
        </p:spPr>
      </p:pic>
      <p:sp>
        <p:nvSpPr>
          <p:cNvPr id="33" name="Rectangle 18">
            <a:extLst>
              <a:ext uri="{FF2B5EF4-FFF2-40B4-BE49-F238E27FC236}">
                <a16:creationId xmlns:a16="http://schemas.microsoft.com/office/drawing/2014/main" id="{CDC6CB8F-A6A7-B8EE-880F-31169783FCE9}"/>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Physics</a:t>
            </a:r>
            <a:endParaRPr lang="en-GB" sz="1400" b="1">
              <a:solidFill>
                <a:srgbClr val="FFFFFF"/>
              </a:solidFill>
              <a:latin typeface="United Curriculum" pitchFamily="2" charset="0"/>
              <a:ea typeface="Roboto" panose="02000000000000000000" pitchFamily="2" charset="0"/>
            </a:endParaRPr>
          </a:p>
        </p:txBody>
      </p:sp>
      <p:pic>
        <p:nvPicPr>
          <p:cNvPr id="5" name="Picture 4" descr="Icon&#10;&#10;Description automatically generated">
            <a:extLst>
              <a:ext uri="{FF2B5EF4-FFF2-40B4-BE49-F238E27FC236}">
                <a16:creationId xmlns:a16="http://schemas.microsoft.com/office/drawing/2014/main" id="{8BECF331-5187-5DC7-BEDD-B0CB5EAF68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9551" y="159610"/>
            <a:ext cx="317768" cy="445083"/>
          </a:xfrm>
          <a:prstGeom prst="rect">
            <a:avLst/>
          </a:prstGeom>
        </p:spPr>
      </p:pic>
      <p:sp>
        <p:nvSpPr>
          <p:cNvPr id="6" name="Rectangle 5">
            <a:extLst>
              <a:ext uri="{FF2B5EF4-FFF2-40B4-BE49-F238E27FC236}">
                <a16:creationId xmlns:a16="http://schemas.microsoft.com/office/drawing/2014/main" id="{6D1136DB-4D02-00CE-10A1-A2F61E2D83B0}"/>
              </a:ext>
            </a:extLst>
          </p:cNvPr>
          <p:cNvSpPr/>
          <p:nvPr/>
        </p:nvSpPr>
        <p:spPr>
          <a:xfrm>
            <a:off x="243316" y="1338010"/>
            <a:ext cx="1620000" cy="1582743"/>
          </a:xfrm>
          <a:prstGeom prst="rect">
            <a:avLst/>
          </a:pr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4.</a:t>
            </a:r>
          </a:p>
          <a:p>
            <a:pPr algn="ctr">
              <a:spcAft>
                <a:spcPts val="600"/>
              </a:spcAft>
            </a:pPr>
            <a:r>
              <a:rPr lang="en-US" sz="1050">
                <a:latin typeface="United Curriculum" panose="020B0604020202020204" pitchFamily="2" charset="0"/>
                <a:cs typeface="United Curriculum" panose="020B0604020202020204" pitchFamily="2" charset="0"/>
              </a:rPr>
              <a:t>The total amount of energy in the Universe is always the same, but energy can be transformed when things change or are made to happen.</a:t>
            </a:r>
          </a:p>
        </p:txBody>
      </p:sp>
      <p:sp>
        <p:nvSpPr>
          <p:cNvPr id="7" name="Rectangle 6">
            <a:extLst>
              <a:ext uri="{FF2B5EF4-FFF2-40B4-BE49-F238E27FC236}">
                <a16:creationId xmlns:a16="http://schemas.microsoft.com/office/drawing/2014/main" id="{BC36D6B7-26E8-EB03-AF86-E8400632121C}"/>
              </a:ext>
            </a:extLst>
          </p:cNvPr>
          <p:cNvSpPr/>
          <p:nvPr/>
        </p:nvSpPr>
        <p:spPr>
          <a:xfrm>
            <a:off x="243316" y="3082847"/>
            <a:ext cx="1620000" cy="1249532"/>
          </a:xfrm>
          <a:prstGeom prst="rect">
            <a:avLst/>
          </a:prstGeom>
          <a:noFill/>
          <a:ln w="38100">
            <a:solidFill>
              <a:schemeClr val="accent4">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6.</a:t>
            </a:r>
          </a:p>
          <a:p>
            <a:pPr algn="ctr">
              <a:spcAft>
                <a:spcPts val="600"/>
              </a:spcAft>
            </a:pPr>
            <a:r>
              <a:rPr lang="en-US" sz="1050">
                <a:latin typeface="United Curriculum" panose="020B0604020202020204" pitchFamily="2" charset="0"/>
                <a:cs typeface="United Curriculum" panose="020B0604020202020204" pitchFamily="2" charset="0"/>
              </a:rPr>
              <a:t>Our solar system is a very small part of one of millions of galaxies in our universe.</a:t>
            </a:r>
          </a:p>
        </p:txBody>
      </p:sp>
      <p:sp>
        <p:nvSpPr>
          <p:cNvPr id="8" name="TextBox 7">
            <a:extLst>
              <a:ext uri="{FF2B5EF4-FFF2-40B4-BE49-F238E27FC236}">
                <a16:creationId xmlns:a16="http://schemas.microsoft.com/office/drawing/2014/main" id="{BE17A131-3693-BA24-D67F-5F92A2E91250}"/>
              </a:ext>
            </a:extLst>
          </p:cNvPr>
          <p:cNvSpPr txBox="1"/>
          <p:nvPr/>
        </p:nvSpPr>
        <p:spPr>
          <a:xfrm>
            <a:off x="2098379" y="2029681"/>
            <a:ext cx="1491452" cy="584775"/>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6. Daytime is when the Earth is facing the Sun; nighttime is when the Earth is facing away from the Sun.</a:t>
            </a:r>
          </a:p>
        </p:txBody>
      </p:sp>
      <p:sp>
        <p:nvSpPr>
          <p:cNvPr id="9" name="TextBox 8">
            <a:extLst>
              <a:ext uri="{FF2B5EF4-FFF2-40B4-BE49-F238E27FC236}">
                <a16:creationId xmlns:a16="http://schemas.microsoft.com/office/drawing/2014/main" id="{C6698D03-5DAC-1B71-F0BB-E71B73EA7541}"/>
              </a:ext>
            </a:extLst>
          </p:cNvPr>
          <p:cNvSpPr txBox="1"/>
          <p:nvPr/>
        </p:nvSpPr>
        <p:spPr>
          <a:xfrm>
            <a:off x="2102483" y="3456251"/>
            <a:ext cx="1124517" cy="707886"/>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We have to push or pull objects to make them move; they do not move on their own.</a:t>
            </a:r>
          </a:p>
        </p:txBody>
      </p:sp>
      <p:cxnSp>
        <p:nvCxnSpPr>
          <p:cNvPr id="10" name="Straight Arrow Connector 9">
            <a:extLst>
              <a:ext uri="{FF2B5EF4-FFF2-40B4-BE49-F238E27FC236}">
                <a16:creationId xmlns:a16="http://schemas.microsoft.com/office/drawing/2014/main" id="{5D7FBDE0-5905-03CA-C988-3FEDE8625B47}"/>
              </a:ext>
            </a:extLst>
          </p:cNvPr>
          <p:cNvCxnSpPr>
            <a:cxnSpLocks/>
          </p:cNvCxnSpPr>
          <p:nvPr/>
        </p:nvCxnSpPr>
        <p:spPr>
          <a:xfrm>
            <a:off x="3108589" y="3707613"/>
            <a:ext cx="357578" cy="6962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FEFB422E-5339-2E6D-1910-24ED6985C538}"/>
              </a:ext>
            </a:extLst>
          </p:cNvPr>
          <p:cNvCxnSpPr>
            <a:cxnSpLocks/>
          </p:cNvCxnSpPr>
          <p:nvPr/>
        </p:nvCxnSpPr>
        <p:spPr>
          <a:xfrm>
            <a:off x="3483822" y="2283043"/>
            <a:ext cx="569997" cy="63771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9416A3B7-C1DD-5B59-FAEE-D2575CDFF13E}"/>
              </a:ext>
            </a:extLst>
          </p:cNvPr>
          <p:cNvSpPr txBox="1"/>
          <p:nvPr/>
        </p:nvSpPr>
        <p:spPr>
          <a:xfrm>
            <a:off x="2372404" y="4992043"/>
            <a:ext cx="2049684" cy="933589"/>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All living things need </a:t>
            </a:r>
            <a:r>
              <a:rPr lang="en-US" sz="800" b="1">
                <a:solidFill>
                  <a:schemeClr val="accent4"/>
                </a:solidFill>
                <a:latin typeface="Roboto" panose="02000000000000000000" pitchFamily="2" charset="0"/>
                <a:ea typeface="Roboto" panose="02000000000000000000" pitchFamily="2" charset="0"/>
              </a:rPr>
              <a:t>food</a:t>
            </a:r>
            <a:r>
              <a:rPr lang="en-US" sz="800">
                <a:solidFill>
                  <a:schemeClr val="accent4"/>
                </a:solidFill>
                <a:latin typeface="Roboto" panose="02000000000000000000" pitchFamily="2" charset="0"/>
                <a:ea typeface="Roboto" panose="02000000000000000000" pitchFamily="2" charset="0"/>
              </a:rPr>
              <a:t> to give them energy (and other things).</a:t>
            </a:r>
          </a:p>
          <a:p>
            <a:pPr>
              <a:spcAft>
                <a:spcPts val="400"/>
              </a:spcAft>
            </a:pPr>
            <a:r>
              <a:rPr lang="en-US" sz="800">
                <a:solidFill>
                  <a:schemeClr val="accent4"/>
                </a:solidFill>
                <a:latin typeface="Roboto" panose="02000000000000000000" pitchFamily="2" charset="0"/>
                <a:ea typeface="Roboto" panose="02000000000000000000" pitchFamily="2" charset="0"/>
              </a:rPr>
              <a:t>All </a:t>
            </a:r>
            <a:r>
              <a:rPr lang="en-US" sz="800" b="1">
                <a:solidFill>
                  <a:schemeClr val="accent4"/>
                </a:solidFill>
                <a:latin typeface="Roboto" panose="02000000000000000000" pitchFamily="2" charset="0"/>
                <a:ea typeface="Roboto" panose="02000000000000000000" pitchFamily="2" charset="0"/>
              </a:rPr>
              <a:t>food chains </a:t>
            </a:r>
            <a:r>
              <a:rPr lang="en-US" sz="800">
                <a:solidFill>
                  <a:schemeClr val="accent4"/>
                </a:solidFill>
                <a:latin typeface="Roboto" panose="02000000000000000000" pitchFamily="2" charset="0"/>
                <a:ea typeface="Roboto" panose="02000000000000000000" pitchFamily="2" charset="0"/>
              </a:rPr>
              <a:t>start with a </a:t>
            </a:r>
            <a:r>
              <a:rPr lang="en-US" sz="800" b="1">
                <a:solidFill>
                  <a:schemeClr val="accent4"/>
                </a:solidFill>
                <a:latin typeface="Roboto" panose="02000000000000000000" pitchFamily="2" charset="0"/>
                <a:ea typeface="Roboto" panose="02000000000000000000" pitchFamily="2" charset="0"/>
              </a:rPr>
              <a:t>producer</a:t>
            </a:r>
            <a:r>
              <a:rPr lang="en-US" sz="800">
                <a:solidFill>
                  <a:schemeClr val="accent4"/>
                </a:solidFill>
                <a:latin typeface="Roboto" panose="02000000000000000000" pitchFamily="2" charset="0"/>
                <a:ea typeface="Roboto" panose="02000000000000000000" pitchFamily="2" charset="0"/>
              </a:rPr>
              <a:t> (a living thing that makes its own food).</a:t>
            </a:r>
          </a:p>
          <a:p>
            <a:pPr>
              <a:spcAft>
                <a:spcPts val="400"/>
              </a:spcAft>
            </a:pPr>
            <a:r>
              <a:rPr lang="en-US" sz="800">
                <a:solidFill>
                  <a:schemeClr val="accent4"/>
                </a:solidFill>
                <a:latin typeface="Roboto" panose="02000000000000000000" pitchFamily="2" charset="0"/>
                <a:ea typeface="Roboto" panose="02000000000000000000" pitchFamily="2" charset="0"/>
              </a:rPr>
              <a:t>The arrows in a food chain show where </a:t>
            </a:r>
            <a:r>
              <a:rPr lang="en-US" sz="800" b="1">
                <a:solidFill>
                  <a:schemeClr val="accent4"/>
                </a:solidFill>
                <a:latin typeface="Roboto" panose="02000000000000000000" pitchFamily="2" charset="0"/>
                <a:ea typeface="Roboto" panose="02000000000000000000" pitchFamily="2" charset="0"/>
              </a:rPr>
              <a:t>energy</a:t>
            </a:r>
            <a:r>
              <a:rPr lang="en-US" sz="800">
                <a:solidFill>
                  <a:schemeClr val="accent4"/>
                </a:solidFill>
                <a:latin typeface="Roboto" panose="02000000000000000000" pitchFamily="2" charset="0"/>
                <a:ea typeface="Roboto" panose="02000000000000000000" pitchFamily="2" charset="0"/>
              </a:rPr>
              <a:t> is being transferred from and to.</a:t>
            </a:r>
          </a:p>
        </p:txBody>
      </p:sp>
      <p:cxnSp>
        <p:nvCxnSpPr>
          <p:cNvPr id="17" name="Straight Arrow Connector 16">
            <a:extLst>
              <a:ext uri="{FF2B5EF4-FFF2-40B4-BE49-F238E27FC236}">
                <a16:creationId xmlns:a16="http://schemas.microsoft.com/office/drawing/2014/main" id="{7F4563CE-919B-18CA-F25A-87FE4EE7553A}"/>
              </a:ext>
            </a:extLst>
          </p:cNvPr>
          <p:cNvCxnSpPr>
            <a:cxnSpLocks/>
          </p:cNvCxnSpPr>
          <p:nvPr/>
        </p:nvCxnSpPr>
        <p:spPr>
          <a:xfrm flipV="1">
            <a:off x="4217678" y="4164137"/>
            <a:ext cx="473325" cy="82790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F8A90FFF-7E93-899E-B3C7-F704E6934B8E}"/>
              </a:ext>
            </a:extLst>
          </p:cNvPr>
          <p:cNvSpPr txBox="1"/>
          <p:nvPr/>
        </p:nvSpPr>
        <p:spPr>
          <a:xfrm>
            <a:off x="4479869" y="4992043"/>
            <a:ext cx="946940" cy="830997"/>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6. The Sun emits light, some of which reaches Earth. The Moon reflects light from the Sun.</a:t>
            </a:r>
          </a:p>
        </p:txBody>
      </p:sp>
      <p:cxnSp>
        <p:nvCxnSpPr>
          <p:cNvPr id="24" name="Straight Arrow Connector 23">
            <a:extLst>
              <a:ext uri="{FF2B5EF4-FFF2-40B4-BE49-F238E27FC236}">
                <a16:creationId xmlns:a16="http://schemas.microsoft.com/office/drawing/2014/main" id="{5A04CE5A-9B89-4E4F-866C-81F05C02010C}"/>
              </a:ext>
            </a:extLst>
          </p:cNvPr>
          <p:cNvCxnSpPr>
            <a:cxnSpLocks/>
          </p:cNvCxnSpPr>
          <p:nvPr/>
        </p:nvCxnSpPr>
        <p:spPr>
          <a:xfrm flipV="1">
            <a:off x="5164618" y="4164137"/>
            <a:ext cx="259040" cy="82790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F42FA3BC-E4DB-B909-1167-1E578CC8E3AE}"/>
              </a:ext>
            </a:extLst>
          </p:cNvPr>
          <p:cNvSpPr txBox="1"/>
          <p:nvPr/>
        </p:nvSpPr>
        <p:spPr>
          <a:xfrm>
            <a:off x="4953000" y="1347625"/>
            <a:ext cx="1366681" cy="584775"/>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The arrows in a </a:t>
            </a:r>
            <a:r>
              <a:rPr lang="en-US" sz="800" b="1">
                <a:solidFill>
                  <a:schemeClr val="accent4"/>
                </a:solidFill>
                <a:latin typeface="Roboto" panose="02000000000000000000" pitchFamily="2" charset="0"/>
                <a:ea typeface="Roboto" panose="02000000000000000000" pitchFamily="2" charset="0"/>
              </a:rPr>
              <a:t>food web</a:t>
            </a:r>
            <a:r>
              <a:rPr lang="en-US" sz="800">
                <a:solidFill>
                  <a:schemeClr val="accent4"/>
                </a:solidFill>
                <a:latin typeface="Roboto" panose="02000000000000000000" pitchFamily="2" charset="0"/>
                <a:ea typeface="Roboto" panose="02000000000000000000" pitchFamily="2" charset="0"/>
              </a:rPr>
              <a:t> show where energy is being transferred from and to.</a:t>
            </a:r>
          </a:p>
        </p:txBody>
      </p:sp>
      <p:cxnSp>
        <p:nvCxnSpPr>
          <p:cNvPr id="30" name="Straight Arrow Connector 29">
            <a:extLst>
              <a:ext uri="{FF2B5EF4-FFF2-40B4-BE49-F238E27FC236}">
                <a16:creationId xmlns:a16="http://schemas.microsoft.com/office/drawing/2014/main" id="{C98A91E8-4706-8264-152D-DAAC04474E5A}"/>
              </a:ext>
            </a:extLst>
          </p:cNvPr>
          <p:cNvCxnSpPr>
            <a:cxnSpLocks/>
          </p:cNvCxnSpPr>
          <p:nvPr/>
        </p:nvCxnSpPr>
        <p:spPr>
          <a:xfrm>
            <a:off x="5716325" y="1782432"/>
            <a:ext cx="430495" cy="81946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56DBB771-F845-BD88-0321-488DD83CD601}"/>
              </a:ext>
            </a:extLst>
          </p:cNvPr>
          <p:cNvSpPr txBox="1"/>
          <p:nvPr/>
        </p:nvSpPr>
        <p:spPr>
          <a:xfrm>
            <a:off x="6457349" y="4992043"/>
            <a:ext cx="2918663" cy="1354217"/>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Many processes and phenomena are explained in terms of energy exchanges.</a:t>
            </a:r>
          </a:p>
          <a:p>
            <a:pPr>
              <a:spcAft>
                <a:spcPts val="400"/>
              </a:spcAft>
            </a:pPr>
            <a:r>
              <a:rPr lang="en-US" sz="800">
                <a:solidFill>
                  <a:schemeClr val="accent4"/>
                </a:solidFill>
                <a:latin typeface="Roboto" panose="02000000000000000000" pitchFamily="2" charset="0"/>
                <a:ea typeface="Roboto" panose="02000000000000000000" pitchFamily="2" charset="0"/>
              </a:rPr>
              <a:t>Energy cannot be created or destroyed. When energy is </a:t>
            </a:r>
            <a:r>
              <a:rPr lang="en-US" sz="800" b="1">
                <a:solidFill>
                  <a:schemeClr val="accent4"/>
                </a:solidFill>
                <a:latin typeface="Roboto" panose="02000000000000000000" pitchFamily="2" charset="0"/>
                <a:ea typeface="Roboto" panose="02000000000000000000" pitchFamily="2" charset="0"/>
              </a:rPr>
              <a:t>transferred</a:t>
            </a:r>
            <a:r>
              <a:rPr lang="en-US" sz="800">
                <a:solidFill>
                  <a:schemeClr val="accent4"/>
                </a:solidFill>
                <a:latin typeface="Roboto" panose="02000000000000000000" pitchFamily="2" charset="0"/>
                <a:ea typeface="Roboto" panose="02000000000000000000" pitchFamily="2" charset="0"/>
              </a:rPr>
              <a:t> from one object to others, the total amount of energy in the universe remains the same; the amount that one object loses is the same as the other objects gain.</a:t>
            </a:r>
          </a:p>
          <a:p>
            <a:pPr>
              <a:spcAft>
                <a:spcPts val="400"/>
              </a:spcAft>
            </a:pPr>
            <a:r>
              <a:rPr lang="en-US" sz="800">
                <a:solidFill>
                  <a:schemeClr val="accent4"/>
                </a:solidFill>
                <a:latin typeface="Roboto" panose="02000000000000000000" pitchFamily="2" charset="0"/>
                <a:ea typeface="Roboto" panose="02000000000000000000" pitchFamily="2" charset="0"/>
              </a:rPr>
              <a:t>Two examples of </a:t>
            </a:r>
            <a:r>
              <a:rPr lang="en-US" sz="800" b="1">
                <a:solidFill>
                  <a:schemeClr val="accent4"/>
                </a:solidFill>
                <a:latin typeface="Roboto" panose="02000000000000000000" pitchFamily="2" charset="0"/>
                <a:ea typeface="Roboto" panose="02000000000000000000" pitchFamily="2" charset="0"/>
              </a:rPr>
              <a:t>energy stores </a:t>
            </a:r>
            <a:r>
              <a:rPr lang="en-US" sz="800">
                <a:solidFill>
                  <a:schemeClr val="accent4"/>
                </a:solidFill>
                <a:latin typeface="Roboto" panose="02000000000000000000" pitchFamily="2" charset="0"/>
                <a:ea typeface="Roboto" panose="02000000000000000000" pitchFamily="2" charset="0"/>
              </a:rPr>
              <a:t>are </a:t>
            </a:r>
            <a:r>
              <a:rPr lang="en-US" sz="800" b="1">
                <a:solidFill>
                  <a:schemeClr val="accent4"/>
                </a:solidFill>
                <a:latin typeface="Roboto" panose="02000000000000000000" pitchFamily="2" charset="0"/>
                <a:ea typeface="Roboto" panose="02000000000000000000" pitchFamily="2" charset="0"/>
              </a:rPr>
              <a:t>thermal</a:t>
            </a:r>
            <a:r>
              <a:rPr lang="en-US" sz="800">
                <a:solidFill>
                  <a:schemeClr val="accent4"/>
                </a:solidFill>
                <a:latin typeface="Roboto" panose="02000000000000000000" pitchFamily="2" charset="0"/>
                <a:ea typeface="Roboto" panose="02000000000000000000" pitchFamily="2" charset="0"/>
              </a:rPr>
              <a:t> stores and </a:t>
            </a:r>
            <a:r>
              <a:rPr lang="en-US" sz="800" b="1">
                <a:solidFill>
                  <a:schemeClr val="accent4"/>
                </a:solidFill>
                <a:latin typeface="Roboto" panose="02000000000000000000" pitchFamily="2" charset="0"/>
                <a:ea typeface="Roboto" panose="02000000000000000000" pitchFamily="2" charset="0"/>
              </a:rPr>
              <a:t>chemical</a:t>
            </a:r>
            <a:r>
              <a:rPr lang="en-US" sz="800">
                <a:solidFill>
                  <a:schemeClr val="accent4"/>
                </a:solidFill>
                <a:latin typeface="Roboto" panose="02000000000000000000" pitchFamily="2" charset="0"/>
                <a:ea typeface="Roboto" panose="02000000000000000000" pitchFamily="2" charset="0"/>
              </a:rPr>
              <a:t> stores of energy.</a:t>
            </a:r>
          </a:p>
          <a:p>
            <a:pPr>
              <a:spcAft>
                <a:spcPts val="400"/>
              </a:spcAft>
            </a:pPr>
            <a:r>
              <a:rPr lang="en-US" sz="800" b="1">
                <a:solidFill>
                  <a:schemeClr val="accent4"/>
                </a:solidFill>
                <a:latin typeface="Roboto" panose="02000000000000000000" pitchFamily="2" charset="0"/>
                <a:ea typeface="Roboto" panose="02000000000000000000" pitchFamily="2" charset="0"/>
              </a:rPr>
              <a:t>Energy resources </a:t>
            </a:r>
            <a:r>
              <a:rPr lang="en-US" sz="800">
                <a:solidFill>
                  <a:schemeClr val="accent4"/>
                </a:solidFill>
                <a:latin typeface="Roboto" panose="02000000000000000000" pitchFamily="2" charset="0"/>
                <a:ea typeface="Roboto" panose="02000000000000000000" pitchFamily="2" charset="0"/>
              </a:rPr>
              <a:t>– but not energy – can be depleted.</a:t>
            </a:r>
          </a:p>
        </p:txBody>
      </p:sp>
      <p:cxnSp>
        <p:nvCxnSpPr>
          <p:cNvPr id="42" name="Straight Arrow Connector 41">
            <a:extLst>
              <a:ext uri="{FF2B5EF4-FFF2-40B4-BE49-F238E27FC236}">
                <a16:creationId xmlns:a16="http://schemas.microsoft.com/office/drawing/2014/main" id="{13E9204E-A0DB-1422-9709-44DF0FCBB324}"/>
              </a:ext>
            </a:extLst>
          </p:cNvPr>
          <p:cNvCxnSpPr>
            <a:cxnSpLocks/>
          </p:cNvCxnSpPr>
          <p:nvPr/>
        </p:nvCxnSpPr>
        <p:spPr>
          <a:xfrm flipH="1" flipV="1">
            <a:off x="6596848" y="4640343"/>
            <a:ext cx="274016" cy="35170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00F1918B-C444-6215-CAAB-EEBE2AFD4ADE}"/>
              </a:ext>
            </a:extLst>
          </p:cNvPr>
          <p:cNvSpPr txBox="1"/>
          <p:nvPr/>
        </p:nvSpPr>
        <p:spPr>
          <a:xfrm>
            <a:off x="7095948" y="4241154"/>
            <a:ext cx="2280064" cy="759182"/>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6. Our Sun is one of many stars that make up the Universe.</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The distances between us and the bodies in solar system is huge, and even bigger in the Universe.</a:t>
            </a:r>
          </a:p>
        </p:txBody>
      </p:sp>
      <p:cxnSp>
        <p:nvCxnSpPr>
          <p:cNvPr id="51" name="Straight Arrow Connector 50">
            <a:extLst>
              <a:ext uri="{FF2B5EF4-FFF2-40B4-BE49-F238E27FC236}">
                <a16:creationId xmlns:a16="http://schemas.microsoft.com/office/drawing/2014/main" id="{458A773C-9773-2E3A-6106-0002070F2A9B}"/>
              </a:ext>
            </a:extLst>
          </p:cNvPr>
          <p:cNvCxnSpPr>
            <a:cxnSpLocks/>
          </p:cNvCxnSpPr>
          <p:nvPr/>
        </p:nvCxnSpPr>
        <p:spPr>
          <a:xfrm flipH="1" flipV="1">
            <a:off x="6957357" y="3601389"/>
            <a:ext cx="315603" cy="56274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AA6CE781-314B-CEB0-B7DE-F755D234B33B}"/>
              </a:ext>
            </a:extLst>
          </p:cNvPr>
          <p:cNvSpPr txBox="1"/>
          <p:nvPr/>
        </p:nvSpPr>
        <p:spPr>
          <a:xfrm>
            <a:off x="6302387" y="1352283"/>
            <a:ext cx="2351717" cy="461665"/>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Energy resources can be </a:t>
            </a:r>
            <a:r>
              <a:rPr lang="en-US" sz="800" b="1">
                <a:solidFill>
                  <a:schemeClr val="accent4"/>
                </a:solidFill>
                <a:latin typeface="Roboto" panose="02000000000000000000" pitchFamily="2" charset="0"/>
                <a:ea typeface="Roboto" panose="02000000000000000000" pitchFamily="2" charset="0"/>
              </a:rPr>
              <a:t>renewable</a:t>
            </a:r>
            <a:r>
              <a:rPr lang="en-US" sz="800">
                <a:solidFill>
                  <a:schemeClr val="accent4"/>
                </a:solidFill>
                <a:latin typeface="Roboto" panose="02000000000000000000" pitchFamily="2" charset="0"/>
                <a:ea typeface="Roboto" panose="02000000000000000000" pitchFamily="2" charset="0"/>
              </a:rPr>
              <a:t> (such as wind, solar, geothermal and hydrological) or </a:t>
            </a:r>
            <a:r>
              <a:rPr lang="en-US" sz="800" b="1">
                <a:solidFill>
                  <a:schemeClr val="accent4"/>
                </a:solidFill>
                <a:latin typeface="Roboto" panose="02000000000000000000" pitchFamily="2" charset="0"/>
                <a:ea typeface="Roboto" panose="02000000000000000000" pitchFamily="2" charset="0"/>
              </a:rPr>
              <a:t>non-renewable</a:t>
            </a:r>
            <a:r>
              <a:rPr lang="en-US" sz="800">
                <a:solidFill>
                  <a:schemeClr val="accent4"/>
                </a:solidFill>
                <a:latin typeface="Roboto" panose="02000000000000000000" pitchFamily="2" charset="0"/>
                <a:ea typeface="Roboto" panose="02000000000000000000" pitchFamily="2" charset="0"/>
              </a:rPr>
              <a:t> (such as fossil fuels).</a:t>
            </a:r>
          </a:p>
        </p:txBody>
      </p:sp>
      <p:cxnSp>
        <p:nvCxnSpPr>
          <p:cNvPr id="58" name="Straight Arrow Connector 57">
            <a:extLst>
              <a:ext uri="{FF2B5EF4-FFF2-40B4-BE49-F238E27FC236}">
                <a16:creationId xmlns:a16="http://schemas.microsoft.com/office/drawing/2014/main" id="{6E12FC4B-C21D-220F-89E2-49575B1CEC6D}"/>
              </a:ext>
            </a:extLst>
          </p:cNvPr>
          <p:cNvCxnSpPr>
            <a:cxnSpLocks/>
          </p:cNvCxnSpPr>
          <p:nvPr/>
        </p:nvCxnSpPr>
        <p:spPr>
          <a:xfrm>
            <a:off x="6457349" y="1782432"/>
            <a:ext cx="139499" cy="115165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2D8BB4AD-8E79-1CB8-F867-D6FF2BA4B0FD}"/>
              </a:ext>
            </a:extLst>
          </p:cNvPr>
          <p:cNvSpPr txBox="1"/>
          <p:nvPr/>
        </p:nvSpPr>
        <p:spPr>
          <a:xfrm>
            <a:off x="7748876" y="2406044"/>
            <a:ext cx="1763142" cy="1795363"/>
          </a:xfrm>
          <a:prstGeom prst="rect">
            <a:avLst/>
          </a:prstGeom>
          <a:noFill/>
          <a:ln>
            <a:solidFill>
              <a:schemeClr val="bg1"/>
            </a:solidFill>
          </a:ln>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Objects have energy because of their chemical composition, their movement, their temperature, their position in a gravitational or other field, or because of compression or distortion of an elastic material.</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6. The tilt of the Earth’s axis gives rise to seasons.</a:t>
            </a:r>
          </a:p>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The movements of galaxies suggest that the Universe is expanding from a past state called the ‘big bang’, towards a future that is still unclear.</a:t>
            </a:r>
          </a:p>
        </p:txBody>
      </p:sp>
      <p:cxnSp>
        <p:nvCxnSpPr>
          <p:cNvPr id="69" name="Straight Arrow Connector 68">
            <a:extLst>
              <a:ext uri="{FF2B5EF4-FFF2-40B4-BE49-F238E27FC236}">
                <a16:creationId xmlns:a16="http://schemas.microsoft.com/office/drawing/2014/main" id="{202C0944-123C-E2A1-9664-23C3F64CFE9A}"/>
              </a:ext>
            </a:extLst>
          </p:cNvPr>
          <p:cNvCxnSpPr>
            <a:cxnSpLocks/>
            <a:stCxn id="66" idx="1"/>
          </p:cNvCxnSpPr>
          <p:nvPr/>
        </p:nvCxnSpPr>
        <p:spPr>
          <a:xfrm flipH="1">
            <a:off x="7576891" y="3303726"/>
            <a:ext cx="171985" cy="16978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1EE71811-F570-8EAF-6BA4-8FB4CFD040F1}"/>
              </a:ext>
            </a:extLst>
          </p:cNvPr>
          <p:cNvSpPr txBox="1"/>
          <p:nvPr/>
        </p:nvSpPr>
        <p:spPr>
          <a:xfrm>
            <a:off x="3483822" y="1347625"/>
            <a:ext cx="1344175" cy="584775"/>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In most plants, sunlight, carbon dioxide and water are used to make food in the leaves.</a:t>
            </a:r>
          </a:p>
        </p:txBody>
      </p:sp>
      <p:cxnSp>
        <p:nvCxnSpPr>
          <p:cNvPr id="73" name="Straight Arrow Connector 72">
            <a:extLst>
              <a:ext uri="{FF2B5EF4-FFF2-40B4-BE49-F238E27FC236}">
                <a16:creationId xmlns:a16="http://schemas.microsoft.com/office/drawing/2014/main" id="{FE5FA95F-9DB4-6C31-0B67-1D3F62E972C8}"/>
              </a:ext>
            </a:extLst>
          </p:cNvPr>
          <p:cNvCxnSpPr>
            <a:cxnSpLocks/>
          </p:cNvCxnSpPr>
          <p:nvPr/>
        </p:nvCxnSpPr>
        <p:spPr>
          <a:xfrm>
            <a:off x="4688442" y="1782432"/>
            <a:ext cx="649391" cy="1673819"/>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CCC905B3-54FA-A867-73B5-61380D051D6E}"/>
              </a:ext>
            </a:extLst>
          </p:cNvPr>
          <p:cNvSpPr txBox="1"/>
          <p:nvPr/>
        </p:nvSpPr>
        <p:spPr>
          <a:xfrm>
            <a:off x="7232997" y="1954577"/>
            <a:ext cx="1342881" cy="215444"/>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All organisms </a:t>
            </a:r>
            <a:r>
              <a:rPr lang="en-US" sz="800" b="1">
                <a:solidFill>
                  <a:schemeClr val="accent4"/>
                </a:solidFill>
                <a:latin typeface="Roboto" panose="02000000000000000000" pitchFamily="2" charset="0"/>
                <a:ea typeface="Roboto" panose="02000000000000000000" pitchFamily="2" charset="0"/>
              </a:rPr>
              <a:t>respire</a:t>
            </a:r>
            <a:r>
              <a:rPr lang="en-US" sz="800">
                <a:solidFill>
                  <a:schemeClr val="accent4"/>
                </a:solidFill>
                <a:latin typeface="Roboto" panose="02000000000000000000" pitchFamily="2" charset="0"/>
                <a:ea typeface="Roboto" panose="02000000000000000000" pitchFamily="2" charset="0"/>
              </a:rPr>
              <a:t>.</a:t>
            </a:r>
          </a:p>
        </p:txBody>
      </p:sp>
      <p:cxnSp>
        <p:nvCxnSpPr>
          <p:cNvPr id="80" name="Straight Arrow Connector 79">
            <a:extLst>
              <a:ext uri="{FF2B5EF4-FFF2-40B4-BE49-F238E27FC236}">
                <a16:creationId xmlns:a16="http://schemas.microsoft.com/office/drawing/2014/main" id="{BEF2F46D-22D0-32DB-6CF7-7D66D1A46D8B}"/>
              </a:ext>
            </a:extLst>
          </p:cNvPr>
          <p:cNvCxnSpPr>
            <a:cxnSpLocks/>
          </p:cNvCxnSpPr>
          <p:nvPr/>
        </p:nvCxnSpPr>
        <p:spPr>
          <a:xfrm flipH="1">
            <a:off x="7535250" y="2184390"/>
            <a:ext cx="195013" cy="74969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7BB91A90-E2E6-16D7-15C4-AB1ADCC349A5}"/>
              </a:ext>
            </a:extLst>
          </p:cNvPr>
          <p:cNvSpPr txBox="1"/>
          <p:nvPr/>
        </p:nvSpPr>
        <p:spPr>
          <a:xfrm>
            <a:off x="2103648" y="4241154"/>
            <a:ext cx="1244826" cy="338554"/>
          </a:xfrm>
          <a:prstGeom prst="rect">
            <a:avLst/>
          </a:prstGeom>
          <a:noFill/>
        </p:spPr>
        <p:txBody>
          <a:bodyPr wrap="square" rtlCol="0">
            <a:spAutoFit/>
          </a:bodyPr>
          <a:lstStyle/>
          <a:p>
            <a:pPr>
              <a:spcAft>
                <a:spcPts val="400"/>
              </a:spcAft>
            </a:pPr>
            <a:r>
              <a:rPr lang="en-US" sz="800">
                <a:solidFill>
                  <a:schemeClr val="accent4">
                    <a:lumMod val="50000"/>
                  </a:schemeClr>
                </a:solidFill>
                <a:latin typeface="Roboto" panose="02000000000000000000" pitchFamily="2" charset="0"/>
                <a:ea typeface="Roboto" panose="02000000000000000000" pitchFamily="2" charset="0"/>
              </a:rPr>
              <a:t>6. Naming the Sun, Earth and Moon.</a:t>
            </a:r>
          </a:p>
        </p:txBody>
      </p:sp>
      <p:cxnSp>
        <p:nvCxnSpPr>
          <p:cNvPr id="92" name="Straight Arrow Connector 91">
            <a:extLst>
              <a:ext uri="{FF2B5EF4-FFF2-40B4-BE49-F238E27FC236}">
                <a16:creationId xmlns:a16="http://schemas.microsoft.com/office/drawing/2014/main" id="{E4A91FDA-33DD-79CB-B65D-7A8AE9D92CBE}"/>
              </a:ext>
            </a:extLst>
          </p:cNvPr>
          <p:cNvCxnSpPr>
            <a:cxnSpLocks/>
          </p:cNvCxnSpPr>
          <p:nvPr/>
        </p:nvCxnSpPr>
        <p:spPr>
          <a:xfrm flipV="1">
            <a:off x="3146289" y="4316669"/>
            <a:ext cx="956503" cy="4461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3A487BAB-E740-218A-70C9-6AC1458F5B2D}"/>
              </a:ext>
            </a:extLst>
          </p:cNvPr>
          <p:cNvSpPr txBox="1"/>
          <p:nvPr/>
        </p:nvSpPr>
        <p:spPr>
          <a:xfrm>
            <a:off x="5483914" y="4994581"/>
            <a:ext cx="946941" cy="954107"/>
          </a:xfrm>
          <a:prstGeom prst="rect">
            <a:avLst/>
          </a:prstGeom>
          <a:noFill/>
        </p:spPr>
        <p:txBody>
          <a:bodyPr wrap="square" rtlCol="0">
            <a:spAutoFit/>
          </a:bodyPr>
          <a:lstStyle/>
          <a:p>
            <a:pPr>
              <a:spcAft>
                <a:spcPts val="400"/>
              </a:spcAft>
            </a:pPr>
            <a:r>
              <a:rPr lang="en-US" sz="800">
                <a:solidFill>
                  <a:schemeClr val="accent4"/>
                </a:solidFill>
                <a:latin typeface="Roboto" panose="02000000000000000000" pitchFamily="2" charset="0"/>
                <a:ea typeface="Roboto" panose="02000000000000000000" pitchFamily="2" charset="0"/>
              </a:rPr>
              <a:t>4. A cell in a complete circuit can make a bulb light or buzzer sound. This will not happen without a cell.</a:t>
            </a:r>
          </a:p>
        </p:txBody>
      </p:sp>
      <p:cxnSp>
        <p:nvCxnSpPr>
          <p:cNvPr id="14" name="Straight Arrow Connector 13">
            <a:extLst>
              <a:ext uri="{FF2B5EF4-FFF2-40B4-BE49-F238E27FC236}">
                <a16:creationId xmlns:a16="http://schemas.microsoft.com/office/drawing/2014/main" id="{64DC9BCC-037F-09B5-167B-5402F3B19088}"/>
              </a:ext>
            </a:extLst>
          </p:cNvPr>
          <p:cNvCxnSpPr>
            <a:cxnSpLocks/>
          </p:cNvCxnSpPr>
          <p:nvPr/>
        </p:nvCxnSpPr>
        <p:spPr>
          <a:xfrm flipV="1">
            <a:off x="5732521" y="3621883"/>
            <a:ext cx="300436" cy="137016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533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11F6B1A3-6847-EDB9-FF0E-442535358A49}"/>
              </a:ext>
            </a:extLst>
          </p:cNvPr>
          <p:cNvSpPr/>
          <p:nvPr/>
        </p:nvSpPr>
        <p:spPr>
          <a:xfrm>
            <a:off x="243316" y="1338011"/>
            <a:ext cx="1620000" cy="1582742"/>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5 (A)</a:t>
            </a:r>
          </a:p>
          <a:p>
            <a:pPr algn="ctr">
              <a:spcAft>
                <a:spcPts val="600"/>
              </a:spcAft>
            </a:pPr>
            <a:r>
              <a:rPr lang="en-US" sz="1050">
                <a:latin typeface="United Curriculum" panose="020B0604020202020204" pitchFamily="2" charset="0"/>
                <a:cs typeface="United Curriculum" panose="020B0604020202020204" pitchFamily="2" charset="0"/>
              </a:rPr>
              <a:t>The composition of the Earth and its atmosphere and the processes occurring within them shape the Earth’s surface and its climate.</a:t>
            </a:r>
          </a:p>
        </p:txBody>
      </p:sp>
      <p:sp>
        <p:nvSpPr>
          <p:cNvPr id="2" name="Text Placeholder 1">
            <a:extLst>
              <a:ext uri="{FF2B5EF4-FFF2-40B4-BE49-F238E27FC236}">
                <a16:creationId xmlns:a16="http://schemas.microsoft.com/office/drawing/2014/main" id="{600C82AE-7BA3-FC34-3914-098C4DC5B5F1}"/>
              </a:ext>
            </a:extLst>
          </p:cNvPr>
          <p:cNvSpPr>
            <a:spLocks noGrp="1"/>
          </p:cNvSpPr>
          <p:nvPr>
            <p:ph type="body" sz="quarter" idx="10"/>
          </p:nvPr>
        </p:nvSpPr>
        <p:spPr/>
        <p:txBody>
          <a:bodyPr/>
          <a:lstStyle/>
          <a:p>
            <a:r>
              <a:rPr lang="en-GB"/>
              <a:t>Progression in Vertical Concepts</a:t>
            </a:r>
          </a:p>
        </p:txBody>
      </p:sp>
      <p:pic>
        <p:nvPicPr>
          <p:cNvPr id="3" name="Picture 2">
            <a:extLst>
              <a:ext uri="{FF2B5EF4-FFF2-40B4-BE49-F238E27FC236}">
                <a16:creationId xmlns:a16="http://schemas.microsoft.com/office/drawing/2014/main" id="{35B91680-1780-02B1-4DB9-50722F1D467C}"/>
              </a:ext>
            </a:extLst>
          </p:cNvPr>
          <p:cNvPicPr>
            <a:picLocks noChangeAspect="1"/>
          </p:cNvPicPr>
          <p:nvPr/>
        </p:nvPicPr>
        <p:blipFill>
          <a:blip r:embed="rId2"/>
          <a:stretch>
            <a:fillRect/>
          </a:stretch>
        </p:blipFill>
        <p:spPr>
          <a:xfrm>
            <a:off x="3382393" y="2353378"/>
            <a:ext cx="4313067" cy="2382063"/>
          </a:xfrm>
          <a:prstGeom prst="rect">
            <a:avLst/>
          </a:prstGeom>
        </p:spPr>
      </p:pic>
      <p:sp>
        <p:nvSpPr>
          <p:cNvPr id="33" name="Rectangle 18">
            <a:extLst>
              <a:ext uri="{FF2B5EF4-FFF2-40B4-BE49-F238E27FC236}">
                <a16:creationId xmlns:a16="http://schemas.microsoft.com/office/drawing/2014/main" id="{CDC6CB8F-A6A7-B8EE-880F-31169783FCE9}"/>
              </a:ext>
            </a:extLst>
          </p:cNvPr>
          <p:cNvSpPr/>
          <p:nvPr/>
        </p:nvSpPr>
        <p:spPr>
          <a:xfrm>
            <a:off x="3538" y="876191"/>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Earth Science &amp; Geology</a:t>
            </a:r>
            <a:endParaRPr lang="en-GB" sz="1400" b="1">
              <a:solidFill>
                <a:srgbClr val="FFFFFF"/>
              </a:solidFill>
              <a:latin typeface="United Curriculum" pitchFamily="2" charset="0"/>
              <a:ea typeface="Roboto" panose="02000000000000000000" pitchFamily="2" charset="0"/>
            </a:endParaRPr>
          </a:p>
        </p:txBody>
      </p:sp>
      <p:pic>
        <p:nvPicPr>
          <p:cNvPr id="4" name="Picture 3" descr="Icon&#10;&#10;Description automatically generated">
            <a:extLst>
              <a:ext uri="{FF2B5EF4-FFF2-40B4-BE49-F238E27FC236}">
                <a16:creationId xmlns:a16="http://schemas.microsoft.com/office/drawing/2014/main" id="{82D713EE-7377-DBE9-AD6A-734CD07456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1228" y="168560"/>
            <a:ext cx="363996" cy="438366"/>
          </a:xfrm>
          <a:prstGeom prst="rect">
            <a:avLst/>
          </a:prstGeom>
        </p:spPr>
      </p:pic>
      <p:sp>
        <p:nvSpPr>
          <p:cNvPr id="14" name="TextBox 13">
            <a:extLst>
              <a:ext uri="{FF2B5EF4-FFF2-40B4-BE49-F238E27FC236}">
                <a16:creationId xmlns:a16="http://schemas.microsoft.com/office/drawing/2014/main" id="{67015704-21AE-0975-F305-A942EF189162}"/>
              </a:ext>
            </a:extLst>
          </p:cNvPr>
          <p:cNvSpPr txBox="1"/>
          <p:nvPr/>
        </p:nvSpPr>
        <p:spPr>
          <a:xfrm>
            <a:off x="2036997" y="2394742"/>
            <a:ext cx="1620000" cy="21544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Some plants grow in soil.</a:t>
            </a:r>
          </a:p>
        </p:txBody>
      </p:sp>
      <p:cxnSp>
        <p:nvCxnSpPr>
          <p:cNvPr id="15" name="Straight Arrow Connector 14">
            <a:extLst>
              <a:ext uri="{FF2B5EF4-FFF2-40B4-BE49-F238E27FC236}">
                <a16:creationId xmlns:a16="http://schemas.microsoft.com/office/drawing/2014/main" id="{48B6A6E6-20C0-5500-9438-32A41BBF63A9}"/>
              </a:ext>
            </a:extLst>
          </p:cNvPr>
          <p:cNvCxnSpPr>
            <a:cxnSpLocks/>
          </p:cNvCxnSpPr>
          <p:nvPr/>
        </p:nvCxnSpPr>
        <p:spPr>
          <a:xfrm>
            <a:off x="3260741" y="2563693"/>
            <a:ext cx="866091" cy="64944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41" name="Picture 40" descr="Icon&#10;&#10;Description automatically generated">
            <a:extLst>
              <a:ext uri="{FF2B5EF4-FFF2-40B4-BE49-F238E27FC236}">
                <a16:creationId xmlns:a16="http://schemas.microsoft.com/office/drawing/2014/main" id="{09F9A420-7B78-6703-D393-E8FEC9F756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49666" y="213202"/>
            <a:ext cx="461950" cy="412955"/>
          </a:xfrm>
          <a:prstGeom prst="rect">
            <a:avLst/>
          </a:prstGeom>
        </p:spPr>
      </p:pic>
      <p:sp>
        <p:nvSpPr>
          <p:cNvPr id="48" name="TextBox 47">
            <a:extLst>
              <a:ext uri="{FF2B5EF4-FFF2-40B4-BE49-F238E27FC236}">
                <a16:creationId xmlns:a16="http://schemas.microsoft.com/office/drawing/2014/main" id="{19B865EA-4DA2-1988-BDD7-5BE2DBAD03FA}"/>
              </a:ext>
            </a:extLst>
          </p:cNvPr>
          <p:cNvSpPr txBox="1"/>
          <p:nvPr/>
        </p:nvSpPr>
        <p:spPr>
          <a:xfrm>
            <a:off x="4411637" y="5181483"/>
            <a:ext cx="2637557" cy="1179810"/>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Rocks are formed when placed under pressure.</a:t>
            </a:r>
          </a:p>
          <a:p>
            <a:pPr>
              <a:spcAft>
                <a:spcPts val="400"/>
              </a:spcAft>
            </a:pPr>
            <a:r>
              <a:rPr lang="en-US" sz="800">
                <a:solidFill>
                  <a:schemeClr val="accent2"/>
                </a:solidFill>
                <a:latin typeface="Roboto" panose="02000000000000000000" pitchFamily="2" charset="0"/>
                <a:ea typeface="Roboto" panose="02000000000000000000" pitchFamily="2" charset="0"/>
              </a:rPr>
              <a:t>Much of the solid surface of the Earth is covered in soil, which is a mixture of pieces of rock of various sizes and the remains of organisms. Some soil also contains air, water and some nutrients.</a:t>
            </a:r>
          </a:p>
          <a:p>
            <a:pPr>
              <a:spcAft>
                <a:spcPts val="400"/>
              </a:spcAft>
            </a:pPr>
            <a:r>
              <a:rPr lang="en-US" sz="800">
                <a:solidFill>
                  <a:schemeClr val="accent2"/>
                </a:solidFill>
                <a:latin typeface="Roboto" panose="02000000000000000000" pitchFamily="2" charset="0"/>
                <a:ea typeface="Roboto" panose="02000000000000000000" pitchFamily="2" charset="0"/>
              </a:rPr>
              <a:t>There are three main kinds of rock: igneous, sedimentary and metamorphic, which each have different composition and properties.</a:t>
            </a:r>
          </a:p>
        </p:txBody>
      </p:sp>
      <p:cxnSp>
        <p:nvCxnSpPr>
          <p:cNvPr id="51" name="Straight Arrow Connector 50">
            <a:extLst>
              <a:ext uri="{FF2B5EF4-FFF2-40B4-BE49-F238E27FC236}">
                <a16:creationId xmlns:a16="http://schemas.microsoft.com/office/drawing/2014/main" id="{B13B6730-3F0B-A291-280B-786169B808B5}"/>
              </a:ext>
            </a:extLst>
          </p:cNvPr>
          <p:cNvCxnSpPr>
            <a:cxnSpLocks/>
          </p:cNvCxnSpPr>
          <p:nvPr/>
        </p:nvCxnSpPr>
        <p:spPr>
          <a:xfrm flipV="1">
            <a:off x="5560329" y="4473797"/>
            <a:ext cx="0" cy="70768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B63304B3-0B70-DB26-D2C6-2A8FA794EC3B}"/>
              </a:ext>
            </a:extLst>
          </p:cNvPr>
          <p:cNvSpPr txBox="1"/>
          <p:nvPr/>
        </p:nvSpPr>
        <p:spPr>
          <a:xfrm>
            <a:off x="2045614" y="2849269"/>
            <a:ext cx="1151430" cy="461665"/>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Describing the natural things in our local area.</a:t>
            </a:r>
          </a:p>
        </p:txBody>
      </p:sp>
      <p:sp>
        <p:nvSpPr>
          <p:cNvPr id="86" name="TextBox 85">
            <a:extLst>
              <a:ext uri="{FF2B5EF4-FFF2-40B4-BE49-F238E27FC236}">
                <a16:creationId xmlns:a16="http://schemas.microsoft.com/office/drawing/2014/main" id="{75F7B40D-EC9D-4BFB-2936-653E24AA03FC}"/>
              </a:ext>
            </a:extLst>
          </p:cNvPr>
          <p:cNvSpPr txBox="1"/>
          <p:nvPr/>
        </p:nvSpPr>
        <p:spPr>
          <a:xfrm>
            <a:off x="292876" y="4908620"/>
            <a:ext cx="3239336" cy="21544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Geographical features include beach, hill, forest, sea and river.</a:t>
            </a:r>
          </a:p>
        </p:txBody>
      </p:sp>
      <p:sp>
        <p:nvSpPr>
          <p:cNvPr id="88" name="TextBox 87">
            <a:extLst>
              <a:ext uri="{FF2B5EF4-FFF2-40B4-BE49-F238E27FC236}">
                <a16:creationId xmlns:a16="http://schemas.microsoft.com/office/drawing/2014/main" id="{DFA6DABB-D632-16C6-96AF-8CA0B8E044F9}"/>
              </a:ext>
            </a:extLst>
          </p:cNvPr>
          <p:cNvSpPr txBox="1"/>
          <p:nvPr/>
        </p:nvSpPr>
        <p:spPr>
          <a:xfrm>
            <a:off x="292876" y="4176080"/>
            <a:ext cx="2959122" cy="636072"/>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We live on the Earth. Physical features occur in nature and include river, forest, soil and hill.</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Coastal areas are areas of land that are near the sea. Features in coastal areas include beach, cliff, sea and ocean.</a:t>
            </a:r>
          </a:p>
        </p:txBody>
      </p:sp>
      <p:cxnSp>
        <p:nvCxnSpPr>
          <p:cNvPr id="92" name="Straight Arrow Connector 91">
            <a:extLst>
              <a:ext uri="{FF2B5EF4-FFF2-40B4-BE49-F238E27FC236}">
                <a16:creationId xmlns:a16="http://schemas.microsoft.com/office/drawing/2014/main" id="{EA083562-1929-F1C7-A166-9E9FA55166EF}"/>
              </a:ext>
            </a:extLst>
          </p:cNvPr>
          <p:cNvCxnSpPr>
            <a:cxnSpLocks/>
          </p:cNvCxnSpPr>
          <p:nvPr/>
        </p:nvCxnSpPr>
        <p:spPr>
          <a:xfrm>
            <a:off x="2845133" y="2978330"/>
            <a:ext cx="528517" cy="5399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ED1F2A89-7FBB-92C9-1AC4-AC5F25EF2E39}"/>
              </a:ext>
            </a:extLst>
          </p:cNvPr>
          <p:cNvCxnSpPr>
            <a:cxnSpLocks/>
          </p:cNvCxnSpPr>
          <p:nvPr/>
        </p:nvCxnSpPr>
        <p:spPr>
          <a:xfrm flipV="1">
            <a:off x="3260741" y="4510026"/>
            <a:ext cx="890425" cy="50305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96">
            <a:extLst>
              <a:ext uri="{FF2B5EF4-FFF2-40B4-BE49-F238E27FC236}">
                <a16:creationId xmlns:a16="http://schemas.microsoft.com/office/drawing/2014/main" id="{69E55EAD-E5D6-E50E-39EA-9999F3F4EB2D}"/>
              </a:ext>
            </a:extLst>
          </p:cNvPr>
          <p:cNvCxnSpPr>
            <a:cxnSpLocks/>
          </p:cNvCxnSpPr>
          <p:nvPr/>
        </p:nvCxnSpPr>
        <p:spPr>
          <a:xfrm flipV="1">
            <a:off x="3253419" y="3581284"/>
            <a:ext cx="818886" cy="73658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C81E36B4-469F-25E0-CBB1-65148999A148}"/>
              </a:ext>
            </a:extLst>
          </p:cNvPr>
          <p:cNvSpPr txBox="1"/>
          <p:nvPr/>
        </p:nvSpPr>
        <p:spPr>
          <a:xfrm>
            <a:off x="2278942" y="1312594"/>
            <a:ext cx="2694512" cy="882293"/>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Features of hot deserts include rocks, sand dunes and oases. Features of cold deserts include mountains and ice sheets.</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Rivers travel from highland areas to lowland areas. Physical features around rivers include valleys, mountains, hills and vegetation.</a:t>
            </a:r>
          </a:p>
        </p:txBody>
      </p:sp>
      <p:cxnSp>
        <p:nvCxnSpPr>
          <p:cNvPr id="100" name="Straight Arrow Connector 99">
            <a:extLst>
              <a:ext uri="{FF2B5EF4-FFF2-40B4-BE49-F238E27FC236}">
                <a16:creationId xmlns:a16="http://schemas.microsoft.com/office/drawing/2014/main" id="{E9D0E78A-2923-826B-E344-C2E28E17E844}"/>
              </a:ext>
            </a:extLst>
          </p:cNvPr>
          <p:cNvCxnSpPr>
            <a:cxnSpLocks/>
          </p:cNvCxnSpPr>
          <p:nvPr/>
        </p:nvCxnSpPr>
        <p:spPr>
          <a:xfrm>
            <a:off x="4542440" y="2194887"/>
            <a:ext cx="216973" cy="72586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4D43491A-B88B-2539-7EA4-EEE5877DAAAA}"/>
              </a:ext>
            </a:extLst>
          </p:cNvPr>
          <p:cNvSpPr txBox="1"/>
          <p:nvPr/>
        </p:nvSpPr>
        <p:spPr>
          <a:xfrm>
            <a:off x="919348" y="5400295"/>
            <a:ext cx="3304698" cy="861774"/>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There are several mountain ranges in the UK.</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The Earth has four layers. Its upper layer of tectonic plates move.</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Shield and composite volcanoes can form at plate boundaries, which produce lava, pyroclastic flows and lahars.</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Soil is rich with nutrients around volcanoes.</a:t>
            </a:r>
          </a:p>
        </p:txBody>
      </p:sp>
      <p:cxnSp>
        <p:nvCxnSpPr>
          <p:cNvPr id="104" name="Straight Arrow Connector 103">
            <a:extLst>
              <a:ext uri="{FF2B5EF4-FFF2-40B4-BE49-F238E27FC236}">
                <a16:creationId xmlns:a16="http://schemas.microsoft.com/office/drawing/2014/main" id="{CFE6FB67-CDAC-C2AE-C075-656F6CD38361}"/>
              </a:ext>
            </a:extLst>
          </p:cNvPr>
          <p:cNvCxnSpPr>
            <a:cxnSpLocks/>
          </p:cNvCxnSpPr>
          <p:nvPr/>
        </p:nvCxnSpPr>
        <p:spPr>
          <a:xfrm flipV="1">
            <a:off x="4064492" y="4691635"/>
            <a:ext cx="963557" cy="70866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B6AFAA2D-5BFF-4E5A-F962-BDAF678528DD}"/>
              </a:ext>
            </a:extLst>
          </p:cNvPr>
          <p:cNvSpPr txBox="1"/>
          <p:nvPr/>
        </p:nvSpPr>
        <p:spPr>
          <a:xfrm>
            <a:off x="7129291" y="4290437"/>
            <a:ext cx="2395674" cy="2041585"/>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Examples of natural resources include wood, food, water and fossil fuels. Fossil fuels are materials made from fossils over millions of years, like coal and oil. Humans use these to run cars and electrical items.</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Natural resources are unevenly distributed across the world and can be renewable or non-renewable (finite).</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The upper course of a river is in high, mountains ground and the river is narrow and fast flowing. The lower course of a river is in low, flat ground and the river is wide and slow flowing. The middle course is between the two. Rivers erode, transport and deposit to form waterfalls, meanders and floodplains.</a:t>
            </a:r>
          </a:p>
        </p:txBody>
      </p:sp>
      <p:sp>
        <p:nvSpPr>
          <p:cNvPr id="107" name="TextBox 106">
            <a:extLst>
              <a:ext uri="{FF2B5EF4-FFF2-40B4-BE49-F238E27FC236}">
                <a16:creationId xmlns:a16="http://schemas.microsoft.com/office/drawing/2014/main" id="{AF0C6E59-1E95-FBB1-FB09-B07551367594}"/>
              </a:ext>
            </a:extLst>
          </p:cNvPr>
          <p:cNvSpPr txBox="1"/>
          <p:nvPr/>
        </p:nvSpPr>
        <p:spPr>
          <a:xfrm>
            <a:off x="5251713" y="1522907"/>
            <a:ext cx="1981600" cy="461665"/>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Use of fossil fuels to create plastics, and the effects this can have on the Earth.</a:t>
            </a:r>
          </a:p>
        </p:txBody>
      </p:sp>
      <p:cxnSp>
        <p:nvCxnSpPr>
          <p:cNvPr id="111" name="Straight Arrow Connector 110">
            <a:extLst>
              <a:ext uri="{FF2B5EF4-FFF2-40B4-BE49-F238E27FC236}">
                <a16:creationId xmlns:a16="http://schemas.microsoft.com/office/drawing/2014/main" id="{382C12BD-21DB-B6C9-74BB-732B67B21062}"/>
              </a:ext>
            </a:extLst>
          </p:cNvPr>
          <p:cNvCxnSpPr>
            <a:cxnSpLocks/>
          </p:cNvCxnSpPr>
          <p:nvPr/>
        </p:nvCxnSpPr>
        <p:spPr>
          <a:xfrm flipH="1" flipV="1">
            <a:off x="6340526" y="4104466"/>
            <a:ext cx="708668" cy="40556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3" name="Straight Arrow Connector 112">
            <a:extLst>
              <a:ext uri="{FF2B5EF4-FFF2-40B4-BE49-F238E27FC236}">
                <a16:creationId xmlns:a16="http://schemas.microsoft.com/office/drawing/2014/main" id="{29816FA1-1550-8F4B-95C3-BAE3E55E4E9A}"/>
              </a:ext>
            </a:extLst>
          </p:cNvPr>
          <p:cNvCxnSpPr>
            <a:cxnSpLocks/>
          </p:cNvCxnSpPr>
          <p:nvPr/>
        </p:nvCxnSpPr>
        <p:spPr>
          <a:xfrm>
            <a:off x="6133501" y="1984572"/>
            <a:ext cx="512959" cy="122856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6" name="TextBox 115">
            <a:extLst>
              <a:ext uri="{FF2B5EF4-FFF2-40B4-BE49-F238E27FC236}">
                <a16:creationId xmlns:a16="http://schemas.microsoft.com/office/drawing/2014/main" id="{948C524A-A6A1-AC32-9439-06466E3511BE}"/>
              </a:ext>
            </a:extLst>
          </p:cNvPr>
          <p:cNvSpPr txBox="1"/>
          <p:nvPr/>
        </p:nvSpPr>
        <p:spPr>
          <a:xfrm>
            <a:off x="7748876" y="2258154"/>
            <a:ext cx="1763142" cy="1595309"/>
          </a:xfrm>
          <a:prstGeom prst="rect">
            <a:avLst/>
          </a:prstGeom>
          <a:noFill/>
          <a:ln>
            <a:solidFill>
              <a:schemeClr val="bg1"/>
            </a:solidFill>
          </a:ln>
        </p:spPr>
        <p:txBody>
          <a:bodyPr wrap="square" rtlCol="0">
            <a:spAutoFit/>
          </a:bodyPr>
          <a:lstStyle/>
          <a:p>
            <a:pPr marR="0" lvl="0" algn="l" defTabSz="914400" rtl="0" eaLnBrk="1" fontAlgn="auto" latinLnBrk="0" hangingPunct="1">
              <a:lnSpc>
                <a:spcPct val="100000"/>
              </a:lnSpc>
              <a:spcBef>
                <a:spcPts val="0"/>
              </a:spcBef>
              <a:spcAft>
                <a:spcPts val="200"/>
              </a:spcAft>
              <a:buClrTx/>
              <a:buSzTx/>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GB" sz="800" b="0" i="0">
                <a:solidFill>
                  <a:schemeClr val="bg1"/>
                </a:solidFill>
                <a:effectLst/>
                <a:latin typeface="Roboto" panose="02000000000000000000" pitchFamily="2" charset="0"/>
                <a:ea typeface="Roboto" panose="02000000000000000000" pitchFamily="2" charset="0"/>
              </a:rPr>
              <a:t>Formation of volcanoes and mountains at different types of plate boundaries. Movement of tectonic plates as caused by convection currents.</a:t>
            </a:r>
          </a:p>
          <a:p>
            <a:pPr marR="0" lvl="0" algn="l" defTabSz="914400" rtl="0" eaLnBrk="1" fontAlgn="auto" latinLnBrk="0" hangingPunct="1">
              <a:lnSpc>
                <a:spcPct val="100000"/>
              </a:lnSpc>
              <a:spcBef>
                <a:spcPts val="0"/>
              </a:spcBef>
              <a:spcAft>
                <a:spcPts val="200"/>
              </a:spcAft>
              <a:buClrTx/>
              <a:buSzTx/>
              <a:tabLst/>
              <a:defRPr/>
            </a:pPr>
            <a:r>
              <a:rPr lang="en-GB" sz="800" b="0" i="0">
                <a:solidFill>
                  <a:schemeClr val="bg1"/>
                </a:solidFill>
                <a:effectLst/>
                <a:latin typeface="Roboto" panose="02000000000000000000" pitchFamily="2" charset="0"/>
                <a:ea typeface="Roboto" panose="02000000000000000000" pitchFamily="2" charset="0"/>
              </a:rPr>
              <a:t>Radioactive decay of material inside the Earth since it was formed is its internal source of energy. Understanding the use of Earth’s energy resources in terms of energy stores and transfers.</a:t>
            </a:r>
          </a:p>
        </p:txBody>
      </p:sp>
      <p:cxnSp>
        <p:nvCxnSpPr>
          <p:cNvPr id="117" name="Straight Arrow Connector 116">
            <a:extLst>
              <a:ext uri="{FF2B5EF4-FFF2-40B4-BE49-F238E27FC236}">
                <a16:creationId xmlns:a16="http://schemas.microsoft.com/office/drawing/2014/main" id="{A0E343E5-4B50-17B2-FEB0-30AD90ABE831}"/>
              </a:ext>
            </a:extLst>
          </p:cNvPr>
          <p:cNvCxnSpPr>
            <a:cxnSpLocks/>
          </p:cNvCxnSpPr>
          <p:nvPr/>
        </p:nvCxnSpPr>
        <p:spPr>
          <a:xfrm flipH="1">
            <a:off x="7576891" y="3286568"/>
            <a:ext cx="171985" cy="16978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673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11F6B1A3-6847-EDB9-FF0E-442535358A49}"/>
              </a:ext>
            </a:extLst>
          </p:cNvPr>
          <p:cNvSpPr/>
          <p:nvPr/>
        </p:nvSpPr>
        <p:spPr>
          <a:xfrm>
            <a:off x="243316" y="1338011"/>
            <a:ext cx="1620000" cy="1582742"/>
          </a:xfrm>
          <a:prstGeom prst="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5 (B)</a:t>
            </a:r>
          </a:p>
          <a:p>
            <a:pPr algn="ctr">
              <a:spcAft>
                <a:spcPts val="600"/>
              </a:spcAft>
            </a:pPr>
            <a:r>
              <a:rPr lang="en-US" sz="1050">
                <a:latin typeface="United Curriculum" panose="020B0604020202020204" pitchFamily="2" charset="0"/>
                <a:cs typeface="United Curriculum" panose="020B0604020202020204" pitchFamily="2" charset="0"/>
              </a:rPr>
              <a:t>The composition of the Earth and its atmosphere and the processes occurring within them shape the Earth’s surface and its climate.</a:t>
            </a:r>
          </a:p>
        </p:txBody>
      </p:sp>
      <p:sp>
        <p:nvSpPr>
          <p:cNvPr id="2" name="Text Placeholder 1">
            <a:extLst>
              <a:ext uri="{FF2B5EF4-FFF2-40B4-BE49-F238E27FC236}">
                <a16:creationId xmlns:a16="http://schemas.microsoft.com/office/drawing/2014/main" id="{600C82AE-7BA3-FC34-3914-098C4DC5B5F1}"/>
              </a:ext>
            </a:extLst>
          </p:cNvPr>
          <p:cNvSpPr>
            <a:spLocks noGrp="1"/>
          </p:cNvSpPr>
          <p:nvPr>
            <p:ph type="body" sz="quarter" idx="10"/>
          </p:nvPr>
        </p:nvSpPr>
        <p:spPr/>
        <p:txBody>
          <a:bodyPr/>
          <a:lstStyle/>
          <a:p>
            <a:r>
              <a:rPr lang="en-GB"/>
              <a:t>Progression in Vertical Concepts</a:t>
            </a:r>
          </a:p>
        </p:txBody>
      </p:sp>
      <p:pic>
        <p:nvPicPr>
          <p:cNvPr id="3" name="Picture 2">
            <a:extLst>
              <a:ext uri="{FF2B5EF4-FFF2-40B4-BE49-F238E27FC236}">
                <a16:creationId xmlns:a16="http://schemas.microsoft.com/office/drawing/2014/main" id="{35B91680-1780-02B1-4DB9-50722F1D467C}"/>
              </a:ext>
            </a:extLst>
          </p:cNvPr>
          <p:cNvPicPr>
            <a:picLocks noChangeAspect="1"/>
          </p:cNvPicPr>
          <p:nvPr/>
        </p:nvPicPr>
        <p:blipFill>
          <a:blip r:embed="rId2"/>
          <a:stretch>
            <a:fillRect/>
          </a:stretch>
        </p:blipFill>
        <p:spPr>
          <a:xfrm>
            <a:off x="3382393" y="2353378"/>
            <a:ext cx="4313067" cy="2382063"/>
          </a:xfrm>
          <a:prstGeom prst="rect">
            <a:avLst/>
          </a:prstGeom>
        </p:spPr>
      </p:pic>
      <p:sp>
        <p:nvSpPr>
          <p:cNvPr id="33" name="Rectangle 18">
            <a:extLst>
              <a:ext uri="{FF2B5EF4-FFF2-40B4-BE49-F238E27FC236}">
                <a16:creationId xmlns:a16="http://schemas.microsoft.com/office/drawing/2014/main" id="{CDC6CB8F-A6A7-B8EE-880F-31169783FCE9}"/>
              </a:ext>
            </a:extLst>
          </p:cNvPr>
          <p:cNvSpPr/>
          <p:nvPr/>
        </p:nvSpPr>
        <p:spPr>
          <a:xfrm>
            <a:off x="3538" y="876191"/>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Environmental Science</a:t>
            </a:r>
            <a:endParaRPr lang="en-GB" sz="1400" b="1">
              <a:solidFill>
                <a:srgbClr val="FFFFFF"/>
              </a:solidFill>
              <a:latin typeface="United Curriculum" pitchFamily="2" charset="0"/>
              <a:ea typeface="Roboto" panose="02000000000000000000" pitchFamily="2" charset="0"/>
            </a:endParaRPr>
          </a:p>
        </p:txBody>
      </p:sp>
      <p:pic>
        <p:nvPicPr>
          <p:cNvPr id="4" name="Picture 3" descr="Icon&#10;&#10;Description automatically generated">
            <a:extLst>
              <a:ext uri="{FF2B5EF4-FFF2-40B4-BE49-F238E27FC236}">
                <a16:creationId xmlns:a16="http://schemas.microsoft.com/office/drawing/2014/main" id="{82D713EE-7377-DBE9-AD6A-734CD07456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1228" y="168560"/>
            <a:ext cx="363996" cy="438366"/>
          </a:xfrm>
          <a:prstGeom prst="rect">
            <a:avLst/>
          </a:prstGeom>
        </p:spPr>
      </p:pic>
      <p:cxnSp>
        <p:nvCxnSpPr>
          <p:cNvPr id="7" name="Straight Arrow Connector 6">
            <a:extLst>
              <a:ext uri="{FF2B5EF4-FFF2-40B4-BE49-F238E27FC236}">
                <a16:creationId xmlns:a16="http://schemas.microsoft.com/office/drawing/2014/main" id="{D9BA0EAE-B19A-228E-E07A-786D55B9E034}"/>
              </a:ext>
            </a:extLst>
          </p:cNvPr>
          <p:cNvCxnSpPr>
            <a:cxnSpLocks/>
          </p:cNvCxnSpPr>
          <p:nvPr/>
        </p:nvCxnSpPr>
        <p:spPr>
          <a:xfrm flipV="1">
            <a:off x="2555116" y="3318232"/>
            <a:ext cx="871725" cy="18158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B018CD1-1C97-C631-1470-2CFDE223D3A9}"/>
              </a:ext>
            </a:extLst>
          </p:cNvPr>
          <p:cNvSpPr txBox="1"/>
          <p:nvPr/>
        </p:nvSpPr>
        <p:spPr>
          <a:xfrm>
            <a:off x="982640" y="4187639"/>
            <a:ext cx="1662690" cy="461665"/>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We experience different types of weather in different seasons (focus on spring and winter).</a:t>
            </a:r>
          </a:p>
        </p:txBody>
      </p:sp>
      <p:sp>
        <p:nvSpPr>
          <p:cNvPr id="21" name="TextBox 20">
            <a:extLst>
              <a:ext uri="{FF2B5EF4-FFF2-40B4-BE49-F238E27FC236}">
                <a16:creationId xmlns:a16="http://schemas.microsoft.com/office/drawing/2014/main" id="{F9BCB159-4A57-43B0-FA0E-F049C45466A6}"/>
              </a:ext>
            </a:extLst>
          </p:cNvPr>
          <p:cNvSpPr txBox="1"/>
          <p:nvPr/>
        </p:nvSpPr>
        <p:spPr>
          <a:xfrm>
            <a:off x="1979800" y="2132556"/>
            <a:ext cx="1439762" cy="584775"/>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The weather can change rapidly. The four different seasons have different weather patterns.</a:t>
            </a:r>
          </a:p>
        </p:txBody>
      </p:sp>
      <p:cxnSp>
        <p:nvCxnSpPr>
          <p:cNvPr id="23" name="Straight Arrow Connector 22">
            <a:extLst>
              <a:ext uri="{FF2B5EF4-FFF2-40B4-BE49-F238E27FC236}">
                <a16:creationId xmlns:a16="http://schemas.microsoft.com/office/drawing/2014/main" id="{F49CE6B7-B333-4D7A-B373-E23361BCC30B}"/>
              </a:ext>
            </a:extLst>
          </p:cNvPr>
          <p:cNvCxnSpPr>
            <a:cxnSpLocks/>
          </p:cNvCxnSpPr>
          <p:nvPr/>
        </p:nvCxnSpPr>
        <p:spPr>
          <a:xfrm>
            <a:off x="3281903" y="2534882"/>
            <a:ext cx="844929" cy="37678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64B11304-2B67-BC25-DDFC-3BDA382B29AA}"/>
              </a:ext>
            </a:extLst>
          </p:cNvPr>
          <p:cNvSpPr txBox="1"/>
          <p:nvPr/>
        </p:nvSpPr>
        <p:spPr>
          <a:xfrm>
            <a:off x="982640" y="3821167"/>
            <a:ext cx="1777334" cy="33855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The air is all around us on Earth. Air has oxygen in it. </a:t>
            </a:r>
          </a:p>
        </p:txBody>
      </p:sp>
      <p:cxnSp>
        <p:nvCxnSpPr>
          <p:cNvPr id="30" name="Straight Arrow Connector 29">
            <a:extLst>
              <a:ext uri="{FF2B5EF4-FFF2-40B4-BE49-F238E27FC236}">
                <a16:creationId xmlns:a16="http://schemas.microsoft.com/office/drawing/2014/main" id="{D3F6DC89-F8B7-954E-F366-57BB7C9341D1}"/>
              </a:ext>
            </a:extLst>
          </p:cNvPr>
          <p:cNvCxnSpPr>
            <a:cxnSpLocks/>
          </p:cNvCxnSpPr>
          <p:nvPr/>
        </p:nvCxnSpPr>
        <p:spPr>
          <a:xfrm flipV="1">
            <a:off x="2645330" y="3580937"/>
            <a:ext cx="2063845" cy="32544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160CE4DD-575A-9D0B-0E79-675A3BFD06B8}"/>
              </a:ext>
            </a:extLst>
          </p:cNvPr>
          <p:cNvSpPr txBox="1"/>
          <p:nvPr/>
        </p:nvSpPr>
        <p:spPr>
          <a:xfrm>
            <a:off x="982640" y="4699935"/>
            <a:ext cx="1468146" cy="461665"/>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Global warming describes the increase in Earth’s average temperatures.</a:t>
            </a:r>
          </a:p>
        </p:txBody>
      </p:sp>
      <p:pic>
        <p:nvPicPr>
          <p:cNvPr id="41" name="Picture 40" descr="Icon&#10;&#10;Description automatically generated">
            <a:extLst>
              <a:ext uri="{FF2B5EF4-FFF2-40B4-BE49-F238E27FC236}">
                <a16:creationId xmlns:a16="http://schemas.microsoft.com/office/drawing/2014/main" id="{09F9A420-7B78-6703-D393-E8FEC9F756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49666" y="213202"/>
            <a:ext cx="461950" cy="412955"/>
          </a:xfrm>
          <a:prstGeom prst="rect">
            <a:avLst/>
          </a:prstGeom>
        </p:spPr>
      </p:pic>
      <p:cxnSp>
        <p:nvCxnSpPr>
          <p:cNvPr id="42" name="Straight Arrow Connector 41">
            <a:extLst>
              <a:ext uri="{FF2B5EF4-FFF2-40B4-BE49-F238E27FC236}">
                <a16:creationId xmlns:a16="http://schemas.microsoft.com/office/drawing/2014/main" id="{D5A3D877-8446-178C-97A4-416B335F261F}"/>
              </a:ext>
            </a:extLst>
          </p:cNvPr>
          <p:cNvCxnSpPr>
            <a:cxnSpLocks/>
          </p:cNvCxnSpPr>
          <p:nvPr/>
        </p:nvCxnSpPr>
        <p:spPr>
          <a:xfrm flipV="1">
            <a:off x="2304370" y="4529693"/>
            <a:ext cx="2482817" cy="29167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B13B6730-3F0B-A291-280B-786169B808B5}"/>
              </a:ext>
            </a:extLst>
          </p:cNvPr>
          <p:cNvCxnSpPr>
            <a:cxnSpLocks/>
          </p:cNvCxnSpPr>
          <p:nvPr/>
        </p:nvCxnSpPr>
        <p:spPr>
          <a:xfrm flipV="1">
            <a:off x="5762112" y="4064494"/>
            <a:ext cx="190384" cy="118303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234BDAF5-8CDD-4CCD-9ADD-151223C9F8E8}"/>
              </a:ext>
            </a:extLst>
          </p:cNvPr>
          <p:cNvSpPr txBox="1"/>
          <p:nvPr/>
        </p:nvSpPr>
        <p:spPr>
          <a:xfrm>
            <a:off x="7695460" y="1394315"/>
            <a:ext cx="1762940" cy="584775"/>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The water cycle involves evaporation of water from oceans and condensation of water, which falls as precipitation.</a:t>
            </a:r>
          </a:p>
        </p:txBody>
      </p:sp>
      <p:cxnSp>
        <p:nvCxnSpPr>
          <p:cNvPr id="59" name="Straight Arrow Connector 58">
            <a:extLst>
              <a:ext uri="{FF2B5EF4-FFF2-40B4-BE49-F238E27FC236}">
                <a16:creationId xmlns:a16="http://schemas.microsoft.com/office/drawing/2014/main" id="{B0A76B2D-BD0B-4EA8-0945-65477F3C5685}"/>
              </a:ext>
            </a:extLst>
          </p:cNvPr>
          <p:cNvCxnSpPr>
            <a:cxnSpLocks/>
          </p:cNvCxnSpPr>
          <p:nvPr/>
        </p:nvCxnSpPr>
        <p:spPr>
          <a:xfrm>
            <a:off x="5329819" y="1979090"/>
            <a:ext cx="83265" cy="55579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ED1F2A89-7FBB-92C9-1AC4-AC5F25EF2E39}"/>
              </a:ext>
            </a:extLst>
          </p:cNvPr>
          <p:cNvCxnSpPr>
            <a:cxnSpLocks/>
            <a:stCxn id="8" idx="3"/>
          </p:cNvCxnSpPr>
          <p:nvPr/>
        </p:nvCxnSpPr>
        <p:spPr>
          <a:xfrm flipV="1">
            <a:off x="2645330" y="4299174"/>
            <a:ext cx="1402593" cy="11929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0" name="Straight Arrow Connector 99">
            <a:extLst>
              <a:ext uri="{FF2B5EF4-FFF2-40B4-BE49-F238E27FC236}">
                <a16:creationId xmlns:a16="http://schemas.microsoft.com/office/drawing/2014/main" id="{E9D0E78A-2923-826B-E344-C2E28E17E844}"/>
              </a:ext>
            </a:extLst>
          </p:cNvPr>
          <p:cNvCxnSpPr>
            <a:cxnSpLocks/>
          </p:cNvCxnSpPr>
          <p:nvPr/>
        </p:nvCxnSpPr>
        <p:spPr>
          <a:xfrm>
            <a:off x="4471104" y="2032431"/>
            <a:ext cx="301067" cy="81683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7AD0D11-3171-8F15-F445-C9D601D84C5B}"/>
              </a:ext>
            </a:extLst>
          </p:cNvPr>
          <p:cNvSpPr txBox="1"/>
          <p:nvPr/>
        </p:nvSpPr>
        <p:spPr>
          <a:xfrm>
            <a:off x="2049733" y="1377862"/>
            <a:ext cx="2860792" cy="687368"/>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The weather is short-term. Climate is long-term summary of the weather conditions.</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Precipitation is the fall of water as rain, sleet, snow or hail.</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Deserts are places where there is very little precipitation.</a:t>
            </a:r>
          </a:p>
        </p:txBody>
      </p:sp>
      <p:sp>
        <p:nvSpPr>
          <p:cNvPr id="11" name="TextBox 10">
            <a:extLst>
              <a:ext uri="{FF2B5EF4-FFF2-40B4-BE49-F238E27FC236}">
                <a16:creationId xmlns:a16="http://schemas.microsoft.com/office/drawing/2014/main" id="{FE293D0E-4008-0B75-43AE-AC97A5E4BBC6}"/>
              </a:ext>
            </a:extLst>
          </p:cNvPr>
          <p:cNvSpPr txBox="1"/>
          <p:nvPr/>
        </p:nvSpPr>
        <p:spPr>
          <a:xfrm>
            <a:off x="4995477" y="1131641"/>
            <a:ext cx="2673469" cy="933589"/>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The layer of air around the Earth is called the atmosphere.</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Atmospheric circulation causes some areas on Earth to have higher levels of precipitation than others.</a:t>
            </a:r>
          </a:p>
          <a:p>
            <a:pPr>
              <a:spcAft>
                <a:spcPts val="400"/>
              </a:spcAft>
            </a:pPr>
            <a:r>
              <a:rPr lang="en-US" sz="800">
                <a:solidFill>
                  <a:schemeClr val="accent2">
                    <a:lumMod val="50000"/>
                  </a:schemeClr>
                </a:solidFill>
                <a:latin typeface="Roboto" panose="02000000000000000000" pitchFamily="2" charset="0"/>
                <a:ea typeface="Roboto" panose="02000000000000000000" pitchFamily="2" charset="0"/>
              </a:rPr>
              <a:t>Tropical rainforests are places where there is lots of precipitation.</a:t>
            </a:r>
          </a:p>
        </p:txBody>
      </p:sp>
      <p:sp>
        <p:nvSpPr>
          <p:cNvPr id="13" name="TextBox 12">
            <a:extLst>
              <a:ext uri="{FF2B5EF4-FFF2-40B4-BE49-F238E27FC236}">
                <a16:creationId xmlns:a16="http://schemas.microsoft.com/office/drawing/2014/main" id="{B53A2540-D0F3-DD7F-0EAD-702B248FA87F}"/>
              </a:ext>
            </a:extLst>
          </p:cNvPr>
          <p:cNvSpPr txBox="1"/>
          <p:nvPr/>
        </p:nvSpPr>
        <p:spPr>
          <a:xfrm>
            <a:off x="982641" y="3375132"/>
            <a:ext cx="1777334" cy="33855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Types of weather include sunny, rainy, windy, and snowy.</a:t>
            </a:r>
          </a:p>
        </p:txBody>
      </p:sp>
      <p:cxnSp>
        <p:nvCxnSpPr>
          <p:cNvPr id="17" name="Straight Arrow Connector 16">
            <a:extLst>
              <a:ext uri="{FF2B5EF4-FFF2-40B4-BE49-F238E27FC236}">
                <a16:creationId xmlns:a16="http://schemas.microsoft.com/office/drawing/2014/main" id="{3BF7DBF0-97F4-2404-D227-95501AEFFDEA}"/>
              </a:ext>
            </a:extLst>
          </p:cNvPr>
          <p:cNvCxnSpPr>
            <a:cxnSpLocks/>
          </p:cNvCxnSpPr>
          <p:nvPr/>
        </p:nvCxnSpPr>
        <p:spPr>
          <a:xfrm flipH="1">
            <a:off x="6314655" y="1979090"/>
            <a:ext cx="1672188" cy="96629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AA1E158D-A38F-D0DF-0297-2782D22858AF}"/>
              </a:ext>
            </a:extLst>
          </p:cNvPr>
          <p:cNvSpPr txBox="1"/>
          <p:nvPr/>
        </p:nvSpPr>
        <p:spPr>
          <a:xfrm>
            <a:off x="478465" y="5247529"/>
            <a:ext cx="9051856" cy="1205458"/>
          </a:xfrm>
          <a:prstGeom prst="rect">
            <a:avLst/>
          </a:prstGeom>
          <a:solidFill>
            <a:schemeClr val="accent2">
              <a:lumMod val="20000"/>
              <a:lumOff val="80000"/>
            </a:schemeClr>
          </a:solidFill>
        </p:spPr>
        <p:txBody>
          <a:bodyPr wrap="square" rtlCol="0">
            <a:spAutoFit/>
          </a:bodyPr>
          <a:lstStyle/>
          <a:p>
            <a:pPr>
              <a:spcAft>
                <a:spcPts val="2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The amount of water on Earth is constant. Most is saltwater stored in oceans, and most freshwater is stored as ice or underground.</a:t>
            </a:r>
          </a:p>
          <a:p>
            <a:pPr>
              <a:spcAft>
                <a:spcPts val="200"/>
              </a:spcAft>
            </a:pPr>
            <a:r>
              <a:rPr lang="en-US" sz="800">
                <a:solidFill>
                  <a:schemeClr val="accent2">
                    <a:lumMod val="50000"/>
                  </a:schemeClr>
                </a:solidFill>
                <a:latin typeface="Roboto" panose="02000000000000000000" pitchFamily="2" charset="0"/>
                <a:ea typeface="Roboto" panose="02000000000000000000" pitchFamily="2" charset="0"/>
              </a:rPr>
              <a:t>Water cycle: Evaporation from the air and transpiration from plants means that water vapour rises in the air. It condenses to form clouds and precipitation occurs when the clouds get heavy. Surface runoff is the flow of water overground; throughflow is the flow of water underground.</a:t>
            </a:r>
          </a:p>
          <a:p>
            <a:pPr>
              <a:spcAft>
                <a:spcPts val="200"/>
              </a:spcAft>
            </a:pPr>
            <a:r>
              <a:rPr lang="en-US" sz="800">
                <a:solidFill>
                  <a:schemeClr val="accent2">
                    <a:lumMod val="50000"/>
                  </a:schemeClr>
                </a:solidFill>
                <a:latin typeface="Roboto" panose="02000000000000000000" pitchFamily="2" charset="0"/>
                <a:ea typeface="Roboto" panose="02000000000000000000" pitchFamily="2" charset="0"/>
              </a:rPr>
              <a:t>Climate zones share long-term weather patterns. There are six main climate zones: polar, temperate, arid, tropical, Mediterranean and mountains.</a:t>
            </a:r>
          </a:p>
          <a:p>
            <a:pPr>
              <a:spcAft>
                <a:spcPts val="200"/>
              </a:spcAft>
            </a:pPr>
            <a:r>
              <a:rPr lang="en-US" sz="800">
                <a:solidFill>
                  <a:schemeClr val="accent2">
                    <a:lumMod val="50000"/>
                  </a:schemeClr>
                </a:solidFill>
                <a:latin typeface="Roboto" panose="02000000000000000000" pitchFamily="2" charset="0"/>
                <a:ea typeface="Roboto" panose="02000000000000000000" pitchFamily="2" charset="0"/>
              </a:rPr>
              <a:t>Biomes are areas of the world that, because of similar climates, have similar landscapes, flora and fauna. The major biomes of the world are tundra, tropical rainforests, coral reefs, temperate forests and hot deserts.</a:t>
            </a:r>
          </a:p>
          <a:p>
            <a:pPr>
              <a:spcAft>
                <a:spcPts val="200"/>
              </a:spcAft>
            </a:pPr>
            <a:r>
              <a:rPr lang="en-US" sz="800">
                <a:solidFill>
                  <a:schemeClr val="accent2">
                    <a:lumMod val="50000"/>
                  </a:schemeClr>
                </a:solidFill>
                <a:latin typeface="Roboto" panose="02000000000000000000" pitchFamily="2" charset="0"/>
                <a:ea typeface="Roboto" panose="02000000000000000000" pitchFamily="2" charset="0"/>
              </a:rPr>
              <a:t>The natural greenhouse effect, the enhanced greenhouse effect, global warming and resulting climate change.</a:t>
            </a:r>
          </a:p>
          <a:p>
            <a:pPr>
              <a:spcAft>
                <a:spcPts val="200"/>
              </a:spcAft>
            </a:pPr>
            <a:r>
              <a:rPr lang="en-US" sz="800">
                <a:solidFill>
                  <a:schemeClr val="accent2">
                    <a:lumMod val="50000"/>
                  </a:schemeClr>
                </a:solidFill>
                <a:latin typeface="Roboto" panose="02000000000000000000" pitchFamily="2" charset="0"/>
                <a:ea typeface="Roboto" panose="02000000000000000000" pitchFamily="2" charset="0"/>
              </a:rPr>
              <a:t>The increase in frequency of extreme weather events like heatwaves and drought as a result of climate change.</a:t>
            </a:r>
          </a:p>
        </p:txBody>
      </p:sp>
      <p:sp>
        <p:nvSpPr>
          <p:cNvPr id="26" name="TextBox 25">
            <a:extLst>
              <a:ext uri="{FF2B5EF4-FFF2-40B4-BE49-F238E27FC236}">
                <a16:creationId xmlns:a16="http://schemas.microsoft.com/office/drawing/2014/main" id="{3B3B2BF6-44AF-97B3-3445-C4D990485839}"/>
              </a:ext>
            </a:extLst>
          </p:cNvPr>
          <p:cNvSpPr txBox="1"/>
          <p:nvPr/>
        </p:nvSpPr>
        <p:spPr>
          <a:xfrm>
            <a:off x="7045633" y="4462940"/>
            <a:ext cx="2168904" cy="33855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There is less and less air further away from the Earth’s surface; space is a vacuum.</a:t>
            </a:r>
          </a:p>
        </p:txBody>
      </p:sp>
      <p:cxnSp>
        <p:nvCxnSpPr>
          <p:cNvPr id="28" name="Straight Arrow Connector 27">
            <a:extLst>
              <a:ext uri="{FF2B5EF4-FFF2-40B4-BE49-F238E27FC236}">
                <a16:creationId xmlns:a16="http://schemas.microsoft.com/office/drawing/2014/main" id="{148F26F7-EE2D-94C5-481D-3CF9A986FB17}"/>
              </a:ext>
            </a:extLst>
          </p:cNvPr>
          <p:cNvCxnSpPr>
            <a:cxnSpLocks/>
          </p:cNvCxnSpPr>
          <p:nvPr/>
        </p:nvCxnSpPr>
        <p:spPr>
          <a:xfrm flipH="1" flipV="1">
            <a:off x="6927421" y="3627886"/>
            <a:ext cx="287283" cy="82771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5729879F-B203-1428-9F8A-DCB2240064D7}"/>
              </a:ext>
            </a:extLst>
          </p:cNvPr>
          <p:cNvSpPr txBox="1"/>
          <p:nvPr/>
        </p:nvSpPr>
        <p:spPr>
          <a:xfrm>
            <a:off x="7795950" y="2330330"/>
            <a:ext cx="1620001" cy="707886"/>
          </a:xfrm>
          <a:prstGeom prst="rect">
            <a:avLst/>
          </a:prstGeom>
          <a:solidFill>
            <a:schemeClr val="accent2">
              <a:lumMod val="20000"/>
              <a:lumOff val="80000"/>
            </a:schemeClr>
          </a:solidFill>
        </p:spPr>
        <p:txBody>
          <a:bodyPr wrap="square" rtlCol="0">
            <a:spAutoFit/>
          </a:bodyPr>
          <a:lstStyle/>
          <a:p>
            <a:pPr>
              <a:spcAft>
                <a:spcPts val="400"/>
              </a:spcAft>
            </a:pPr>
            <a:r>
              <a:rPr lang="en-US" sz="800" b="1">
                <a:solidFill>
                  <a:schemeClr val="accent2">
                    <a:lumMod val="50000"/>
                  </a:schemeClr>
                </a:solidFill>
                <a:latin typeface="Roboto" panose="02000000000000000000" pitchFamily="2" charset="0"/>
                <a:ea typeface="Roboto" panose="02000000000000000000" pitchFamily="2" charset="0"/>
              </a:rPr>
              <a:t>Geography</a:t>
            </a:r>
            <a:r>
              <a:rPr lang="en-US" sz="800">
                <a:solidFill>
                  <a:schemeClr val="accent2">
                    <a:lumMod val="50000"/>
                  </a:schemeClr>
                </a:solidFill>
                <a:latin typeface="Roboto" panose="02000000000000000000" pitchFamily="2" charset="0"/>
                <a:ea typeface="Roboto" panose="02000000000000000000" pitchFamily="2" charset="0"/>
              </a:rPr>
              <a:t>: Mitigation and adaptation are ways that humans can reduce and live with the effects of climate change.</a:t>
            </a:r>
          </a:p>
        </p:txBody>
      </p:sp>
      <p:cxnSp>
        <p:nvCxnSpPr>
          <p:cNvPr id="34" name="Straight Arrow Connector 33">
            <a:extLst>
              <a:ext uri="{FF2B5EF4-FFF2-40B4-BE49-F238E27FC236}">
                <a16:creationId xmlns:a16="http://schemas.microsoft.com/office/drawing/2014/main" id="{D6D4FD31-CB62-4275-6C41-E2EF53383A66}"/>
              </a:ext>
            </a:extLst>
          </p:cNvPr>
          <p:cNvCxnSpPr>
            <a:cxnSpLocks/>
            <a:stCxn id="32" idx="1"/>
          </p:cNvCxnSpPr>
          <p:nvPr/>
        </p:nvCxnSpPr>
        <p:spPr>
          <a:xfrm flipH="1">
            <a:off x="7049194" y="2684273"/>
            <a:ext cx="746756" cy="54584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81EFAFF8-499C-3A98-2A6A-0A0477C150B3}"/>
              </a:ext>
            </a:extLst>
          </p:cNvPr>
          <p:cNvSpPr txBox="1"/>
          <p:nvPr/>
        </p:nvSpPr>
        <p:spPr>
          <a:xfrm>
            <a:off x="7701899" y="3240479"/>
            <a:ext cx="1828422" cy="1128514"/>
          </a:xfrm>
          <a:prstGeom prst="rect">
            <a:avLst/>
          </a:prstGeom>
          <a:noFill/>
          <a:ln>
            <a:solidFill>
              <a:schemeClr val="bg1"/>
            </a:solidFill>
          </a:ln>
        </p:spPr>
        <p:txBody>
          <a:bodyPr wrap="square">
            <a:spAutoFit/>
          </a:bodyPr>
          <a:lstStyle/>
          <a:p>
            <a:pPr marR="0" lvl="0" algn="l" defTabSz="914400" rtl="0" eaLnBrk="1" fontAlgn="auto" latinLnBrk="0" hangingPunct="1">
              <a:lnSpc>
                <a:spcPct val="100000"/>
              </a:lnSpc>
              <a:spcBef>
                <a:spcPts val="0"/>
              </a:spcBef>
              <a:spcAft>
                <a:spcPts val="400"/>
              </a:spcAft>
              <a:buClrTx/>
              <a:buSzTx/>
              <a:tabLst/>
              <a:defRPr/>
            </a:pPr>
            <a:r>
              <a:rPr lang="en-GB" sz="800" b="1" i="0">
                <a:solidFill>
                  <a:schemeClr val="accent2"/>
                </a:solidFill>
                <a:effectLst/>
                <a:latin typeface="Roboto" panose="02000000000000000000" pitchFamily="2" charset="0"/>
                <a:ea typeface="Roboto" panose="02000000000000000000" pitchFamily="2" charset="0"/>
              </a:rPr>
              <a:t>Geography</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Weather is determined by conditions of the air. The pressure, temperature, direction and speed of the movement and the amount of water vapour in the air combine to create weather.</a:t>
            </a:r>
          </a:p>
          <a:p>
            <a:pPr marR="0" lvl="0" algn="l" defTabSz="914400" rtl="0" eaLnBrk="1" fontAlgn="auto" latinLnBrk="0" hangingPunct="1">
              <a:lnSpc>
                <a:spcPct val="100000"/>
              </a:lnSpc>
              <a:spcBef>
                <a:spcPts val="0"/>
              </a:spcBef>
              <a:spcAft>
                <a:spcPts val="400"/>
              </a:spcAft>
              <a:buClrTx/>
              <a:buSzTx/>
              <a:tabLst/>
              <a:defRPr/>
            </a:pPr>
            <a:r>
              <a:rPr lang="en-GB" sz="800" b="0" i="0">
                <a:solidFill>
                  <a:schemeClr val="bg1"/>
                </a:solidFill>
                <a:effectLst/>
                <a:latin typeface="Roboto" panose="02000000000000000000" pitchFamily="2" charset="0"/>
                <a:ea typeface="Roboto" panose="02000000000000000000" pitchFamily="2" charset="0"/>
              </a:rPr>
              <a:t>Understanding convection currents in terms of pressure and particles.</a:t>
            </a:r>
            <a:endParaRPr lang="en-GB" sz="800" b="1" i="0">
              <a:solidFill>
                <a:schemeClr val="bg1"/>
              </a:solidFill>
              <a:effectLst/>
              <a:latin typeface="Roboto" panose="02000000000000000000" pitchFamily="2" charset="0"/>
              <a:ea typeface="Roboto" panose="02000000000000000000" pitchFamily="2" charset="0"/>
            </a:endParaRPr>
          </a:p>
        </p:txBody>
      </p:sp>
      <p:cxnSp>
        <p:nvCxnSpPr>
          <p:cNvPr id="65" name="Straight Arrow Connector 64">
            <a:extLst>
              <a:ext uri="{FF2B5EF4-FFF2-40B4-BE49-F238E27FC236}">
                <a16:creationId xmlns:a16="http://schemas.microsoft.com/office/drawing/2014/main" id="{9A8206FD-B608-CA9E-B0A8-D511B713EC91}"/>
              </a:ext>
            </a:extLst>
          </p:cNvPr>
          <p:cNvCxnSpPr>
            <a:cxnSpLocks/>
            <a:stCxn id="64" idx="1"/>
          </p:cNvCxnSpPr>
          <p:nvPr/>
        </p:nvCxnSpPr>
        <p:spPr>
          <a:xfrm flipH="1" flipV="1">
            <a:off x="7495553" y="3713686"/>
            <a:ext cx="206346" cy="9105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2F26228-0FDD-7F6F-95A7-5186B9684BC6}"/>
              </a:ext>
            </a:extLst>
          </p:cNvPr>
          <p:cNvSpPr txBox="1"/>
          <p:nvPr/>
        </p:nvSpPr>
        <p:spPr>
          <a:xfrm>
            <a:off x="6694676" y="4848292"/>
            <a:ext cx="2168904" cy="33855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Air is a mixture of lots of different gases, including oxygen and carbon dioxide.</a:t>
            </a:r>
          </a:p>
        </p:txBody>
      </p:sp>
      <p:cxnSp>
        <p:nvCxnSpPr>
          <p:cNvPr id="16" name="Straight Arrow Connector 15">
            <a:extLst>
              <a:ext uri="{FF2B5EF4-FFF2-40B4-BE49-F238E27FC236}">
                <a16:creationId xmlns:a16="http://schemas.microsoft.com/office/drawing/2014/main" id="{7E7B1B64-8CD7-7C97-1734-05B2D69AF682}"/>
              </a:ext>
            </a:extLst>
          </p:cNvPr>
          <p:cNvCxnSpPr>
            <a:cxnSpLocks/>
          </p:cNvCxnSpPr>
          <p:nvPr/>
        </p:nvCxnSpPr>
        <p:spPr>
          <a:xfrm flipH="1" flipV="1">
            <a:off x="6200695" y="4479230"/>
            <a:ext cx="548816" cy="50144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5EBDC672-FB92-CCFB-4548-3998A051685D}"/>
              </a:ext>
            </a:extLst>
          </p:cNvPr>
          <p:cNvSpPr txBox="1"/>
          <p:nvPr/>
        </p:nvSpPr>
        <p:spPr>
          <a:xfrm>
            <a:off x="4143889" y="4916790"/>
            <a:ext cx="2168904" cy="215444"/>
          </a:xfrm>
          <a:prstGeom prst="rect">
            <a:avLst/>
          </a:prstGeom>
          <a:noFill/>
        </p:spPr>
        <p:txBody>
          <a:bodyPr wrap="square" rtlCol="0">
            <a:spAutoFit/>
          </a:bodyPr>
          <a:lstStyle/>
          <a:p>
            <a:pPr>
              <a:spcAft>
                <a:spcPts val="400"/>
              </a:spcAft>
            </a:pPr>
            <a:r>
              <a:rPr lang="en-US" sz="800">
                <a:solidFill>
                  <a:schemeClr val="accent2"/>
                </a:solidFill>
                <a:latin typeface="Roboto" panose="02000000000000000000" pitchFamily="2" charset="0"/>
                <a:ea typeface="Roboto" panose="02000000000000000000" pitchFamily="2" charset="0"/>
              </a:rPr>
              <a:t>Air has carbon dioxide in it.</a:t>
            </a:r>
          </a:p>
        </p:txBody>
      </p:sp>
      <p:cxnSp>
        <p:nvCxnSpPr>
          <p:cNvPr id="37" name="Straight Arrow Connector 36">
            <a:extLst>
              <a:ext uri="{FF2B5EF4-FFF2-40B4-BE49-F238E27FC236}">
                <a16:creationId xmlns:a16="http://schemas.microsoft.com/office/drawing/2014/main" id="{511F1EF3-03DB-E0F7-E44F-D0E709B0B41B}"/>
              </a:ext>
            </a:extLst>
          </p:cNvPr>
          <p:cNvCxnSpPr>
            <a:cxnSpLocks/>
          </p:cNvCxnSpPr>
          <p:nvPr/>
        </p:nvCxnSpPr>
        <p:spPr>
          <a:xfrm flipV="1">
            <a:off x="4888929" y="3599073"/>
            <a:ext cx="519415" cy="131171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9675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2057690-82DF-F0B6-137D-3DDBD0FBA979}"/>
              </a:ext>
            </a:extLst>
          </p:cNvPr>
          <p:cNvSpPr>
            <a:spLocks noGrp="1"/>
          </p:cNvSpPr>
          <p:nvPr>
            <p:ph type="body" sz="quarter" idx="10"/>
          </p:nvPr>
        </p:nvSpPr>
        <p:spPr/>
        <p:txBody>
          <a:bodyPr/>
          <a:lstStyle/>
          <a:p>
            <a:r>
              <a:rPr lang="en-GB"/>
              <a:t>Progression in Vertical Concepts</a:t>
            </a:r>
          </a:p>
        </p:txBody>
      </p:sp>
      <p:pic>
        <p:nvPicPr>
          <p:cNvPr id="5" name="Picture 4" descr="Icon&#10;&#10;Description automatically generated">
            <a:extLst>
              <a:ext uri="{FF2B5EF4-FFF2-40B4-BE49-F238E27FC236}">
                <a16:creationId xmlns:a16="http://schemas.microsoft.com/office/drawing/2014/main" id="{90483442-6375-2C43-9BF9-BF86DFCFD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2585" y="154523"/>
            <a:ext cx="229771" cy="452579"/>
          </a:xfrm>
          <a:prstGeom prst="rect">
            <a:avLst/>
          </a:prstGeom>
        </p:spPr>
      </p:pic>
      <p:sp>
        <p:nvSpPr>
          <p:cNvPr id="8" name="Rectangle 18">
            <a:extLst>
              <a:ext uri="{FF2B5EF4-FFF2-40B4-BE49-F238E27FC236}">
                <a16:creationId xmlns:a16="http://schemas.microsoft.com/office/drawing/2014/main" id="{885FB484-DBEB-7F88-80BE-9E42E105F833}"/>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Biology </a:t>
            </a:r>
            <a:endParaRPr lang="en-GB" sz="1400" b="1">
              <a:solidFill>
                <a:srgbClr val="FFFFFF"/>
              </a:solidFill>
              <a:latin typeface="United Curriculum" pitchFamily="2" charset="0"/>
              <a:ea typeface="Roboto" panose="02000000000000000000" pitchFamily="2" charset="0"/>
            </a:endParaRPr>
          </a:p>
        </p:txBody>
      </p:sp>
      <p:sp>
        <p:nvSpPr>
          <p:cNvPr id="11" name="Rectangle 10">
            <a:extLst>
              <a:ext uri="{FF2B5EF4-FFF2-40B4-BE49-F238E27FC236}">
                <a16:creationId xmlns:a16="http://schemas.microsoft.com/office/drawing/2014/main" id="{B3D44CF4-E576-9304-0A95-F10304C1C45F}"/>
              </a:ext>
            </a:extLst>
          </p:cNvPr>
          <p:cNvSpPr/>
          <p:nvPr/>
        </p:nvSpPr>
        <p:spPr>
          <a:xfrm>
            <a:off x="243316" y="1338011"/>
            <a:ext cx="1620000" cy="918312"/>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7.</a:t>
            </a:r>
          </a:p>
          <a:p>
            <a:pPr algn="ctr">
              <a:spcAft>
                <a:spcPts val="600"/>
              </a:spcAft>
            </a:pPr>
            <a:r>
              <a:rPr lang="en-US" sz="1050">
                <a:latin typeface="United Curriculum" panose="020B0604020202020204" pitchFamily="2" charset="0"/>
                <a:cs typeface="United Curriculum" panose="020B0604020202020204" pitchFamily="2" charset="0"/>
              </a:rPr>
              <a:t>Organisms are organised on a cellular basis.</a:t>
            </a:r>
          </a:p>
        </p:txBody>
      </p:sp>
      <p:sp>
        <p:nvSpPr>
          <p:cNvPr id="12" name="Rectangle 11">
            <a:extLst>
              <a:ext uri="{FF2B5EF4-FFF2-40B4-BE49-F238E27FC236}">
                <a16:creationId xmlns:a16="http://schemas.microsoft.com/office/drawing/2014/main" id="{39EF22C8-395F-3581-3896-C1DF2D3B1D6A}"/>
              </a:ext>
            </a:extLst>
          </p:cNvPr>
          <p:cNvSpPr/>
          <p:nvPr/>
        </p:nvSpPr>
        <p:spPr>
          <a:xfrm>
            <a:off x="243316" y="2413557"/>
            <a:ext cx="1620000" cy="1580752"/>
          </a:xfrm>
          <a:prstGeom prst="rect">
            <a:avLst/>
          </a:prstGeom>
          <a:noFill/>
          <a:ln w="38100">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8.</a:t>
            </a:r>
          </a:p>
          <a:p>
            <a:pPr algn="ctr">
              <a:spcAft>
                <a:spcPts val="600"/>
              </a:spcAft>
            </a:pPr>
            <a:r>
              <a:rPr lang="en-US" sz="1050">
                <a:latin typeface="United Curriculum" panose="020B0604020202020204" pitchFamily="2" charset="0"/>
                <a:cs typeface="United Curriculum" panose="020B0604020202020204" pitchFamily="2" charset="0"/>
              </a:rPr>
              <a:t>Organisms require a supply of energy and materials for which they are often dependent or in competition with other organisms.</a:t>
            </a:r>
          </a:p>
        </p:txBody>
      </p:sp>
      <p:pic>
        <p:nvPicPr>
          <p:cNvPr id="13" name="Picture 12">
            <a:extLst>
              <a:ext uri="{FF2B5EF4-FFF2-40B4-BE49-F238E27FC236}">
                <a16:creationId xmlns:a16="http://schemas.microsoft.com/office/drawing/2014/main" id="{0CFC2283-EC88-EB08-6272-36D956BD1909}"/>
              </a:ext>
            </a:extLst>
          </p:cNvPr>
          <p:cNvPicPr>
            <a:picLocks noChangeAspect="1"/>
          </p:cNvPicPr>
          <p:nvPr/>
        </p:nvPicPr>
        <p:blipFill>
          <a:blip r:embed="rId3"/>
          <a:stretch>
            <a:fillRect/>
          </a:stretch>
        </p:blipFill>
        <p:spPr>
          <a:xfrm>
            <a:off x="3382393" y="2353378"/>
            <a:ext cx="4313067" cy="2382063"/>
          </a:xfrm>
          <a:prstGeom prst="rect">
            <a:avLst/>
          </a:prstGeom>
        </p:spPr>
      </p:pic>
      <p:sp>
        <p:nvSpPr>
          <p:cNvPr id="14" name="TextBox 13">
            <a:extLst>
              <a:ext uri="{FF2B5EF4-FFF2-40B4-BE49-F238E27FC236}">
                <a16:creationId xmlns:a16="http://schemas.microsoft.com/office/drawing/2014/main" id="{AD33F4CF-3A8A-38CD-721E-7EB613BF3124}"/>
              </a:ext>
            </a:extLst>
          </p:cNvPr>
          <p:cNvSpPr txBox="1"/>
          <p:nvPr/>
        </p:nvSpPr>
        <p:spPr>
          <a:xfrm>
            <a:off x="5954852" y="4937720"/>
            <a:ext cx="1421286" cy="1128514"/>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A cell is the smallest building block of living things. All organisms are made of cells.</a:t>
            </a:r>
          </a:p>
          <a:p>
            <a:pPr>
              <a:spcAft>
                <a:spcPts val="400"/>
              </a:spcAft>
            </a:pPr>
            <a:r>
              <a:rPr lang="en-US" sz="800">
                <a:solidFill>
                  <a:schemeClr val="accent3"/>
                </a:solidFill>
                <a:latin typeface="Roboto" panose="02000000000000000000" pitchFamily="2" charset="0"/>
                <a:ea typeface="Roboto" panose="02000000000000000000" pitchFamily="2" charset="0"/>
              </a:rPr>
              <a:t>There are lots of different types of cell (e.g. sex cells), which each have different purposes.</a:t>
            </a:r>
          </a:p>
        </p:txBody>
      </p:sp>
      <p:sp>
        <p:nvSpPr>
          <p:cNvPr id="15" name="TextBox 14">
            <a:extLst>
              <a:ext uri="{FF2B5EF4-FFF2-40B4-BE49-F238E27FC236}">
                <a16:creationId xmlns:a16="http://schemas.microsoft.com/office/drawing/2014/main" id="{7D54A881-673D-164E-9679-B6A358C0AFE5}"/>
              </a:ext>
            </a:extLst>
          </p:cNvPr>
          <p:cNvSpPr txBox="1"/>
          <p:nvPr/>
        </p:nvSpPr>
        <p:spPr>
          <a:xfrm>
            <a:off x="2058897" y="2262193"/>
            <a:ext cx="1213692" cy="584775"/>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There is a wide variety of living things on Earth, including plants and animals.</a:t>
            </a:r>
          </a:p>
        </p:txBody>
      </p:sp>
      <p:cxnSp>
        <p:nvCxnSpPr>
          <p:cNvPr id="16" name="Straight Arrow Connector 15">
            <a:extLst>
              <a:ext uri="{FF2B5EF4-FFF2-40B4-BE49-F238E27FC236}">
                <a16:creationId xmlns:a16="http://schemas.microsoft.com/office/drawing/2014/main" id="{709E4520-9D62-4BB7-A7AC-02063D021F79}"/>
              </a:ext>
            </a:extLst>
          </p:cNvPr>
          <p:cNvCxnSpPr>
            <a:cxnSpLocks/>
          </p:cNvCxnSpPr>
          <p:nvPr/>
        </p:nvCxnSpPr>
        <p:spPr>
          <a:xfrm flipV="1">
            <a:off x="6665495" y="4496093"/>
            <a:ext cx="111967" cy="45140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F03B4E4A-17AD-CE4F-748D-967CC9EAFE8F}"/>
              </a:ext>
            </a:extLst>
          </p:cNvPr>
          <p:cNvSpPr txBox="1"/>
          <p:nvPr/>
        </p:nvSpPr>
        <p:spPr>
          <a:xfrm>
            <a:off x="7904438" y="2121169"/>
            <a:ext cx="1447600" cy="58477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Micro-organisms are organisms that are so small that we cannot see them with our eyes alone.</a:t>
            </a:r>
          </a:p>
        </p:txBody>
      </p:sp>
      <p:cxnSp>
        <p:nvCxnSpPr>
          <p:cNvPr id="21" name="Straight Arrow Connector 20">
            <a:extLst>
              <a:ext uri="{FF2B5EF4-FFF2-40B4-BE49-F238E27FC236}">
                <a16:creationId xmlns:a16="http://schemas.microsoft.com/office/drawing/2014/main" id="{39B6E06A-3B27-BE28-E91D-E398B3EBF3B8}"/>
              </a:ext>
            </a:extLst>
          </p:cNvPr>
          <p:cNvCxnSpPr>
            <a:cxnSpLocks/>
          </p:cNvCxnSpPr>
          <p:nvPr/>
        </p:nvCxnSpPr>
        <p:spPr>
          <a:xfrm flipH="1">
            <a:off x="7521361" y="2256323"/>
            <a:ext cx="378025" cy="31645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4FBA089-62DC-C955-FB9C-6461889FB3BF}"/>
              </a:ext>
            </a:extLst>
          </p:cNvPr>
          <p:cNvCxnSpPr>
            <a:cxnSpLocks/>
          </p:cNvCxnSpPr>
          <p:nvPr/>
        </p:nvCxnSpPr>
        <p:spPr>
          <a:xfrm flipH="1">
            <a:off x="7606893" y="3053846"/>
            <a:ext cx="292493" cy="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8D75C3C-9A08-8F83-D761-954EB4782B1D}"/>
              </a:ext>
            </a:extLst>
          </p:cNvPr>
          <p:cNvSpPr txBox="1"/>
          <p:nvPr/>
        </p:nvSpPr>
        <p:spPr>
          <a:xfrm>
            <a:off x="7904438" y="2784086"/>
            <a:ext cx="1447600" cy="1005403"/>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Respiration takes places in cells.</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Living things move, reproduce, are sensitive to their surroundings, grow, respire, excrete, and need nutrition (MRS GREN).</a:t>
            </a:r>
          </a:p>
        </p:txBody>
      </p:sp>
      <p:sp>
        <p:nvSpPr>
          <p:cNvPr id="26" name="TextBox 25">
            <a:extLst>
              <a:ext uri="{FF2B5EF4-FFF2-40B4-BE49-F238E27FC236}">
                <a16:creationId xmlns:a16="http://schemas.microsoft.com/office/drawing/2014/main" id="{75FFC589-AA2F-4744-6BAE-2957D2591B1A}"/>
              </a:ext>
            </a:extLst>
          </p:cNvPr>
          <p:cNvSpPr txBox="1"/>
          <p:nvPr/>
        </p:nvSpPr>
        <p:spPr>
          <a:xfrm>
            <a:off x="7464656" y="4029153"/>
            <a:ext cx="1887382" cy="1744067"/>
          </a:xfrm>
          <a:prstGeom prst="rect">
            <a:avLst/>
          </a:prstGeom>
          <a:noFill/>
          <a:ln>
            <a:solidFill>
              <a:schemeClr val="bg1"/>
            </a:solidFill>
          </a:ln>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All organisms are made of one or more cells, which can only be seen through a microscope. All the basic functions of life – growth, reproduction, extracting energy from food – are the results of what happens inside cells. Cells are often aggregated into tissues, tissues into organs, and organs into organ systems.</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Decomposers are essential (alongside producers and consumers) for a stable ecosystem. </a:t>
            </a:r>
          </a:p>
        </p:txBody>
      </p:sp>
      <p:cxnSp>
        <p:nvCxnSpPr>
          <p:cNvPr id="28" name="Straight Arrow Connector 27">
            <a:extLst>
              <a:ext uri="{FF2B5EF4-FFF2-40B4-BE49-F238E27FC236}">
                <a16:creationId xmlns:a16="http://schemas.microsoft.com/office/drawing/2014/main" id="{33198BB0-99FF-C787-C919-FDBF7FFA901B}"/>
              </a:ext>
            </a:extLst>
          </p:cNvPr>
          <p:cNvCxnSpPr>
            <a:cxnSpLocks/>
          </p:cNvCxnSpPr>
          <p:nvPr/>
        </p:nvCxnSpPr>
        <p:spPr>
          <a:xfrm>
            <a:off x="3019926" y="2846968"/>
            <a:ext cx="341404" cy="42636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B04FDEBE-1DB7-B439-1D15-CBB6028B642B}"/>
              </a:ext>
            </a:extLst>
          </p:cNvPr>
          <p:cNvSpPr txBox="1"/>
          <p:nvPr/>
        </p:nvSpPr>
        <p:spPr>
          <a:xfrm>
            <a:off x="3309073" y="1207830"/>
            <a:ext cx="1114981" cy="707886"/>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Living things, including humans, react to their surroundings with their senses.</a:t>
            </a:r>
          </a:p>
        </p:txBody>
      </p:sp>
      <p:cxnSp>
        <p:nvCxnSpPr>
          <p:cNvPr id="33" name="Straight Arrow Connector 32">
            <a:extLst>
              <a:ext uri="{FF2B5EF4-FFF2-40B4-BE49-F238E27FC236}">
                <a16:creationId xmlns:a16="http://schemas.microsoft.com/office/drawing/2014/main" id="{7FD2A5E6-469E-0221-8DA7-BC8A3686E400}"/>
              </a:ext>
            </a:extLst>
          </p:cNvPr>
          <p:cNvCxnSpPr>
            <a:cxnSpLocks/>
          </p:cNvCxnSpPr>
          <p:nvPr/>
        </p:nvCxnSpPr>
        <p:spPr>
          <a:xfrm>
            <a:off x="4128877" y="1871338"/>
            <a:ext cx="714132" cy="70218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0BD75549-8DE9-3023-EF87-5E6E610E18EE}"/>
              </a:ext>
            </a:extLst>
          </p:cNvPr>
          <p:cNvSpPr txBox="1"/>
          <p:nvPr/>
        </p:nvSpPr>
        <p:spPr>
          <a:xfrm>
            <a:off x="2058764" y="3858106"/>
            <a:ext cx="1208394" cy="707886"/>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All living things need food, oxygen, water and certain temperature conditions.</a:t>
            </a:r>
          </a:p>
        </p:txBody>
      </p:sp>
      <p:cxnSp>
        <p:nvCxnSpPr>
          <p:cNvPr id="39" name="Straight Arrow Connector 38">
            <a:extLst>
              <a:ext uri="{FF2B5EF4-FFF2-40B4-BE49-F238E27FC236}">
                <a16:creationId xmlns:a16="http://schemas.microsoft.com/office/drawing/2014/main" id="{09BDB10A-02CC-B5D4-BC83-F04F6594F1D7}"/>
              </a:ext>
            </a:extLst>
          </p:cNvPr>
          <p:cNvCxnSpPr>
            <a:cxnSpLocks/>
          </p:cNvCxnSpPr>
          <p:nvPr/>
        </p:nvCxnSpPr>
        <p:spPr>
          <a:xfrm flipV="1">
            <a:off x="3085889" y="3584670"/>
            <a:ext cx="1620000" cy="409639"/>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94055D59-BAF4-C778-E3CD-2189662FCD3B}"/>
              </a:ext>
            </a:extLst>
          </p:cNvPr>
          <p:cNvSpPr txBox="1"/>
          <p:nvPr/>
        </p:nvSpPr>
        <p:spPr>
          <a:xfrm>
            <a:off x="744280" y="4937720"/>
            <a:ext cx="2853880" cy="1477328"/>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Most plants make their own food. Animals’ food comes from eating plants (herbivores) or by eating animals (carnivores), which have eaten plants or other animals. These relationships can be represented in a food chain.</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Plants and animals are often dependent on each other.</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Organisms are adapted to their environment. If conditions in a habitat change, organisms may not be able to survive.</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Organisms move, reproduce, are sensitive to their surroundings, grow, need oxygen, get rid of their waste, and need nutrition (MRS GOWN).</a:t>
            </a:r>
          </a:p>
        </p:txBody>
      </p:sp>
      <p:cxnSp>
        <p:nvCxnSpPr>
          <p:cNvPr id="43" name="Straight Arrow Connector 42">
            <a:extLst>
              <a:ext uri="{FF2B5EF4-FFF2-40B4-BE49-F238E27FC236}">
                <a16:creationId xmlns:a16="http://schemas.microsoft.com/office/drawing/2014/main" id="{E03EB41E-0A89-15F7-37A5-C824AB087593}"/>
              </a:ext>
            </a:extLst>
          </p:cNvPr>
          <p:cNvCxnSpPr>
            <a:cxnSpLocks/>
          </p:cNvCxnSpPr>
          <p:nvPr/>
        </p:nvCxnSpPr>
        <p:spPr>
          <a:xfrm flipV="1">
            <a:off x="3394406" y="4194718"/>
            <a:ext cx="1311483" cy="706469"/>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FC40CE9D-8B87-97D3-FC4C-CDD59BBED693}"/>
              </a:ext>
            </a:extLst>
          </p:cNvPr>
          <p:cNvSpPr txBox="1"/>
          <p:nvPr/>
        </p:nvSpPr>
        <p:spPr>
          <a:xfrm>
            <a:off x="4344068" y="1207830"/>
            <a:ext cx="1014828" cy="707886"/>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Plants make their own food using sunlight, carbon dioxide and water.</a:t>
            </a:r>
          </a:p>
        </p:txBody>
      </p:sp>
      <p:cxnSp>
        <p:nvCxnSpPr>
          <p:cNvPr id="46" name="Straight Arrow Connector 45">
            <a:extLst>
              <a:ext uri="{FF2B5EF4-FFF2-40B4-BE49-F238E27FC236}">
                <a16:creationId xmlns:a16="http://schemas.microsoft.com/office/drawing/2014/main" id="{D0FA1D5F-86C8-7578-AB28-FA0622D8C62D}"/>
              </a:ext>
            </a:extLst>
          </p:cNvPr>
          <p:cNvCxnSpPr>
            <a:cxnSpLocks/>
          </p:cNvCxnSpPr>
          <p:nvPr/>
        </p:nvCxnSpPr>
        <p:spPr>
          <a:xfrm>
            <a:off x="5009015" y="1871338"/>
            <a:ext cx="413745" cy="160059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A2EAF609-9866-8CD3-1CAB-63DC530E75D9}"/>
              </a:ext>
            </a:extLst>
          </p:cNvPr>
          <p:cNvSpPr txBox="1"/>
          <p:nvPr/>
        </p:nvSpPr>
        <p:spPr>
          <a:xfrm>
            <a:off x="5527301" y="1207830"/>
            <a:ext cx="1872083" cy="882293"/>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The feeding relationships between organisms can be represented as food chains and food webs. They show where the energy is being transferred from and to.</a:t>
            </a:r>
          </a:p>
          <a:p>
            <a:pPr>
              <a:spcAft>
                <a:spcPts val="400"/>
              </a:spcAft>
            </a:pPr>
            <a:endParaRPr lang="en-US" sz="800">
              <a:solidFill>
                <a:schemeClr val="accent3">
                  <a:lumMod val="50000"/>
                </a:schemeClr>
              </a:solidFill>
              <a:latin typeface="Roboto" panose="02000000000000000000" pitchFamily="2" charset="0"/>
              <a:ea typeface="Roboto" panose="02000000000000000000" pitchFamily="2" charset="0"/>
            </a:endParaRPr>
          </a:p>
        </p:txBody>
      </p:sp>
      <p:cxnSp>
        <p:nvCxnSpPr>
          <p:cNvPr id="51" name="Straight Arrow Connector 50">
            <a:extLst>
              <a:ext uri="{FF2B5EF4-FFF2-40B4-BE49-F238E27FC236}">
                <a16:creationId xmlns:a16="http://schemas.microsoft.com/office/drawing/2014/main" id="{E3CF98FE-D17E-068A-F466-172A3B34D5D8}"/>
              </a:ext>
            </a:extLst>
          </p:cNvPr>
          <p:cNvCxnSpPr>
            <a:cxnSpLocks/>
          </p:cNvCxnSpPr>
          <p:nvPr/>
        </p:nvCxnSpPr>
        <p:spPr>
          <a:xfrm flipH="1">
            <a:off x="6116883" y="1900548"/>
            <a:ext cx="33642" cy="72329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7B1776BC-6E40-89A3-47F5-FB333E99EC6B}"/>
              </a:ext>
            </a:extLst>
          </p:cNvPr>
          <p:cNvSpPr txBox="1"/>
          <p:nvPr/>
        </p:nvSpPr>
        <p:spPr>
          <a:xfrm>
            <a:off x="3727356" y="4937720"/>
            <a:ext cx="1105881" cy="1077218"/>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Humans are organised with organs like hearts and lungs, which do particular jobs. The skeleton and muscles allow the body to move.</a:t>
            </a:r>
          </a:p>
        </p:txBody>
      </p:sp>
      <p:cxnSp>
        <p:nvCxnSpPr>
          <p:cNvPr id="58" name="Straight Arrow Connector 57">
            <a:extLst>
              <a:ext uri="{FF2B5EF4-FFF2-40B4-BE49-F238E27FC236}">
                <a16:creationId xmlns:a16="http://schemas.microsoft.com/office/drawing/2014/main" id="{A057A94D-D643-92D6-03B7-B7807A08E21C}"/>
              </a:ext>
            </a:extLst>
          </p:cNvPr>
          <p:cNvCxnSpPr>
            <a:cxnSpLocks/>
          </p:cNvCxnSpPr>
          <p:nvPr/>
        </p:nvCxnSpPr>
        <p:spPr>
          <a:xfrm flipV="1">
            <a:off x="4505216" y="3909590"/>
            <a:ext cx="844441" cy="102813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014083F-DC8C-2A09-0A2E-9FAB14677085}"/>
              </a:ext>
            </a:extLst>
          </p:cNvPr>
          <p:cNvSpPr txBox="1"/>
          <p:nvPr/>
        </p:nvSpPr>
        <p:spPr>
          <a:xfrm>
            <a:off x="2078507" y="1424978"/>
            <a:ext cx="1213692" cy="58477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7. Plants are organised with roots, stem, leaves and flowers.</a:t>
            </a:r>
          </a:p>
        </p:txBody>
      </p:sp>
      <p:cxnSp>
        <p:nvCxnSpPr>
          <p:cNvPr id="61" name="Straight Arrow Connector 60">
            <a:extLst>
              <a:ext uri="{FF2B5EF4-FFF2-40B4-BE49-F238E27FC236}">
                <a16:creationId xmlns:a16="http://schemas.microsoft.com/office/drawing/2014/main" id="{A56385A4-2034-D1BB-3A0E-FBFA13750BA9}"/>
              </a:ext>
            </a:extLst>
          </p:cNvPr>
          <p:cNvCxnSpPr>
            <a:cxnSpLocks/>
          </p:cNvCxnSpPr>
          <p:nvPr/>
        </p:nvCxnSpPr>
        <p:spPr>
          <a:xfrm>
            <a:off x="2993815" y="1915716"/>
            <a:ext cx="1120029" cy="1306802"/>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BB29B27A-5246-B07B-E787-99B75ACF345C}"/>
              </a:ext>
            </a:extLst>
          </p:cNvPr>
          <p:cNvSpPr txBox="1"/>
          <p:nvPr/>
        </p:nvSpPr>
        <p:spPr>
          <a:xfrm>
            <a:off x="4755460" y="4937720"/>
            <a:ext cx="1311359" cy="1446550"/>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8. Energy is transferred to the Earth by light. When making their own food, plants transfer some of this energy to their chemical store. As other organisms eat these producers, some energy in this chemical energy store is transferred.</a:t>
            </a:r>
          </a:p>
        </p:txBody>
      </p:sp>
      <p:cxnSp>
        <p:nvCxnSpPr>
          <p:cNvPr id="68" name="Straight Arrow Connector 67">
            <a:extLst>
              <a:ext uri="{FF2B5EF4-FFF2-40B4-BE49-F238E27FC236}">
                <a16:creationId xmlns:a16="http://schemas.microsoft.com/office/drawing/2014/main" id="{B4841914-6084-3572-9E22-8FA2D5BAFFFA}"/>
              </a:ext>
            </a:extLst>
          </p:cNvPr>
          <p:cNvCxnSpPr>
            <a:cxnSpLocks/>
          </p:cNvCxnSpPr>
          <p:nvPr/>
        </p:nvCxnSpPr>
        <p:spPr>
          <a:xfrm flipV="1">
            <a:off x="5772144" y="4627561"/>
            <a:ext cx="570897" cy="31993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a:extLst>
              <a:ext uri="{FF2B5EF4-FFF2-40B4-BE49-F238E27FC236}">
                <a16:creationId xmlns:a16="http://schemas.microsoft.com/office/drawing/2014/main" id="{36DAAC43-7673-F990-D8EE-DF8EFEA16C6C}"/>
              </a:ext>
            </a:extLst>
          </p:cNvPr>
          <p:cNvCxnSpPr>
            <a:cxnSpLocks/>
          </p:cNvCxnSpPr>
          <p:nvPr/>
        </p:nvCxnSpPr>
        <p:spPr>
          <a:xfrm flipH="1" flipV="1">
            <a:off x="7564126" y="3789489"/>
            <a:ext cx="131334" cy="23966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1063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2057690-82DF-F0B6-137D-3DDBD0FBA979}"/>
              </a:ext>
            </a:extLst>
          </p:cNvPr>
          <p:cNvSpPr>
            <a:spLocks noGrp="1"/>
          </p:cNvSpPr>
          <p:nvPr>
            <p:ph type="body" sz="quarter" idx="10"/>
          </p:nvPr>
        </p:nvSpPr>
        <p:spPr/>
        <p:txBody>
          <a:bodyPr/>
          <a:lstStyle/>
          <a:p>
            <a:r>
              <a:rPr lang="en-GB"/>
              <a:t>Progression in Vertical Concepts</a:t>
            </a:r>
          </a:p>
        </p:txBody>
      </p:sp>
      <p:pic>
        <p:nvPicPr>
          <p:cNvPr id="5" name="Picture 4" descr="Icon&#10;&#10;Description automatically generated">
            <a:extLst>
              <a:ext uri="{FF2B5EF4-FFF2-40B4-BE49-F238E27FC236}">
                <a16:creationId xmlns:a16="http://schemas.microsoft.com/office/drawing/2014/main" id="{90483442-6375-2C43-9BF9-BF86DFCFD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2585" y="154523"/>
            <a:ext cx="229771" cy="452579"/>
          </a:xfrm>
          <a:prstGeom prst="rect">
            <a:avLst/>
          </a:prstGeom>
        </p:spPr>
      </p:pic>
      <p:sp>
        <p:nvSpPr>
          <p:cNvPr id="8" name="Rectangle 18">
            <a:extLst>
              <a:ext uri="{FF2B5EF4-FFF2-40B4-BE49-F238E27FC236}">
                <a16:creationId xmlns:a16="http://schemas.microsoft.com/office/drawing/2014/main" id="{885FB484-DBEB-7F88-80BE-9E42E105F833}"/>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Biology </a:t>
            </a:r>
            <a:endParaRPr lang="en-GB" sz="1400" b="1">
              <a:solidFill>
                <a:srgbClr val="FFFFFF"/>
              </a:solidFill>
              <a:latin typeface="United Curriculum" pitchFamily="2" charset="0"/>
              <a:ea typeface="Roboto" panose="02000000000000000000" pitchFamily="2" charset="0"/>
            </a:endParaRPr>
          </a:p>
        </p:txBody>
      </p:sp>
      <p:sp>
        <p:nvSpPr>
          <p:cNvPr id="11" name="Rectangle 10">
            <a:extLst>
              <a:ext uri="{FF2B5EF4-FFF2-40B4-BE49-F238E27FC236}">
                <a16:creationId xmlns:a16="http://schemas.microsoft.com/office/drawing/2014/main" id="{B3D44CF4-E576-9304-0A95-F10304C1C45F}"/>
              </a:ext>
            </a:extLst>
          </p:cNvPr>
          <p:cNvSpPr/>
          <p:nvPr/>
        </p:nvSpPr>
        <p:spPr>
          <a:xfrm>
            <a:off x="243316" y="1338010"/>
            <a:ext cx="1620000" cy="1235508"/>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9.</a:t>
            </a:r>
          </a:p>
          <a:p>
            <a:pPr algn="ctr">
              <a:spcAft>
                <a:spcPts val="600"/>
              </a:spcAft>
            </a:pPr>
            <a:r>
              <a:rPr lang="en-US" sz="1050">
                <a:latin typeface="United Curriculum" panose="020B0604020202020204" pitchFamily="2" charset="0"/>
                <a:cs typeface="United Curriculum" panose="020B0604020202020204" pitchFamily="2" charset="0"/>
              </a:rPr>
              <a:t>Genetic information is passed down from </a:t>
            </a:r>
            <a:br>
              <a:rPr lang="en-US" sz="1050">
                <a:latin typeface="United Curriculum" panose="020B0604020202020204" pitchFamily="2" charset="0"/>
                <a:cs typeface="United Curriculum" panose="020B0604020202020204" pitchFamily="2" charset="0"/>
              </a:rPr>
            </a:br>
            <a:r>
              <a:rPr lang="en-US" sz="1050">
                <a:latin typeface="United Curriculum" panose="020B0604020202020204" pitchFamily="2" charset="0"/>
                <a:cs typeface="United Curriculum" panose="020B0604020202020204" pitchFamily="2" charset="0"/>
              </a:rPr>
              <a:t>one generation of organisms to another.</a:t>
            </a:r>
          </a:p>
        </p:txBody>
      </p:sp>
      <p:sp>
        <p:nvSpPr>
          <p:cNvPr id="12" name="Rectangle 11">
            <a:extLst>
              <a:ext uri="{FF2B5EF4-FFF2-40B4-BE49-F238E27FC236}">
                <a16:creationId xmlns:a16="http://schemas.microsoft.com/office/drawing/2014/main" id="{39EF22C8-395F-3581-3896-C1DF2D3B1D6A}"/>
              </a:ext>
            </a:extLst>
          </p:cNvPr>
          <p:cNvSpPr/>
          <p:nvPr/>
        </p:nvSpPr>
        <p:spPr>
          <a:xfrm>
            <a:off x="243316" y="2758800"/>
            <a:ext cx="1620000" cy="1235508"/>
          </a:xfrm>
          <a:prstGeom prst="rect">
            <a:avLst/>
          </a:prstGeom>
          <a:noFill/>
          <a:ln w="38100">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10.</a:t>
            </a:r>
          </a:p>
          <a:p>
            <a:pPr algn="ctr">
              <a:spcAft>
                <a:spcPts val="600"/>
              </a:spcAft>
            </a:pPr>
            <a:r>
              <a:rPr lang="en-US" sz="1050">
                <a:latin typeface="United Curriculum" panose="020B0604020202020204" pitchFamily="2" charset="0"/>
                <a:cs typeface="United Curriculum" panose="020B0604020202020204" pitchFamily="2" charset="0"/>
              </a:rPr>
              <a:t>Diversity of organisms, living and extinct, is the result of evolution.</a:t>
            </a:r>
          </a:p>
        </p:txBody>
      </p:sp>
      <p:pic>
        <p:nvPicPr>
          <p:cNvPr id="13" name="Picture 12">
            <a:extLst>
              <a:ext uri="{FF2B5EF4-FFF2-40B4-BE49-F238E27FC236}">
                <a16:creationId xmlns:a16="http://schemas.microsoft.com/office/drawing/2014/main" id="{0CFC2283-EC88-EB08-6272-36D956BD1909}"/>
              </a:ext>
            </a:extLst>
          </p:cNvPr>
          <p:cNvPicPr>
            <a:picLocks noChangeAspect="1"/>
          </p:cNvPicPr>
          <p:nvPr/>
        </p:nvPicPr>
        <p:blipFill>
          <a:blip r:embed="rId3"/>
          <a:stretch>
            <a:fillRect/>
          </a:stretch>
        </p:blipFill>
        <p:spPr>
          <a:xfrm>
            <a:off x="3382393" y="2353378"/>
            <a:ext cx="4313067" cy="2382063"/>
          </a:xfrm>
          <a:prstGeom prst="rect">
            <a:avLst/>
          </a:prstGeom>
        </p:spPr>
      </p:pic>
      <p:cxnSp>
        <p:nvCxnSpPr>
          <p:cNvPr id="33" name="Straight Arrow Connector 32">
            <a:extLst>
              <a:ext uri="{FF2B5EF4-FFF2-40B4-BE49-F238E27FC236}">
                <a16:creationId xmlns:a16="http://schemas.microsoft.com/office/drawing/2014/main" id="{7FD2A5E6-469E-0221-8DA7-BC8A3686E400}"/>
              </a:ext>
            </a:extLst>
          </p:cNvPr>
          <p:cNvCxnSpPr>
            <a:cxnSpLocks/>
          </p:cNvCxnSpPr>
          <p:nvPr/>
        </p:nvCxnSpPr>
        <p:spPr>
          <a:xfrm>
            <a:off x="2911333" y="3335383"/>
            <a:ext cx="1826686" cy="18104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014083F-DC8C-2A09-0A2E-9FAB14677085}"/>
              </a:ext>
            </a:extLst>
          </p:cNvPr>
          <p:cNvSpPr txBox="1"/>
          <p:nvPr/>
        </p:nvSpPr>
        <p:spPr>
          <a:xfrm>
            <a:off x="1944210" y="3956268"/>
            <a:ext cx="1223393" cy="707886"/>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Young animals grow into adult animals. The young look similar, but not the same, as the adults.</a:t>
            </a:r>
          </a:p>
        </p:txBody>
      </p:sp>
      <p:cxnSp>
        <p:nvCxnSpPr>
          <p:cNvPr id="61" name="Straight Arrow Connector 60">
            <a:extLst>
              <a:ext uri="{FF2B5EF4-FFF2-40B4-BE49-F238E27FC236}">
                <a16:creationId xmlns:a16="http://schemas.microsoft.com/office/drawing/2014/main" id="{A56385A4-2034-D1BB-3A0E-FBFA13750BA9}"/>
              </a:ext>
            </a:extLst>
          </p:cNvPr>
          <p:cNvCxnSpPr>
            <a:cxnSpLocks/>
          </p:cNvCxnSpPr>
          <p:nvPr/>
        </p:nvCxnSpPr>
        <p:spPr>
          <a:xfrm>
            <a:off x="3167603" y="4125545"/>
            <a:ext cx="290740" cy="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EBC1EEA-B8F9-EFCC-A938-2B2398844E82}"/>
              </a:ext>
            </a:extLst>
          </p:cNvPr>
          <p:cNvSpPr txBox="1"/>
          <p:nvPr/>
        </p:nvSpPr>
        <p:spPr>
          <a:xfrm>
            <a:off x="1944210" y="3218447"/>
            <a:ext cx="1135875" cy="46166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Plants and animals </a:t>
            </a:r>
            <a:r>
              <a:rPr lang="en-US" sz="800" b="1">
                <a:solidFill>
                  <a:schemeClr val="accent3"/>
                </a:solidFill>
                <a:latin typeface="Roboto" panose="02000000000000000000" pitchFamily="2" charset="0"/>
                <a:ea typeface="Roboto" panose="02000000000000000000" pitchFamily="2" charset="0"/>
              </a:rPr>
              <a:t>reproduce</a:t>
            </a:r>
            <a:r>
              <a:rPr lang="en-US" sz="800">
                <a:solidFill>
                  <a:schemeClr val="accent3"/>
                </a:solidFill>
                <a:latin typeface="Roboto" panose="02000000000000000000" pitchFamily="2" charset="0"/>
                <a:ea typeface="Roboto" panose="02000000000000000000" pitchFamily="2" charset="0"/>
              </a:rPr>
              <a:t> (have </a:t>
            </a:r>
            <a:r>
              <a:rPr lang="en-US" sz="800" b="1">
                <a:solidFill>
                  <a:schemeClr val="accent3"/>
                </a:solidFill>
                <a:latin typeface="Roboto" panose="02000000000000000000" pitchFamily="2" charset="0"/>
                <a:ea typeface="Roboto" panose="02000000000000000000" pitchFamily="2" charset="0"/>
              </a:rPr>
              <a:t>offspring</a:t>
            </a:r>
            <a:r>
              <a:rPr lang="en-US" sz="800">
                <a:solidFill>
                  <a:schemeClr val="accent3"/>
                </a:solidFill>
                <a:latin typeface="Roboto" panose="02000000000000000000" pitchFamily="2" charset="0"/>
                <a:ea typeface="Roboto" panose="02000000000000000000" pitchFamily="2" charset="0"/>
              </a:rPr>
              <a:t>).</a:t>
            </a:r>
          </a:p>
        </p:txBody>
      </p:sp>
      <p:sp>
        <p:nvSpPr>
          <p:cNvPr id="18" name="TextBox 17">
            <a:extLst>
              <a:ext uri="{FF2B5EF4-FFF2-40B4-BE49-F238E27FC236}">
                <a16:creationId xmlns:a16="http://schemas.microsoft.com/office/drawing/2014/main" id="{500C666E-2856-0AC1-7A12-A8A43123D8F4}"/>
              </a:ext>
            </a:extLst>
          </p:cNvPr>
          <p:cNvSpPr txBox="1"/>
          <p:nvPr/>
        </p:nvSpPr>
        <p:spPr>
          <a:xfrm>
            <a:off x="1340965" y="5339642"/>
            <a:ext cx="2543057" cy="1056700"/>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A </a:t>
            </a:r>
            <a:r>
              <a:rPr lang="en-US" sz="800" b="1">
                <a:solidFill>
                  <a:schemeClr val="accent3"/>
                </a:solidFill>
                <a:latin typeface="Roboto" panose="02000000000000000000" pitchFamily="2" charset="0"/>
                <a:ea typeface="Roboto" panose="02000000000000000000" pitchFamily="2" charset="0"/>
              </a:rPr>
              <a:t>species</a:t>
            </a:r>
            <a:r>
              <a:rPr lang="en-US" sz="800">
                <a:solidFill>
                  <a:schemeClr val="accent3"/>
                </a:solidFill>
                <a:latin typeface="Roboto" panose="02000000000000000000" pitchFamily="2" charset="0"/>
                <a:ea typeface="Roboto" panose="02000000000000000000" pitchFamily="2" charset="0"/>
              </a:rPr>
              <a:t> is a group of living things of the same type.</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a:t>
            </a:r>
            <a:r>
              <a:rPr lang="en-US" sz="800" b="1">
                <a:solidFill>
                  <a:schemeClr val="accent3">
                    <a:lumMod val="50000"/>
                  </a:schemeClr>
                </a:solidFill>
                <a:latin typeface="Roboto" panose="02000000000000000000" pitchFamily="2" charset="0"/>
                <a:ea typeface="Roboto" panose="02000000000000000000" pitchFamily="2" charset="0"/>
              </a:rPr>
              <a:t>Biodiversity</a:t>
            </a:r>
            <a:r>
              <a:rPr lang="en-US" sz="800">
                <a:solidFill>
                  <a:schemeClr val="accent3">
                    <a:lumMod val="50000"/>
                  </a:schemeClr>
                </a:solidFill>
                <a:latin typeface="Roboto" panose="02000000000000000000" pitchFamily="2" charset="0"/>
                <a:ea typeface="Roboto" panose="02000000000000000000" pitchFamily="2" charset="0"/>
              </a:rPr>
              <a:t> describes all the different living things in an area.</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Living things are adapted to their environments. If the environment changes, the organisms may no longer be adapted and may struggle to survive.</a:t>
            </a:r>
          </a:p>
        </p:txBody>
      </p:sp>
      <p:cxnSp>
        <p:nvCxnSpPr>
          <p:cNvPr id="19" name="Straight Arrow Connector 18">
            <a:extLst>
              <a:ext uri="{FF2B5EF4-FFF2-40B4-BE49-F238E27FC236}">
                <a16:creationId xmlns:a16="http://schemas.microsoft.com/office/drawing/2014/main" id="{73BAE9C2-F38A-2593-C77C-B4A9F4A8BFF3}"/>
              </a:ext>
            </a:extLst>
          </p:cNvPr>
          <p:cNvCxnSpPr>
            <a:cxnSpLocks/>
          </p:cNvCxnSpPr>
          <p:nvPr/>
        </p:nvCxnSpPr>
        <p:spPr>
          <a:xfrm flipV="1">
            <a:off x="3380379" y="4125545"/>
            <a:ext cx="1357640" cy="114430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718F9187-E317-B94F-97CD-6B96600105CD}"/>
              </a:ext>
            </a:extLst>
          </p:cNvPr>
          <p:cNvSpPr txBox="1"/>
          <p:nvPr/>
        </p:nvSpPr>
        <p:spPr>
          <a:xfrm>
            <a:off x="3962400" y="4991123"/>
            <a:ext cx="1504730" cy="137473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When there are no living individuals of a species to reproduce, the species is </a:t>
            </a:r>
            <a:r>
              <a:rPr lang="en-US" sz="800" b="1">
                <a:solidFill>
                  <a:schemeClr val="accent3"/>
                </a:solidFill>
                <a:latin typeface="Roboto" panose="02000000000000000000" pitchFamily="2" charset="0"/>
                <a:ea typeface="Roboto" panose="02000000000000000000" pitchFamily="2" charset="0"/>
              </a:rPr>
              <a:t>extinct</a:t>
            </a:r>
            <a:r>
              <a:rPr lang="en-US" sz="800">
                <a:solidFill>
                  <a:schemeClr val="accent3"/>
                </a:solidFill>
                <a:latin typeface="Roboto" panose="02000000000000000000" pitchFamily="2" charset="0"/>
                <a:ea typeface="Roboto" panose="02000000000000000000" pitchFamily="2" charset="0"/>
              </a:rPr>
              <a:t>.</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We know about extinct and dead species from </a:t>
            </a:r>
            <a:r>
              <a:rPr lang="en-US" sz="800" b="1">
                <a:solidFill>
                  <a:schemeClr val="accent3">
                    <a:lumMod val="50000"/>
                  </a:schemeClr>
                </a:solidFill>
                <a:latin typeface="Roboto" panose="02000000000000000000" pitchFamily="2" charset="0"/>
                <a:ea typeface="Roboto" panose="02000000000000000000" pitchFamily="2" charset="0"/>
              </a:rPr>
              <a:t>fossils</a:t>
            </a:r>
            <a:r>
              <a:rPr lang="en-US" sz="800">
                <a:solidFill>
                  <a:schemeClr val="accent3">
                    <a:lumMod val="50000"/>
                  </a:schemeClr>
                </a:solidFill>
                <a:latin typeface="Roboto" panose="02000000000000000000" pitchFamily="2" charset="0"/>
                <a:ea typeface="Roboto" panose="02000000000000000000" pitchFamily="2" charset="0"/>
              </a:rPr>
              <a:t>. These are the preserved</a:t>
            </a:r>
            <a:r>
              <a:rPr lang="en-US" sz="800" b="1">
                <a:solidFill>
                  <a:schemeClr val="accent3">
                    <a:lumMod val="50000"/>
                  </a:schemeClr>
                </a:solidFill>
                <a:latin typeface="Roboto" panose="02000000000000000000" pitchFamily="2" charset="0"/>
                <a:ea typeface="Roboto" panose="02000000000000000000" pitchFamily="2" charset="0"/>
              </a:rPr>
              <a:t> </a:t>
            </a:r>
            <a:r>
              <a:rPr lang="en-US" sz="800">
                <a:solidFill>
                  <a:schemeClr val="accent3">
                    <a:lumMod val="50000"/>
                  </a:schemeClr>
                </a:solidFill>
                <a:latin typeface="Roboto" panose="02000000000000000000" pitchFamily="2" charset="0"/>
                <a:ea typeface="Roboto" panose="02000000000000000000" pitchFamily="2" charset="0"/>
              </a:rPr>
              <a:t>remains</a:t>
            </a:r>
            <a:r>
              <a:rPr lang="en-US" sz="800" b="1">
                <a:solidFill>
                  <a:schemeClr val="accent3">
                    <a:lumMod val="50000"/>
                  </a:schemeClr>
                </a:solidFill>
                <a:latin typeface="Roboto" panose="02000000000000000000" pitchFamily="2" charset="0"/>
                <a:ea typeface="Roboto" panose="02000000000000000000" pitchFamily="2" charset="0"/>
              </a:rPr>
              <a:t> </a:t>
            </a:r>
            <a:r>
              <a:rPr lang="en-US" sz="800">
                <a:solidFill>
                  <a:schemeClr val="accent3">
                    <a:lumMod val="50000"/>
                  </a:schemeClr>
                </a:solidFill>
                <a:latin typeface="Roboto" panose="02000000000000000000" pitchFamily="2" charset="0"/>
                <a:ea typeface="Roboto" panose="02000000000000000000" pitchFamily="2" charset="0"/>
              </a:rPr>
              <a:t>(or traces) of organisms that lived many years ago.</a:t>
            </a:r>
          </a:p>
        </p:txBody>
      </p:sp>
      <p:cxnSp>
        <p:nvCxnSpPr>
          <p:cNvPr id="27" name="Straight Arrow Connector 26">
            <a:extLst>
              <a:ext uri="{FF2B5EF4-FFF2-40B4-BE49-F238E27FC236}">
                <a16:creationId xmlns:a16="http://schemas.microsoft.com/office/drawing/2014/main" id="{E7A4E992-22F1-7141-4405-2C287E7DE71D}"/>
              </a:ext>
            </a:extLst>
          </p:cNvPr>
          <p:cNvCxnSpPr>
            <a:cxnSpLocks/>
          </p:cNvCxnSpPr>
          <p:nvPr/>
        </p:nvCxnSpPr>
        <p:spPr>
          <a:xfrm flipV="1">
            <a:off x="5151212" y="4519046"/>
            <a:ext cx="398494" cy="46202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20E731F4-C7F8-50CF-32A6-6F8DAEDC638A}"/>
              </a:ext>
            </a:extLst>
          </p:cNvPr>
          <p:cNvSpPr txBox="1"/>
          <p:nvPr/>
        </p:nvSpPr>
        <p:spPr>
          <a:xfrm>
            <a:off x="4343533" y="1069280"/>
            <a:ext cx="1698486" cy="707886"/>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When a plant reproduces,  it goes through stages of </a:t>
            </a:r>
            <a:r>
              <a:rPr lang="en-US" sz="800" b="1">
                <a:solidFill>
                  <a:schemeClr val="accent3"/>
                </a:solidFill>
                <a:latin typeface="Roboto" panose="02000000000000000000" pitchFamily="2" charset="0"/>
                <a:ea typeface="Roboto" panose="02000000000000000000" pitchFamily="2" charset="0"/>
              </a:rPr>
              <a:t>pollination</a:t>
            </a:r>
            <a:r>
              <a:rPr lang="en-US" sz="800">
                <a:solidFill>
                  <a:schemeClr val="accent3"/>
                </a:solidFill>
                <a:latin typeface="Roboto" panose="02000000000000000000" pitchFamily="2" charset="0"/>
                <a:ea typeface="Roboto" panose="02000000000000000000" pitchFamily="2" charset="0"/>
              </a:rPr>
              <a:t>, </a:t>
            </a:r>
            <a:r>
              <a:rPr lang="en-US" sz="800" b="1">
                <a:solidFill>
                  <a:schemeClr val="accent3"/>
                </a:solidFill>
                <a:latin typeface="Roboto" panose="02000000000000000000" pitchFamily="2" charset="0"/>
                <a:ea typeface="Roboto" panose="02000000000000000000" pitchFamily="2" charset="0"/>
              </a:rPr>
              <a:t>fertilisation</a:t>
            </a:r>
            <a:r>
              <a:rPr lang="en-US" sz="800">
                <a:solidFill>
                  <a:schemeClr val="accent3"/>
                </a:solidFill>
                <a:latin typeface="Roboto" panose="02000000000000000000" pitchFamily="2" charset="0"/>
                <a:ea typeface="Roboto" panose="02000000000000000000" pitchFamily="2" charset="0"/>
              </a:rPr>
              <a:t> and </a:t>
            </a:r>
            <a:r>
              <a:rPr lang="en-US" sz="800" b="1">
                <a:solidFill>
                  <a:schemeClr val="accent3"/>
                </a:solidFill>
                <a:latin typeface="Roboto" panose="02000000000000000000" pitchFamily="2" charset="0"/>
                <a:ea typeface="Roboto" panose="02000000000000000000" pitchFamily="2" charset="0"/>
              </a:rPr>
              <a:t>seed dispersal</a:t>
            </a:r>
            <a:r>
              <a:rPr lang="en-US" sz="800">
                <a:solidFill>
                  <a:schemeClr val="accent3"/>
                </a:solidFill>
                <a:latin typeface="Roboto" panose="02000000000000000000" pitchFamily="2" charset="0"/>
                <a:ea typeface="Roboto" panose="02000000000000000000" pitchFamily="2" charset="0"/>
              </a:rPr>
              <a:t>. The seed will then germinate and grow into a plant.</a:t>
            </a:r>
          </a:p>
        </p:txBody>
      </p:sp>
      <p:cxnSp>
        <p:nvCxnSpPr>
          <p:cNvPr id="37" name="Straight Arrow Connector 36">
            <a:extLst>
              <a:ext uri="{FF2B5EF4-FFF2-40B4-BE49-F238E27FC236}">
                <a16:creationId xmlns:a16="http://schemas.microsoft.com/office/drawing/2014/main" id="{8F8B5BF5-0A6B-B4A5-D65D-AB05D2BC68BA}"/>
              </a:ext>
            </a:extLst>
          </p:cNvPr>
          <p:cNvCxnSpPr>
            <a:cxnSpLocks/>
          </p:cNvCxnSpPr>
          <p:nvPr/>
        </p:nvCxnSpPr>
        <p:spPr>
          <a:xfrm>
            <a:off x="4157927" y="1733412"/>
            <a:ext cx="1195629" cy="202869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55B23747-3F37-E488-A2BD-5961A8D80FC6}"/>
              </a:ext>
            </a:extLst>
          </p:cNvPr>
          <p:cNvSpPr txBox="1"/>
          <p:nvPr/>
        </p:nvSpPr>
        <p:spPr>
          <a:xfrm>
            <a:off x="6043271" y="1069280"/>
            <a:ext cx="1699856" cy="707886"/>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A </a:t>
            </a:r>
            <a:r>
              <a:rPr lang="en-US" sz="800" b="1">
                <a:solidFill>
                  <a:schemeClr val="accent3"/>
                </a:solidFill>
                <a:latin typeface="Roboto" panose="02000000000000000000" pitchFamily="2" charset="0"/>
                <a:ea typeface="Roboto" panose="02000000000000000000" pitchFamily="2" charset="0"/>
              </a:rPr>
              <a:t>species</a:t>
            </a:r>
            <a:r>
              <a:rPr lang="en-US" sz="800">
                <a:solidFill>
                  <a:schemeClr val="accent3"/>
                </a:solidFill>
                <a:latin typeface="Roboto" panose="02000000000000000000" pitchFamily="2" charset="0"/>
                <a:ea typeface="Roboto" panose="02000000000000000000" pitchFamily="2" charset="0"/>
              </a:rPr>
              <a:t> is a group of one type of organism. Individuals in this group can breed with each other to produce offspring that can go on to reproduce.</a:t>
            </a:r>
          </a:p>
        </p:txBody>
      </p:sp>
      <p:cxnSp>
        <p:nvCxnSpPr>
          <p:cNvPr id="49" name="Straight Arrow Connector 48">
            <a:extLst>
              <a:ext uri="{FF2B5EF4-FFF2-40B4-BE49-F238E27FC236}">
                <a16:creationId xmlns:a16="http://schemas.microsoft.com/office/drawing/2014/main" id="{CDA7EA45-7B69-A52A-8FAF-09870B8631EC}"/>
              </a:ext>
            </a:extLst>
          </p:cNvPr>
          <p:cNvCxnSpPr>
            <a:cxnSpLocks/>
          </p:cNvCxnSpPr>
          <p:nvPr/>
        </p:nvCxnSpPr>
        <p:spPr>
          <a:xfrm flipH="1">
            <a:off x="5972427" y="1776820"/>
            <a:ext cx="284397" cy="70168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0B16D311-8F72-3FAA-EFE4-0A5337B23675}"/>
              </a:ext>
            </a:extLst>
          </p:cNvPr>
          <p:cNvCxnSpPr>
            <a:cxnSpLocks/>
          </p:cNvCxnSpPr>
          <p:nvPr/>
        </p:nvCxnSpPr>
        <p:spPr>
          <a:xfrm flipV="1">
            <a:off x="6771417" y="4519046"/>
            <a:ext cx="0" cy="55371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EFBE9A33-E4CC-BF8A-36BF-9154EA94DDD4}"/>
              </a:ext>
            </a:extLst>
          </p:cNvPr>
          <p:cNvSpPr txBox="1"/>
          <p:nvPr/>
        </p:nvSpPr>
        <p:spPr>
          <a:xfrm>
            <a:off x="5401881" y="5072757"/>
            <a:ext cx="4094543" cy="1302921"/>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An organism's </a:t>
            </a:r>
            <a:r>
              <a:rPr lang="en-US" sz="800" b="1">
                <a:solidFill>
                  <a:schemeClr val="accent3"/>
                </a:solidFill>
                <a:latin typeface="Roboto" panose="02000000000000000000" pitchFamily="2" charset="0"/>
                <a:ea typeface="Roboto" panose="02000000000000000000" pitchFamily="2" charset="0"/>
              </a:rPr>
              <a:t>genome</a:t>
            </a:r>
            <a:r>
              <a:rPr lang="en-US" sz="800">
                <a:solidFill>
                  <a:schemeClr val="accent3"/>
                </a:solidFill>
                <a:latin typeface="Roboto" panose="02000000000000000000" pitchFamily="2" charset="0"/>
                <a:ea typeface="Roboto" panose="02000000000000000000" pitchFamily="2" charset="0"/>
              </a:rPr>
              <a:t> is the information that controls how that individual organism will develop.</a:t>
            </a:r>
          </a:p>
          <a:p>
            <a:pPr>
              <a:spcAft>
                <a:spcPts val="400"/>
              </a:spcAft>
            </a:pPr>
            <a:r>
              <a:rPr lang="en-US" sz="800">
                <a:solidFill>
                  <a:schemeClr val="accent3"/>
                </a:solidFill>
                <a:latin typeface="Roboto" panose="02000000000000000000" pitchFamily="2" charset="0"/>
                <a:ea typeface="Roboto" panose="02000000000000000000" pitchFamily="2" charset="0"/>
              </a:rPr>
              <a:t>In </a:t>
            </a:r>
            <a:r>
              <a:rPr lang="en-US" sz="800" b="1">
                <a:solidFill>
                  <a:schemeClr val="accent3"/>
                </a:solidFill>
                <a:latin typeface="Roboto" panose="02000000000000000000" pitchFamily="2" charset="0"/>
                <a:ea typeface="Roboto" panose="02000000000000000000" pitchFamily="2" charset="0"/>
              </a:rPr>
              <a:t>sexual reproduction</a:t>
            </a:r>
            <a:r>
              <a:rPr lang="en-US" sz="800">
                <a:solidFill>
                  <a:schemeClr val="accent3"/>
                </a:solidFill>
                <a:latin typeface="Roboto" panose="02000000000000000000" pitchFamily="2" charset="0"/>
                <a:ea typeface="Roboto" panose="02000000000000000000" pitchFamily="2" charset="0"/>
              </a:rPr>
              <a:t>, two parents contribute to the formation of offspring. They each pass down half their genome through specialised cells called </a:t>
            </a:r>
            <a:r>
              <a:rPr lang="en-US" sz="800" b="1">
                <a:solidFill>
                  <a:schemeClr val="accent3"/>
                </a:solidFill>
                <a:latin typeface="Roboto" panose="02000000000000000000" pitchFamily="2" charset="0"/>
                <a:ea typeface="Roboto" panose="02000000000000000000" pitchFamily="2" charset="0"/>
              </a:rPr>
              <a:t>sex cells</a:t>
            </a:r>
            <a:r>
              <a:rPr lang="en-US" sz="800">
                <a:solidFill>
                  <a:schemeClr val="accent3"/>
                </a:solidFill>
                <a:latin typeface="Roboto" panose="02000000000000000000" pitchFamily="2" charset="0"/>
                <a:ea typeface="Roboto" panose="02000000000000000000" pitchFamily="2" charset="0"/>
              </a:rPr>
              <a:t>. The two halves are combined during </a:t>
            </a:r>
            <a:r>
              <a:rPr lang="en-US" sz="800" b="1">
                <a:solidFill>
                  <a:schemeClr val="accent3"/>
                </a:solidFill>
                <a:latin typeface="Roboto" panose="02000000000000000000" pitchFamily="2" charset="0"/>
                <a:ea typeface="Roboto" panose="02000000000000000000" pitchFamily="2" charset="0"/>
              </a:rPr>
              <a:t>fertilisation</a:t>
            </a:r>
            <a:r>
              <a:rPr lang="en-US" sz="800">
                <a:solidFill>
                  <a:schemeClr val="accent3"/>
                </a:solidFill>
                <a:latin typeface="Roboto" panose="02000000000000000000" pitchFamily="2" charset="0"/>
                <a:ea typeface="Roboto" panose="02000000000000000000" pitchFamily="2" charset="0"/>
              </a:rPr>
              <a:t>. While it inherits genetic information from both parents, the offspring's genome is distinct, which means the offspring is not identical to a parent.</a:t>
            </a:r>
          </a:p>
          <a:p>
            <a:pPr>
              <a:spcAft>
                <a:spcPts val="400"/>
              </a:spcAft>
            </a:pPr>
            <a:r>
              <a:rPr lang="en-US" sz="800" b="1">
                <a:solidFill>
                  <a:schemeClr val="accent3"/>
                </a:solidFill>
                <a:latin typeface="Roboto" panose="02000000000000000000" pitchFamily="2" charset="0"/>
                <a:ea typeface="Roboto" panose="02000000000000000000" pitchFamily="2" charset="0"/>
              </a:rPr>
              <a:t>Asexual reproduction </a:t>
            </a:r>
            <a:r>
              <a:rPr lang="en-US" sz="800">
                <a:solidFill>
                  <a:schemeClr val="accent3"/>
                </a:solidFill>
                <a:latin typeface="Roboto" panose="02000000000000000000" pitchFamily="2" charset="0"/>
                <a:ea typeface="Roboto" panose="02000000000000000000" pitchFamily="2" charset="0"/>
              </a:rPr>
              <a:t>involves only one parent. In this process, the offspring's genome is an exact copy of the parent's genome. The offspring is identical to the parent.</a:t>
            </a:r>
          </a:p>
        </p:txBody>
      </p:sp>
      <p:sp>
        <p:nvSpPr>
          <p:cNvPr id="62" name="TextBox 61">
            <a:extLst>
              <a:ext uri="{FF2B5EF4-FFF2-40B4-BE49-F238E27FC236}">
                <a16:creationId xmlns:a16="http://schemas.microsoft.com/office/drawing/2014/main" id="{8B8CCFE4-2482-5399-F1CF-8CDEC603410F}"/>
              </a:ext>
            </a:extLst>
          </p:cNvPr>
          <p:cNvSpPr txBox="1"/>
          <p:nvPr/>
        </p:nvSpPr>
        <p:spPr>
          <a:xfrm>
            <a:off x="7149675" y="3889185"/>
            <a:ext cx="2380918" cy="1128514"/>
          </a:xfrm>
          <a:prstGeom prst="rect">
            <a:avLst/>
          </a:prstGeom>
          <a:noFill/>
          <a:ln>
            <a:solidFill>
              <a:schemeClr val="bg1"/>
            </a:solidFill>
          </a:ln>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9. In a human body, most cells contain 23 pairs of chromosomes. These provide information that is needed to make more cells in growth and reproduction.</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The natural selection of organisms has been going since the first form of life appeared on Earth 3.5 billion years ago. Multi-cellular organisms evolved around 2 billion years ago.</a:t>
            </a:r>
          </a:p>
        </p:txBody>
      </p:sp>
      <p:sp>
        <p:nvSpPr>
          <p:cNvPr id="65" name="TextBox 64">
            <a:extLst>
              <a:ext uri="{FF2B5EF4-FFF2-40B4-BE49-F238E27FC236}">
                <a16:creationId xmlns:a16="http://schemas.microsoft.com/office/drawing/2014/main" id="{7FB1B616-E0A5-D87F-0BD7-BA80497C5836}"/>
              </a:ext>
            </a:extLst>
          </p:cNvPr>
          <p:cNvSpPr txBox="1"/>
          <p:nvPr/>
        </p:nvSpPr>
        <p:spPr>
          <a:xfrm>
            <a:off x="1340965" y="4808180"/>
            <a:ext cx="1478850" cy="461665"/>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There are many different kinds of plants and animals in the world today.</a:t>
            </a:r>
          </a:p>
        </p:txBody>
      </p:sp>
      <p:cxnSp>
        <p:nvCxnSpPr>
          <p:cNvPr id="66" name="Straight Arrow Connector 65">
            <a:extLst>
              <a:ext uri="{FF2B5EF4-FFF2-40B4-BE49-F238E27FC236}">
                <a16:creationId xmlns:a16="http://schemas.microsoft.com/office/drawing/2014/main" id="{48C90153-94C2-2B32-C7CF-226FE4CFCCDA}"/>
              </a:ext>
            </a:extLst>
          </p:cNvPr>
          <p:cNvCxnSpPr>
            <a:cxnSpLocks/>
          </p:cNvCxnSpPr>
          <p:nvPr/>
        </p:nvCxnSpPr>
        <p:spPr>
          <a:xfrm flipV="1">
            <a:off x="2816468" y="4558334"/>
            <a:ext cx="971129" cy="346384"/>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BDF5C99A-6DE0-3408-3146-255856DCB9D5}"/>
              </a:ext>
            </a:extLst>
          </p:cNvPr>
          <p:cNvSpPr txBox="1"/>
          <p:nvPr/>
        </p:nvSpPr>
        <p:spPr>
          <a:xfrm>
            <a:off x="2026143" y="2105816"/>
            <a:ext cx="1432200" cy="707886"/>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There are lots of types of animal, and some types can be grouped as amphibians, birds, fish, mammals and reptiles.</a:t>
            </a:r>
          </a:p>
        </p:txBody>
      </p:sp>
      <p:cxnSp>
        <p:nvCxnSpPr>
          <p:cNvPr id="74" name="Straight Arrow Connector 73">
            <a:extLst>
              <a:ext uri="{FF2B5EF4-FFF2-40B4-BE49-F238E27FC236}">
                <a16:creationId xmlns:a16="http://schemas.microsoft.com/office/drawing/2014/main" id="{71AD1B9D-455A-F390-4E39-36D95DC907CC}"/>
              </a:ext>
            </a:extLst>
          </p:cNvPr>
          <p:cNvCxnSpPr>
            <a:cxnSpLocks/>
          </p:cNvCxnSpPr>
          <p:nvPr/>
        </p:nvCxnSpPr>
        <p:spPr>
          <a:xfrm>
            <a:off x="3219566" y="2475942"/>
            <a:ext cx="1213097" cy="4651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id="{E9617332-BD7E-AD7B-609F-6D5BD52B4781}"/>
              </a:ext>
            </a:extLst>
          </p:cNvPr>
          <p:cNvSpPr txBox="1"/>
          <p:nvPr/>
        </p:nvSpPr>
        <p:spPr>
          <a:xfrm>
            <a:off x="2911333" y="1069280"/>
            <a:ext cx="1539715" cy="707886"/>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To help scientists make sense of the diversity of organisms, they are classified into different groups. Each group has similar features.</a:t>
            </a:r>
          </a:p>
        </p:txBody>
      </p:sp>
      <p:cxnSp>
        <p:nvCxnSpPr>
          <p:cNvPr id="82" name="Straight Arrow Connector 81">
            <a:extLst>
              <a:ext uri="{FF2B5EF4-FFF2-40B4-BE49-F238E27FC236}">
                <a16:creationId xmlns:a16="http://schemas.microsoft.com/office/drawing/2014/main" id="{3A46E3D7-5EF5-664E-9B6B-D4C3A97B8834}"/>
              </a:ext>
            </a:extLst>
          </p:cNvPr>
          <p:cNvCxnSpPr>
            <a:cxnSpLocks/>
          </p:cNvCxnSpPr>
          <p:nvPr/>
        </p:nvCxnSpPr>
        <p:spPr>
          <a:xfrm>
            <a:off x="5024236" y="1733412"/>
            <a:ext cx="366279" cy="176291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EB55E364-552D-63E7-0B99-7CDBFEA92360}"/>
              </a:ext>
            </a:extLst>
          </p:cNvPr>
          <p:cNvSpPr txBox="1"/>
          <p:nvPr/>
        </p:nvSpPr>
        <p:spPr>
          <a:xfrm>
            <a:off x="7743596" y="1069280"/>
            <a:ext cx="1802861" cy="2359620"/>
          </a:xfrm>
          <a:prstGeom prst="rect">
            <a:avLst/>
          </a:prstGeom>
          <a:noFill/>
        </p:spPr>
        <p:txBody>
          <a:bodyPr wrap="square" rtlCol="0">
            <a:spAutoFit/>
          </a:bodyPr>
          <a:lstStyle/>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10. Variation exists within species, caused by genetic and environmental factors.</a:t>
            </a:r>
          </a:p>
          <a:p>
            <a:pPr>
              <a:spcAft>
                <a:spcPts val="400"/>
              </a:spcAft>
            </a:pPr>
            <a:r>
              <a:rPr lang="en-US" sz="800">
                <a:solidFill>
                  <a:schemeClr val="accent3">
                    <a:lumMod val="50000"/>
                  </a:schemeClr>
                </a:solidFill>
                <a:latin typeface="Roboto" panose="02000000000000000000" pitchFamily="2" charset="0"/>
                <a:ea typeface="Roboto" panose="02000000000000000000" pitchFamily="2" charset="0"/>
              </a:rPr>
              <a:t>Living things are found in certain environments because they have the features that enable them to survive there. This adaptation to their environment has come about because of the small differences that occur during reproduction, resulting in some individuals being better suited to the environment than others. In the competition for materials and food, those that are better adapted will survive and are more likely to pass on their adapted feature to their offspring. Fossils are evidence of evolution.</a:t>
            </a:r>
          </a:p>
        </p:txBody>
      </p:sp>
      <p:cxnSp>
        <p:nvCxnSpPr>
          <p:cNvPr id="100" name="Straight Arrow Connector 99">
            <a:extLst>
              <a:ext uri="{FF2B5EF4-FFF2-40B4-BE49-F238E27FC236}">
                <a16:creationId xmlns:a16="http://schemas.microsoft.com/office/drawing/2014/main" id="{51BFFCAD-6A70-5D72-8757-E396E02DCB35}"/>
              </a:ext>
            </a:extLst>
          </p:cNvPr>
          <p:cNvCxnSpPr>
            <a:cxnSpLocks/>
          </p:cNvCxnSpPr>
          <p:nvPr/>
        </p:nvCxnSpPr>
        <p:spPr>
          <a:xfrm flipH="1">
            <a:off x="6785275" y="2032502"/>
            <a:ext cx="957852" cy="62378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5" name="Straight Arrow Connector 114">
            <a:extLst>
              <a:ext uri="{FF2B5EF4-FFF2-40B4-BE49-F238E27FC236}">
                <a16:creationId xmlns:a16="http://schemas.microsoft.com/office/drawing/2014/main" id="{F6E06053-0715-06B8-2D4B-0DB665DE95E7}"/>
              </a:ext>
            </a:extLst>
          </p:cNvPr>
          <p:cNvCxnSpPr>
            <a:cxnSpLocks/>
          </p:cNvCxnSpPr>
          <p:nvPr/>
        </p:nvCxnSpPr>
        <p:spPr>
          <a:xfrm flipH="1" flipV="1">
            <a:off x="7594377" y="3679412"/>
            <a:ext cx="101083" cy="20977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96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2057690-82DF-F0B6-137D-3DDBD0FBA979}"/>
              </a:ext>
            </a:extLst>
          </p:cNvPr>
          <p:cNvSpPr>
            <a:spLocks noGrp="1"/>
          </p:cNvSpPr>
          <p:nvPr>
            <p:ph type="body" sz="quarter" idx="10"/>
          </p:nvPr>
        </p:nvSpPr>
        <p:spPr/>
        <p:txBody>
          <a:bodyPr/>
          <a:lstStyle/>
          <a:p>
            <a:r>
              <a:rPr lang="en-GB"/>
              <a:t>Progression in Vertical Concepts</a:t>
            </a:r>
          </a:p>
        </p:txBody>
      </p:sp>
      <p:pic>
        <p:nvPicPr>
          <p:cNvPr id="5" name="Picture 4" descr="Icon&#10;&#10;Description automatically generated">
            <a:extLst>
              <a:ext uri="{FF2B5EF4-FFF2-40B4-BE49-F238E27FC236}">
                <a16:creationId xmlns:a16="http://schemas.microsoft.com/office/drawing/2014/main" id="{90483442-6375-2C43-9BF9-BF86DFCFD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2585" y="154523"/>
            <a:ext cx="229771" cy="452579"/>
          </a:xfrm>
          <a:prstGeom prst="rect">
            <a:avLst/>
          </a:prstGeom>
        </p:spPr>
      </p:pic>
      <p:sp>
        <p:nvSpPr>
          <p:cNvPr id="8" name="Rectangle 18">
            <a:extLst>
              <a:ext uri="{FF2B5EF4-FFF2-40B4-BE49-F238E27FC236}">
                <a16:creationId xmlns:a16="http://schemas.microsoft.com/office/drawing/2014/main" id="{885FB484-DBEB-7F88-80BE-9E42E105F833}"/>
              </a:ext>
            </a:extLst>
          </p:cNvPr>
          <p:cNvSpPr/>
          <p:nvPr/>
        </p:nvSpPr>
        <p:spPr>
          <a:xfrm>
            <a:off x="3539" y="876191"/>
            <a:ext cx="1940671"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 Biology </a:t>
            </a:r>
            <a:endParaRPr lang="en-GB" sz="1400" b="1">
              <a:solidFill>
                <a:srgbClr val="FFFFFF"/>
              </a:solidFill>
              <a:latin typeface="United Curriculum" pitchFamily="2" charset="0"/>
              <a:ea typeface="Roboto" panose="02000000000000000000" pitchFamily="2" charset="0"/>
            </a:endParaRPr>
          </a:p>
        </p:txBody>
      </p:sp>
      <p:sp>
        <p:nvSpPr>
          <p:cNvPr id="11" name="Rectangle 10">
            <a:extLst>
              <a:ext uri="{FF2B5EF4-FFF2-40B4-BE49-F238E27FC236}">
                <a16:creationId xmlns:a16="http://schemas.microsoft.com/office/drawing/2014/main" id="{B3D44CF4-E576-9304-0A95-F10304C1C45F}"/>
              </a:ext>
            </a:extLst>
          </p:cNvPr>
          <p:cNvSpPr/>
          <p:nvPr/>
        </p:nvSpPr>
        <p:spPr>
          <a:xfrm>
            <a:off x="243316" y="1338010"/>
            <a:ext cx="1620000" cy="1235508"/>
          </a:xfrm>
          <a:prstGeom prst="rect">
            <a:avLst/>
          </a:prstGeom>
          <a:noFill/>
          <a:ln w="381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600">
                <a:latin typeface="United Curriculum" panose="020B0604020202020204" pitchFamily="2" charset="0"/>
                <a:cs typeface="United Curriculum" panose="020B0604020202020204" pitchFamily="2" charset="0"/>
              </a:rPr>
              <a:t>11.</a:t>
            </a:r>
          </a:p>
          <a:p>
            <a:pPr algn="ctr">
              <a:spcAft>
                <a:spcPts val="600"/>
              </a:spcAft>
            </a:pPr>
            <a:r>
              <a:rPr lang="en-US" sz="1050">
                <a:latin typeface="United Curriculum" panose="020B0604020202020204" pitchFamily="2" charset="0"/>
                <a:cs typeface="United Curriculum" panose="020B0604020202020204" pitchFamily="2" charset="0"/>
              </a:rPr>
              <a:t>Organisms are healthy when physically, mentally and socially well and free from disease.</a:t>
            </a:r>
          </a:p>
        </p:txBody>
      </p:sp>
      <p:pic>
        <p:nvPicPr>
          <p:cNvPr id="13" name="Picture 12">
            <a:extLst>
              <a:ext uri="{FF2B5EF4-FFF2-40B4-BE49-F238E27FC236}">
                <a16:creationId xmlns:a16="http://schemas.microsoft.com/office/drawing/2014/main" id="{0CFC2283-EC88-EB08-6272-36D956BD1909}"/>
              </a:ext>
            </a:extLst>
          </p:cNvPr>
          <p:cNvPicPr>
            <a:picLocks noChangeAspect="1"/>
          </p:cNvPicPr>
          <p:nvPr/>
        </p:nvPicPr>
        <p:blipFill>
          <a:blip r:embed="rId3"/>
          <a:stretch>
            <a:fillRect/>
          </a:stretch>
        </p:blipFill>
        <p:spPr>
          <a:xfrm>
            <a:off x="3382393" y="2353378"/>
            <a:ext cx="4313067" cy="2382063"/>
          </a:xfrm>
          <a:prstGeom prst="rect">
            <a:avLst/>
          </a:prstGeom>
        </p:spPr>
      </p:pic>
      <p:cxnSp>
        <p:nvCxnSpPr>
          <p:cNvPr id="33" name="Straight Arrow Connector 32">
            <a:extLst>
              <a:ext uri="{FF2B5EF4-FFF2-40B4-BE49-F238E27FC236}">
                <a16:creationId xmlns:a16="http://schemas.microsoft.com/office/drawing/2014/main" id="{7FD2A5E6-469E-0221-8DA7-BC8A3686E400}"/>
              </a:ext>
            </a:extLst>
          </p:cNvPr>
          <p:cNvCxnSpPr>
            <a:cxnSpLocks/>
          </p:cNvCxnSpPr>
          <p:nvPr/>
        </p:nvCxnSpPr>
        <p:spPr>
          <a:xfrm>
            <a:off x="4061328" y="1823449"/>
            <a:ext cx="754512" cy="79399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EBC1EEA-B8F9-EFCC-A938-2B2398844E82}"/>
              </a:ext>
            </a:extLst>
          </p:cNvPr>
          <p:cNvSpPr txBox="1"/>
          <p:nvPr/>
        </p:nvSpPr>
        <p:spPr>
          <a:xfrm>
            <a:off x="1481334" y="2844225"/>
            <a:ext cx="1213097" cy="58477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Humans need to practise good hygiene, like brushing teeth and washing hands.</a:t>
            </a:r>
          </a:p>
        </p:txBody>
      </p:sp>
      <p:sp>
        <p:nvSpPr>
          <p:cNvPr id="62" name="TextBox 61">
            <a:extLst>
              <a:ext uri="{FF2B5EF4-FFF2-40B4-BE49-F238E27FC236}">
                <a16:creationId xmlns:a16="http://schemas.microsoft.com/office/drawing/2014/main" id="{8B8CCFE4-2482-5399-F1CF-8CDEC603410F}"/>
              </a:ext>
            </a:extLst>
          </p:cNvPr>
          <p:cNvSpPr txBox="1"/>
          <p:nvPr/>
        </p:nvSpPr>
        <p:spPr>
          <a:xfrm>
            <a:off x="7787273" y="2870350"/>
            <a:ext cx="1709495" cy="1077218"/>
          </a:xfrm>
          <a:prstGeom prst="rect">
            <a:avLst/>
          </a:prstGeom>
          <a:noFill/>
          <a:ln>
            <a:solidFill>
              <a:schemeClr val="bg1"/>
            </a:solidFill>
          </a:ln>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The biological causes and effects of diseases (e.g. coeliac disease and emphysema), exercise, lifestyles (e.g. vaping) and deficiencies on the body. Pathogens, their transmission and how transmission can be prevented.</a:t>
            </a:r>
          </a:p>
        </p:txBody>
      </p:sp>
      <p:cxnSp>
        <p:nvCxnSpPr>
          <p:cNvPr id="74" name="Straight Arrow Connector 73">
            <a:extLst>
              <a:ext uri="{FF2B5EF4-FFF2-40B4-BE49-F238E27FC236}">
                <a16:creationId xmlns:a16="http://schemas.microsoft.com/office/drawing/2014/main" id="{71AD1B9D-455A-F390-4E39-36D95DC907CC}"/>
              </a:ext>
            </a:extLst>
          </p:cNvPr>
          <p:cNvCxnSpPr>
            <a:cxnSpLocks/>
          </p:cNvCxnSpPr>
          <p:nvPr/>
        </p:nvCxnSpPr>
        <p:spPr>
          <a:xfrm>
            <a:off x="2621719" y="3021874"/>
            <a:ext cx="760674" cy="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633DCA2-3367-831A-BEF2-A22352EC6386}"/>
              </a:ext>
            </a:extLst>
          </p:cNvPr>
          <p:cNvSpPr txBox="1"/>
          <p:nvPr/>
        </p:nvSpPr>
        <p:spPr>
          <a:xfrm>
            <a:off x="2862714" y="1364957"/>
            <a:ext cx="1486113" cy="58477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Humans have five senses. Some people have impairments, like visual and hearing impairments.</a:t>
            </a:r>
          </a:p>
        </p:txBody>
      </p:sp>
      <p:sp>
        <p:nvSpPr>
          <p:cNvPr id="15" name="TextBox 14">
            <a:extLst>
              <a:ext uri="{FF2B5EF4-FFF2-40B4-BE49-F238E27FC236}">
                <a16:creationId xmlns:a16="http://schemas.microsoft.com/office/drawing/2014/main" id="{F11C6925-1F96-04C1-7B8F-CCF43650C953}"/>
              </a:ext>
            </a:extLst>
          </p:cNvPr>
          <p:cNvSpPr txBox="1"/>
          <p:nvPr/>
        </p:nvSpPr>
        <p:spPr>
          <a:xfrm>
            <a:off x="2818099" y="5181775"/>
            <a:ext cx="1633956" cy="830997"/>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Humans need to exercise, practise good hygiene and eat a healthy and balanced diet to stay healthy. Their diet should be high in fruits and vegetables and low in fats, sugar and salt.</a:t>
            </a:r>
          </a:p>
        </p:txBody>
      </p:sp>
      <p:cxnSp>
        <p:nvCxnSpPr>
          <p:cNvPr id="16" name="Straight Arrow Connector 15">
            <a:extLst>
              <a:ext uri="{FF2B5EF4-FFF2-40B4-BE49-F238E27FC236}">
                <a16:creationId xmlns:a16="http://schemas.microsoft.com/office/drawing/2014/main" id="{636A75D7-C4CD-04B2-06DF-E94F338917FE}"/>
              </a:ext>
            </a:extLst>
          </p:cNvPr>
          <p:cNvCxnSpPr>
            <a:cxnSpLocks/>
          </p:cNvCxnSpPr>
          <p:nvPr/>
        </p:nvCxnSpPr>
        <p:spPr>
          <a:xfrm flipV="1">
            <a:off x="4188823" y="3615358"/>
            <a:ext cx="534708" cy="1592368"/>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2704AA0C-0F15-C0EC-906B-DC2615037021}"/>
              </a:ext>
            </a:extLst>
          </p:cNvPr>
          <p:cNvSpPr txBox="1"/>
          <p:nvPr/>
        </p:nvSpPr>
        <p:spPr>
          <a:xfrm>
            <a:off x="4465273" y="5177430"/>
            <a:ext cx="2243326" cy="1005403"/>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A balanced diet includes the right proportions of the main food groups of carbohydrates (starch and sugars), proteins, fats, fibre, vitamins and minerals.</a:t>
            </a:r>
          </a:p>
          <a:p>
            <a:pPr>
              <a:spcAft>
                <a:spcPts val="400"/>
              </a:spcAft>
            </a:pPr>
            <a:r>
              <a:rPr lang="en-US" sz="800">
                <a:solidFill>
                  <a:schemeClr val="accent3"/>
                </a:solidFill>
                <a:latin typeface="Roboto" panose="02000000000000000000" pitchFamily="2" charset="0"/>
                <a:ea typeface="Roboto" panose="02000000000000000000" pitchFamily="2" charset="0"/>
              </a:rPr>
              <a:t>Animals, including humans, may get diseases (like scurvy) if they are deficient in vitamins and minerals.</a:t>
            </a:r>
          </a:p>
        </p:txBody>
      </p:sp>
      <p:cxnSp>
        <p:nvCxnSpPr>
          <p:cNvPr id="24" name="Straight Arrow Connector 23">
            <a:extLst>
              <a:ext uri="{FF2B5EF4-FFF2-40B4-BE49-F238E27FC236}">
                <a16:creationId xmlns:a16="http://schemas.microsoft.com/office/drawing/2014/main" id="{CF0873A8-758E-4281-CA11-22A1D50D8684}"/>
              </a:ext>
            </a:extLst>
          </p:cNvPr>
          <p:cNvCxnSpPr>
            <a:cxnSpLocks/>
          </p:cNvCxnSpPr>
          <p:nvPr/>
        </p:nvCxnSpPr>
        <p:spPr>
          <a:xfrm flipV="1">
            <a:off x="5624870" y="3889185"/>
            <a:ext cx="0" cy="128824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B5B6DA53-DC12-B9C0-075D-AA9AA10E1FAF}"/>
              </a:ext>
            </a:extLst>
          </p:cNvPr>
          <p:cNvSpPr txBox="1"/>
          <p:nvPr/>
        </p:nvSpPr>
        <p:spPr>
          <a:xfrm>
            <a:off x="4533653" y="1364956"/>
            <a:ext cx="1519570" cy="707886"/>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Bacteria are tiny living things. Some are useful for humans, and some can cause diseases. Bacteria can cause tooth decay.</a:t>
            </a:r>
          </a:p>
        </p:txBody>
      </p:sp>
      <p:cxnSp>
        <p:nvCxnSpPr>
          <p:cNvPr id="32" name="Straight Arrow Connector 31">
            <a:extLst>
              <a:ext uri="{FF2B5EF4-FFF2-40B4-BE49-F238E27FC236}">
                <a16:creationId xmlns:a16="http://schemas.microsoft.com/office/drawing/2014/main" id="{8AF06F78-5993-18C6-1955-C20445F56F8A}"/>
              </a:ext>
            </a:extLst>
          </p:cNvPr>
          <p:cNvCxnSpPr>
            <a:cxnSpLocks/>
          </p:cNvCxnSpPr>
          <p:nvPr/>
        </p:nvCxnSpPr>
        <p:spPr>
          <a:xfrm>
            <a:off x="5624870" y="1949731"/>
            <a:ext cx="491443" cy="623787"/>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79181853-2DE4-9BC2-B240-49C2C0E18623}"/>
              </a:ext>
            </a:extLst>
          </p:cNvPr>
          <p:cNvSpPr txBox="1"/>
          <p:nvPr/>
        </p:nvSpPr>
        <p:spPr>
          <a:xfrm>
            <a:off x="6080958" y="1364956"/>
            <a:ext cx="1223017" cy="707886"/>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Humans with hearing loss may use closed captions, hearing aids and/or sign language.</a:t>
            </a:r>
          </a:p>
        </p:txBody>
      </p:sp>
      <p:cxnSp>
        <p:nvCxnSpPr>
          <p:cNvPr id="38" name="Straight Arrow Connector 37">
            <a:extLst>
              <a:ext uri="{FF2B5EF4-FFF2-40B4-BE49-F238E27FC236}">
                <a16:creationId xmlns:a16="http://schemas.microsoft.com/office/drawing/2014/main" id="{1FF03BAE-B97F-DE6C-6EBE-EBED806F14D5}"/>
              </a:ext>
            </a:extLst>
          </p:cNvPr>
          <p:cNvCxnSpPr>
            <a:cxnSpLocks/>
          </p:cNvCxnSpPr>
          <p:nvPr/>
        </p:nvCxnSpPr>
        <p:spPr>
          <a:xfrm flipH="1">
            <a:off x="6260296" y="2087748"/>
            <a:ext cx="158139" cy="1116031"/>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44F8388E-9279-E208-96ED-E78543671DF6}"/>
              </a:ext>
            </a:extLst>
          </p:cNvPr>
          <p:cNvSpPr txBox="1"/>
          <p:nvPr/>
        </p:nvSpPr>
        <p:spPr>
          <a:xfrm>
            <a:off x="6795927" y="5449299"/>
            <a:ext cx="2366127" cy="461665"/>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Some substances are toxic; this means they can be poisonous. Humans and other organisms need to avoid these to stay healthy.</a:t>
            </a:r>
          </a:p>
        </p:txBody>
      </p:sp>
      <p:cxnSp>
        <p:nvCxnSpPr>
          <p:cNvPr id="42" name="Straight Arrow Connector 41">
            <a:extLst>
              <a:ext uri="{FF2B5EF4-FFF2-40B4-BE49-F238E27FC236}">
                <a16:creationId xmlns:a16="http://schemas.microsoft.com/office/drawing/2014/main" id="{6942BED3-F506-020C-278E-13989D3CFF87}"/>
              </a:ext>
            </a:extLst>
          </p:cNvPr>
          <p:cNvCxnSpPr>
            <a:cxnSpLocks/>
          </p:cNvCxnSpPr>
          <p:nvPr/>
        </p:nvCxnSpPr>
        <p:spPr>
          <a:xfrm flipH="1" flipV="1">
            <a:off x="6352036" y="3889184"/>
            <a:ext cx="686792" cy="1560115"/>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F63B5D93-0B09-B5E6-45D5-C1D13524BDA0}"/>
              </a:ext>
            </a:extLst>
          </p:cNvPr>
          <p:cNvCxnSpPr>
            <a:cxnSpLocks/>
          </p:cNvCxnSpPr>
          <p:nvPr/>
        </p:nvCxnSpPr>
        <p:spPr>
          <a:xfrm flipH="1">
            <a:off x="7576457" y="3707538"/>
            <a:ext cx="210816" cy="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1C575285-CD7A-E364-673C-5B0375B8815B}"/>
              </a:ext>
            </a:extLst>
          </p:cNvPr>
          <p:cNvSpPr txBox="1"/>
          <p:nvPr/>
        </p:nvSpPr>
        <p:spPr>
          <a:xfrm>
            <a:off x="7130641" y="4136856"/>
            <a:ext cx="2366127" cy="1128514"/>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Healthy development includes cognitive, physical, social and emotional development. Most of this happens during infancy and childhood. Ageing happens naturally, and can be sped up by environmental factors like smoking.</a:t>
            </a:r>
          </a:p>
          <a:p>
            <a:pPr>
              <a:spcAft>
                <a:spcPts val="400"/>
              </a:spcAft>
            </a:pPr>
            <a:r>
              <a:rPr lang="en-US" sz="800">
                <a:solidFill>
                  <a:schemeClr val="accent3"/>
                </a:solidFill>
                <a:latin typeface="Roboto" panose="02000000000000000000" pitchFamily="2" charset="0"/>
                <a:ea typeface="Roboto" panose="02000000000000000000" pitchFamily="2" charset="0"/>
              </a:rPr>
              <a:t>Some adults are unable to become pregnant. IVF and other treatments can be used.</a:t>
            </a:r>
          </a:p>
        </p:txBody>
      </p:sp>
      <p:cxnSp>
        <p:nvCxnSpPr>
          <p:cNvPr id="50" name="Straight Arrow Connector 49">
            <a:extLst>
              <a:ext uri="{FF2B5EF4-FFF2-40B4-BE49-F238E27FC236}">
                <a16:creationId xmlns:a16="http://schemas.microsoft.com/office/drawing/2014/main" id="{0C5A061F-4709-AF72-3F6C-8018993DCC75}"/>
              </a:ext>
            </a:extLst>
          </p:cNvPr>
          <p:cNvCxnSpPr>
            <a:cxnSpLocks/>
          </p:cNvCxnSpPr>
          <p:nvPr/>
        </p:nvCxnSpPr>
        <p:spPr>
          <a:xfrm flipH="1" flipV="1">
            <a:off x="6967464" y="4075398"/>
            <a:ext cx="158692" cy="144950"/>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04273F72-DA92-B90B-B136-040EE5F75C73}"/>
              </a:ext>
            </a:extLst>
          </p:cNvPr>
          <p:cNvSpPr txBox="1"/>
          <p:nvPr/>
        </p:nvSpPr>
        <p:spPr>
          <a:xfrm>
            <a:off x="7389753" y="1012239"/>
            <a:ext cx="2192793" cy="830997"/>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Visual impairments include long and short sightedness, colour vision deficiency, and blindness. Some of these can be corrected, and some people with visual impairments will use Braille, magnifying devices, canes and/or guide dogs.</a:t>
            </a:r>
          </a:p>
        </p:txBody>
      </p:sp>
      <p:cxnSp>
        <p:nvCxnSpPr>
          <p:cNvPr id="69" name="Straight Arrow Connector 68">
            <a:extLst>
              <a:ext uri="{FF2B5EF4-FFF2-40B4-BE49-F238E27FC236}">
                <a16:creationId xmlns:a16="http://schemas.microsoft.com/office/drawing/2014/main" id="{2F989984-7CDB-B017-ED83-C00641B48165}"/>
              </a:ext>
            </a:extLst>
          </p:cNvPr>
          <p:cNvCxnSpPr>
            <a:cxnSpLocks/>
          </p:cNvCxnSpPr>
          <p:nvPr/>
        </p:nvCxnSpPr>
        <p:spPr>
          <a:xfrm flipH="1">
            <a:off x="7126156" y="1764438"/>
            <a:ext cx="360021" cy="711363"/>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F2012DCE-E2D1-595C-84AB-CFC1404577A3}"/>
              </a:ext>
            </a:extLst>
          </p:cNvPr>
          <p:cNvSpPr txBox="1"/>
          <p:nvPr/>
        </p:nvSpPr>
        <p:spPr>
          <a:xfrm>
            <a:off x="7693743" y="1904694"/>
            <a:ext cx="1803026" cy="830997"/>
          </a:xfrm>
          <a:prstGeom prst="rect">
            <a:avLst/>
          </a:prstGeom>
          <a:noFill/>
        </p:spPr>
        <p:txBody>
          <a:bodyPr wrap="square" rtlCol="0">
            <a:spAutoFit/>
          </a:bodyPr>
          <a:lstStyle/>
          <a:p>
            <a:pPr>
              <a:spcAft>
                <a:spcPts val="400"/>
              </a:spcAft>
            </a:pPr>
            <a:r>
              <a:rPr lang="en-US" sz="800">
                <a:solidFill>
                  <a:schemeClr val="accent3"/>
                </a:solidFill>
                <a:latin typeface="Roboto" panose="02000000000000000000" pitchFamily="2" charset="0"/>
                <a:ea typeface="Roboto" panose="02000000000000000000" pitchFamily="2" charset="0"/>
              </a:rPr>
              <a:t>11. Being healthy means we are in a state of physical, mental and social well being and are free from disease. Some drugs can help us and some can harm us (particularly in the wrong quantities).</a:t>
            </a:r>
          </a:p>
        </p:txBody>
      </p:sp>
      <p:cxnSp>
        <p:nvCxnSpPr>
          <p:cNvPr id="73" name="Straight Arrow Connector 72">
            <a:extLst>
              <a:ext uri="{FF2B5EF4-FFF2-40B4-BE49-F238E27FC236}">
                <a16:creationId xmlns:a16="http://schemas.microsoft.com/office/drawing/2014/main" id="{148F678C-D9E2-6D5D-C886-23F5904781B8}"/>
              </a:ext>
            </a:extLst>
          </p:cNvPr>
          <p:cNvCxnSpPr>
            <a:cxnSpLocks/>
          </p:cNvCxnSpPr>
          <p:nvPr/>
        </p:nvCxnSpPr>
        <p:spPr>
          <a:xfrm flipH="1">
            <a:off x="7576457" y="2731163"/>
            <a:ext cx="210816" cy="205666"/>
          </a:xfrm>
          <a:prstGeom prst="straightConnector1">
            <a:avLst/>
          </a:prstGeom>
          <a:ln w="19050" cmpd="sng">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2231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graphicFrame>
        <p:nvGraphicFramePr>
          <p:cNvPr id="3" name="Content Placeholder 4">
            <a:extLst>
              <a:ext uri="{FF2B5EF4-FFF2-40B4-BE49-F238E27FC236}">
                <a16:creationId xmlns:a16="http://schemas.microsoft.com/office/drawing/2014/main" id="{D11994A5-BB85-4399-9DCA-C18932D334AE}"/>
              </a:ext>
            </a:extLst>
          </p:cNvPr>
          <p:cNvGraphicFramePr>
            <a:graphicFrameLocks/>
          </p:cNvGraphicFramePr>
          <p:nvPr>
            <p:extLst>
              <p:ext uri="{D42A27DB-BD31-4B8C-83A1-F6EECF244321}">
                <p14:modId xmlns:p14="http://schemas.microsoft.com/office/powerpoint/2010/main" val="567762451"/>
              </p:ext>
            </p:extLst>
          </p:nvPr>
        </p:nvGraphicFramePr>
        <p:xfrm>
          <a:off x="276682" y="905484"/>
          <a:ext cx="9108000" cy="5272030"/>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4320000">
                  <a:extLst>
                    <a:ext uri="{9D8B030D-6E8A-4147-A177-3AD203B41FA5}">
                      <a16:colId xmlns:a16="http://schemas.microsoft.com/office/drawing/2014/main" val="2580161655"/>
                    </a:ext>
                  </a:extLst>
                </a:gridCol>
                <a:gridCol w="4320000">
                  <a:extLst>
                    <a:ext uri="{9D8B030D-6E8A-4147-A177-3AD203B41FA5}">
                      <a16:colId xmlns:a16="http://schemas.microsoft.com/office/drawing/2014/main" val="1343216251"/>
                    </a:ext>
                  </a:extLst>
                </a:gridCol>
              </a:tblGrid>
              <a:tr h="414717">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1. All material in the universe is made </a:t>
                      </a:r>
                      <a:br>
                        <a:rPr lang="en-US" sz="1000" b="0" kern="1200">
                          <a:solidFill>
                            <a:schemeClr val="bg1"/>
                          </a:solidFill>
                          <a:effectLst/>
                          <a:latin typeface="United Curriculum" charset="0"/>
                          <a:ea typeface="Calibri" panose="020F0502020204030204" pitchFamily="34" charset="0"/>
                          <a:cs typeface="Times New Roman"/>
                        </a:rPr>
                      </a:br>
                      <a:r>
                        <a:rPr lang="en-US" sz="1000" b="0" kern="1200">
                          <a:solidFill>
                            <a:schemeClr val="bg1"/>
                          </a:solidFill>
                          <a:effectLst/>
                          <a:latin typeface="United Curriculum" charset="0"/>
                          <a:ea typeface="Calibri" panose="020F0502020204030204" pitchFamily="34" charset="0"/>
                          <a:cs typeface="Times New Roman"/>
                        </a:rPr>
                        <a:t>of very small particles.</a:t>
                      </a:r>
                      <a:endParaRPr lang="en-GB" sz="1000" b="0" kern="120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2. Objects can affect each other at a distance.</a:t>
                      </a:r>
                      <a:endParaRPr lang="en-GB" sz="1000" b="0" kern="120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41703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The same thing (water) can look different when it is hot or cold (ice).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Magnets can attract or repel other magnets.</a:t>
                      </a:r>
                    </a:p>
                    <a:p>
                      <a:pPr marL="72000" indent="-72000" algn="l">
                        <a:lnSpc>
                          <a:spcPct val="100000"/>
                        </a:lnSpc>
                        <a:spcAft>
                          <a:spcPts val="200"/>
                        </a:spcAft>
                        <a:buFont typeface="Arial" panose="020B0604020202020204" pitchFamily="34" charset="0"/>
                        <a:buChar char="•"/>
                      </a:pPr>
                      <a:r>
                        <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Magnets attract objects made of magnetic materials.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83962690"/>
                  </a:ext>
                </a:extLst>
              </a:tr>
              <a:tr h="23699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Objects have a purpose and are made of different materials.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endPar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1106159">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All the ‘stuff’ encountered in everyday life, including air, water and different kinds of solid substances, is called matter.</a:t>
                      </a:r>
                    </a:p>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Different materials are recognisable by their properties.</a:t>
                      </a:r>
                    </a:p>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Materials have different properties, which make them suitable for specific purposes. </a:t>
                      </a:r>
                    </a:p>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Matter can exist in three different states: as solids, liquids and gases.</a:t>
                      </a:r>
                    </a:p>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The amount and type of substance does not change when the matter changes state.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endPar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71503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fontAlgn="auto">
                        <a:spcAft>
                          <a:spcPts val="200"/>
                        </a:spcAft>
                        <a:buFont typeface="Arial" panose="020B0604020202020204" pitchFamily="34" charset="0"/>
                        <a:buChar cha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Objects can affect other objects even when they are not in contact with them. Light reaches our eyes, even though the light source may be far away.</a:t>
                      </a:r>
                    </a:p>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The non-contact force of magnetism mean magnets can attract or repel other magnets and attract objects made of magnetic materials.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895076">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fontAlgn="auto">
                        <a:spcAft>
                          <a:spcPts val="20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rPr>
                        <a:t>If a material could be divided into smaller and smaller pieces, it would be found to be made of particles, which smaller than can be seen even with a microscope. These particles are not in a material; they are the material.</a:t>
                      </a:r>
                    </a:p>
                    <a:p>
                      <a:pPr marL="72000" indent="-72000" algn="l" fontAlgn="auto">
                        <a:spcAft>
                          <a:spcPts val="20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rPr>
                        <a:t>The particles of a substance are arranged differently when it is solid, liquid or gas.</a:t>
                      </a:r>
                    </a:p>
                    <a:p>
                      <a:pPr marL="72000" indent="-72000" algn="l" fontAlgn="auto">
                        <a:spcAft>
                          <a:spcPts val="20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rPr>
                        <a:t>Properties of materials can be physical (such as hardness) or chemical (such as toxicity).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Sound comes from objects that vibrate and can be detected at a distance from the source, because the air or other material around is made to vibrate. Sounds are heard when the vibrations in the air reach our ears.</a:t>
                      </a:r>
                      <a:endParaRPr lang="en-GB"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566034">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nSpc>
                          <a:spcPct val="100000"/>
                        </a:lnSpc>
                        <a:spcBef>
                          <a:spcPts val="0"/>
                        </a:spcBef>
                        <a:spcAft>
                          <a:spcPts val="200"/>
                        </a:spcAft>
                        <a:buFont typeface="Arial" panose="020B0604020202020204" pitchFamily="34" charset="0"/>
                        <a:buChar char="•"/>
                      </a:pPr>
                      <a:r>
                        <a:rPr lang="en-US" sz="800" b="0" strike="noStrike">
                          <a:solidFill>
                            <a:schemeClr val="bg1"/>
                          </a:solidFill>
                          <a:latin typeface="Roboto" panose="02000000000000000000" pitchFamily="2" charset="0"/>
                          <a:ea typeface="Roboto" panose="02000000000000000000" pitchFamily="2" charset="0"/>
                        </a:rPr>
                        <a:t>A pure substance is one that contains only one type of particle.</a:t>
                      </a:r>
                    </a:p>
                    <a:p>
                      <a:pPr marL="72000" indent="-72000">
                        <a:lnSpc>
                          <a:spcPct val="100000"/>
                        </a:lnSpc>
                        <a:spcBef>
                          <a:spcPts val="0"/>
                        </a:spcBef>
                        <a:spcAft>
                          <a:spcPts val="200"/>
                        </a:spcAft>
                        <a:buFont typeface="Arial" panose="020B0604020202020204" pitchFamily="34" charset="0"/>
                        <a:buChar char="•"/>
                      </a:pPr>
                      <a:r>
                        <a:rPr lang="en-US" sz="800" b="0" strike="noStrike">
                          <a:solidFill>
                            <a:schemeClr val="bg1"/>
                          </a:solidFill>
                          <a:latin typeface="Roboto" panose="02000000000000000000" pitchFamily="2" charset="0"/>
                          <a:ea typeface="Roboto" panose="02000000000000000000" pitchFamily="2" charset="0"/>
                        </a:rPr>
                        <a:t>A mixture is created when two or more substances are mixed. The two types of particle are mixed together, but the particles themselves stay the same.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The non-contact force of gravity pulls objects towards the centre of the Earth.</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38599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A chemical change is where a new substance – that is made of a different type of particle – is formed.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endParaRPr lang="en-GB"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r h="53499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indent="-72000" algn="l" fontAlgn="auto">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The smallest piece of a material is called an atom. All materials, anywhere in the universe, living and non-­‐living, are made of a very large numbers of these basic ‘building blocks’, of which there are about 100 different kinds.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GB" sz="800" b="0" i="0" kern="1200">
                          <a:solidFill>
                            <a:schemeClr val="bg1"/>
                          </a:solidFill>
                          <a:effectLst/>
                          <a:latin typeface="Roboto" panose="02000000000000000000" pitchFamily="2" charset="0"/>
                          <a:ea typeface="Roboto" panose="02000000000000000000" pitchFamily="2" charset="0"/>
                          <a:cs typeface="+mn-cs"/>
                        </a:rPr>
                        <a:t>There is attraction and repulsion between objects that are electrically charged.</a:t>
                      </a:r>
                    </a:p>
                    <a:p>
                      <a:pPr marL="72000" indent="-72000" algn="l">
                        <a:lnSpc>
                          <a:spcPct val="100000"/>
                        </a:lnSpc>
                        <a:spcAft>
                          <a:spcPts val="200"/>
                        </a:spcAft>
                        <a:buFont typeface="Arial" panose="020B0604020202020204" pitchFamily="34" charset="0"/>
                        <a:buChar char="•"/>
                      </a:pPr>
                      <a:r>
                        <a:rPr lang="en-GB" sz="800" b="0" i="0" kern="1200">
                          <a:solidFill>
                            <a:schemeClr val="bg1"/>
                          </a:solidFill>
                          <a:effectLst/>
                          <a:latin typeface="Roboto" panose="02000000000000000000" pitchFamily="2" charset="0"/>
                          <a:ea typeface="Roboto" panose="02000000000000000000" pitchFamily="2" charset="0"/>
                          <a:cs typeface="+mn-cs"/>
                        </a:rPr>
                        <a:t>Visible light and other forms of radiation can travel through any empty space.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389437"/>
                  </a:ext>
                </a:extLst>
              </a:tr>
            </a:tbl>
          </a:graphicData>
        </a:graphic>
      </p:graphicFrame>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spTree>
    <p:extLst>
      <p:ext uri="{BB962C8B-B14F-4D97-AF65-F5344CB8AC3E}">
        <p14:creationId xmlns:p14="http://schemas.microsoft.com/office/powerpoint/2010/main" val="306377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4">
            <a:extLst>
              <a:ext uri="{FF2B5EF4-FFF2-40B4-BE49-F238E27FC236}">
                <a16:creationId xmlns:a16="http://schemas.microsoft.com/office/drawing/2014/main" id="{D11994A5-BB85-4399-9DCA-C18932D334AE}"/>
              </a:ext>
            </a:extLst>
          </p:cNvPr>
          <p:cNvGraphicFramePr>
            <a:graphicFrameLocks/>
          </p:cNvGraphicFramePr>
          <p:nvPr>
            <p:extLst>
              <p:ext uri="{D42A27DB-BD31-4B8C-83A1-F6EECF244321}">
                <p14:modId xmlns:p14="http://schemas.microsoft.com/office/powerpoint/2010/main" val="2436081369"/>
              </p:ext>
            </p:extLst>
          </p:nvPr>
        </p:nvGraphicFramePr>
        <p:xfrm>
          <a:off x="276682" y="905482"/>
          <a:ext cx="9227791" cy="5464484"/>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3017421">
                  <a:extLst>
                    <a:ext uri="{9D8B030D-6E8A-4147-A177-3AD203B41FA5}">
                      <a16:colId xmlns:a16="http://schemas.microsoft.com/office/drawing/2014/main" val="1134524090"/>
                    </a:ext>
                  </a:extLst>
                </a:gridCol>
                <a:gridCol w="3779520">
                  <a:extLst>
                    <a:ext uri="{9D8B030D-6E8A-4147-A177-3AD203B41FA5}">
                      <a16:colId xmlns:a16="http://schemas.microsoft.com/office/drawing/2014/main" val="3371073341"/>
                    </a:ext>
                  </a:extLst>
                </a:gridCol>
                <a:gridCol w="1962850">
                  <a:extLst>
                    <a:ext uri="{9D8B030D-6E8A-4147-A177-3AD203B41FA5}">
                      <a16:colId xmlns:a16="http://schemas.microsoft.com/office/drawing/2014/main" val="2220747450"/>
                    </a:ext>
                  </a:extLst>
                </a:gridCol>
              </a:tblGrid>
              <a:tr h="380267">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3. Changing the movement of an object requires a net force to be acting on it.</a:t>
                      </a:r>
                      <a:endParaRPr lang="en-GB" sz="1000" b="0" kern="120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4. The total amount of energy in the Universe is always the same, but energy can be transformed when things change or are made to happen.</a:t>
                      </a:r>
                      <a:endParaRPr lang="en-GB" sz="1000" b="0" kern="120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6. Our solar system is a very small part of one of millions of galaxies in our universe.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4225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We can push and pull objects to make them move.</a:t>
                      </a:r>
                    </a:p>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Magnets can be used to make other magnets and magnetic materials move.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We have to push or pull objects to make them move; they do not move on their own.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Naming the Sun, Earth and Moon.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83962690"/>
                  </a:ext>
                </a:extLst>
              </a:tr>
              <a:tr h="32348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Daytime is when the Earth is facing the Sun; nighttime is when the Earth is facing away from the Sun.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361021">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We can move or change the shape of objects by pushing and pulling: by squashing, bending, twisting or stretching the materials.</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All living things need food to give them energy.</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All food chains start with a producer (a living thing that makes its own food).</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arrows in a food chain show where energy is being transferred from and to.</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fontAlgn="auto">
                        <a:lnSpc>
                          <a:spcPct val="100000"/>
                        </a:lnSpc>
                        <a:spcAft>
                          <a:spcPts val="200"/>
                        </a:spcAft>
                        <a:buFont typeface="Arial" panose="020B0604020202020204" pitchFamily="34" charset="0"/>
                        <a:buChar cha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72139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Forces act in pairs. Forces acting against each other are opposing. If opposing forces equal, they are balanced, and the object’s motion will stay the same; this includes staying stationary. If opposing forces are unequal, they are unbalanced will change an object’s speed, direction or shape.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Friction is a force that will slow an object down.</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Friction is an example of a contact force.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Sun emits light, some of which reaches Earth. The Moon reflects light from the Sun.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34225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arrows in a food web show where energy is being transferred from and to.</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 cell in a complete circuit can make a bulb light or buzzer sound. This will not happen without a cell.</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fontAlgn="auto">
                        <a:lnSpc>
                          <a:spcPct val="100000"/>
                        </a:lnSpc>
                        <a:spcAft>
                          <a:spcPts val="200"/>
                        </a:spcAft>
                        <a:buFont typeface="Arial" panose="020B0604020202020204" pitchFamily="34" charset="0"/>
                        <a:buChar cha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901578">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is gravitational force between all objects, but it is only felt when one or more of the objects has a very large mass. The greater the mass, the greater the gravitational force.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Objects on Earth are pulled to the centre of the Earth because the Earth’s mass and therefore gravitational force is much larger than that of the objects.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downward force of gravity on an object on the Moon is less than that on Earth because the Moon has less mass on Earth.</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Many processes and phenomena are explained in terms of energy exchanges.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Energy cannot be created or destroyed. When energy is transferred from one object to others, the total amount of energy in the universe remains the same; the amount that one object loses is the same as the other objects gain.</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Two examples of energy stores are thermal stores and chemical stores of energy.</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Energy resources – but not energy – can be depleted.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fontAlgn="auto">
                        <a:lnSpc>
                          <a:spcPct val="100000"/>
                        </a:lnSpc>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Our Sun is one of many stars that make up the Universe.</a:t>
                      </a:r>
                    </a:p>
                    <a:p>
                      <a:pPr marL="72000" indent="-72000" algn="l" fontAlgn="auto">
                        <a:lnSpc>
                          <a:spcPct val="100000"/>
                        </a:lnSpc>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The distances between us and the bodies in solar system is huge, and even bigger in the Universe.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34225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Energy resources can be renewable (such as wind, solar, geothermal and hydrological) or non-renewable (such as fossil fuels).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All organisms respire.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fontAlgn="auto">
                        <a:lnSpc>
                          <a:spcPct val="100000"/>
                        </a:lnSpc>
                        <a:spcAft>
                          <a:spcPts val="200"/>
                        </a:spcAft>
                        <a:buFont typeface="Arial" panose="020B0604020202020204" pitchFamily="34" charset="0"/>
                        <a:buChar cha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r h="413575">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How quickly an object’s motion is changed depends on the force acting and the object’s mass. The greater the mass of the object, the longer it takes to speed it up or slow it down (inertia).</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Objects have energy because of their chemical composition, their movement, their temperature, their position in a gravitational or other field, or because of compression or distortion of an elastic material.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fontAlgn="auto">
                        <a:lnSpc>
                          <a:spcPct val="100000"/>
                        </a:lnSpc>
                        <a:spcAft>
                          <a:spcPts val="200"/>
                        </a:spcAft>
                        <a:buFont typeface="Arial" panose="020B0604020202020204" pitchFamily="34" charset="0"/>
                        <a:buChar char="•"/>
                      </a:pPr>
                      <a:r>
                        <a:rPr lang="en-US" sz="800" b="0" i="0">
                          <a:solidFill>
                            <a:schemeClr val="bg1"/>
                          </a:solidFill>
                          <a:effectLst/>
                          <a:latin typeface="Roboto" panose="02000000000000000000" pitchFamily="2" charset="0"/>
                          <a:ea typeface="Roboto" panose="02000000000000000000" pitchFamily="2" charset="0"/>
                        </a:rPr>
                        <a:t>The movements of galaxies suggest that the Universe is expanding from a past state called the ‘big bang’, towards a future that is still unclear.</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389437"/>
                  </a:ext>
                </a:extLst>
              </a:tr>
            </a:tbl>
          </a:graphicData>
        </a:graphic>
      </p:graphicFrame>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spTree>
    <p:extLst>
      <p:ext uri="{BB962C8B-B14F-4D97-AF65-F5344CB8AC3E}">
        <p14:creationId xmlns:p14="http://schemas.microsoft.com/office/powerpoint/2010/main" val="1777227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graphicFrame>
        <p:nvGraphicFramePr>
          <p:cNvPr id="7" name="Content Placeholder 4">
            <a:extLst>
              <a:ext uri="{FF2B5EF4-FFF2-40B4-BE49-F238E27FC236}">
                <a16:creationId xmlns:a16="http://schemas.microsoft.com/office/drawing/2014/main" id="{472FE456-1BB0-9CAD-E0CA-29E175C0510E}"/>
              </a:ext>
            </a:extLst>
          </p:cNvPr>
          <p:cNvGraphicFramePr>
            <a:graphicFrameLocks/>
          </p:cNvGraphicFramePr>
          <p:nvPr>
            <p:extLst>
              <p:ext uri="{D42A27DB-BD31-4B8C-83A1-F6EECF244321}">
                <p14:modId xmlns:p14="http://schemas.microsoft.com/office/powerpoint/2010/main" val="2103032748"/>
              </p:ext>
            </p:extLst>
          </p:nvPr>
        </p:nvGraphicFramePr>
        <p:xfrm>
          <a:off x="276682" y="905480"/>
          <a:ext cx="9000000" cy="5328054"/>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8532000">
                  <a:extLst>
                    <a:ext uri="{9D8B030D-6E8A-4147-A177-3AD203B41FA5}">
                      <a16:colId xmlns:a16="http://schemas.microsoft.com/office/drawing/2014/main" val="2321000353"/>
                    </a:ext>
                  </a:extLst>
                </a:gridCol>
              </a:tblGrid>
              <a:tr h="239289">
                <a:tc rowSpan="2">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5. The composition of the Earth and its atmosphere and the processes occurring within them shape the Earth’s surface and its climate.</a:t>
                      </a:r>
                      <a:endParaRPr lang="en-GB" sz="1000" b="0" kern="1200">
                        <a:solidFill>
                          <a:schemeClr val="bg1"/>
                        </a:solidFill>
                        <a:effectLst/>
                        <a:latin typeface="United Curriculum" charset="0"/>
                        <a:ea typeface="Calibri" panose="020F0502020204030204" pitchFamily="34" charset="0"/>
                        <a:cs typeface="Times New Roman"/>
                      </a:endParaRPr>
                    </a:p>
                  </a:txBody>
                  <a:tcPr anchor="ctr">
                    <a:lnL w="12700" cap="flat" cmpd="sng" algn="ctr">
                      <a:solidFill>
                        <a:schemeClr val="bg1"/>
                      </a:solidFill>
                      <a:prstDash val="solid"/>
                      <a:round/>
                      <a:headEnd type="none" w="med" len="med"/>
                      <a:tailEnd type="none" w="med" len="med"/>
                    </a:lnL>
                    <a:solidFill>
                      <a:schemeClr val="tx2"/>
                    </a:solidFill>
                  </a:tcPr>
                </a:tc>
                <a:extLst>
                  <a:ext uri="{0D108BD9-81ED-4DB2-BD59-A6C34878D82A}">
                    <a16:rowId xmlns:a16="http://schemas.microsoft.com/office/drawing/2014/main" val="10000"/>
                  </a:ext>
                </a:extLst>
              </a:tr>
              <a:tr h="161021">
                <a:tc vMerge="1">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A: Earth Science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309945">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Describing the natural things in our local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Geographical features include </a:t>
                      </a:r>
                      <a:r>
                        <a:rPr lang="en-US" sz="800" b="1" i="0" kern="1200">
                          <a:solidFill>
                            <a:schemeClr val="bg1"/>
                          </a:solidFill>
                          <a:effectLst/>
                          <a:latin typeface="Roboto" panose="02000000000000000000" pitchFamily="2" charset="0"/>
                          <a:ea typeface="Roboto" panose="02000000000000000000" pitchFamily="2" charset="0"/>
                          <a:cs typeface="+mn-cs"/>
                        </a:rPr>
                        <a:t>beach</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hill</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forest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sea</a:t>
                      </a:r>
                      <a:r>
                        <a:rPr lang="en-US" sz="800" b="0" i="0" kern="1200">
                          <a:solidFill>
                            <a:schemeClr val="bg1"/>
                          </a:solidFill>
                          <a:effectLst/>
                          <a:latin typeface="Roboto" panose="02000000000000000000" pitchFamily="2" charset="0"/>
                          <a:ea typeface="Roboto" panose="02000000000000000000" pitchFamily="2" charset="0"/>
                          <a:cs typeface="+mn-cs"/>
                        </a:rPr>
                        <a:t> and </a:t>
                      </a:r>
                      <a:r>
                        <a:rPr lang="en-US" sz="800" b="1" i="0" kern="1200">
                          <a:solidFill>
                            <a:schemeClr val="bg1"/>
                          </a:solidFill>
                          <a:effectLst/>
                          <a:latin typeface="Roboto" panose="02000000000000000000" pitchFamily="2" charset="0"/>
                          <a:ea typeface="Roboto" panose="02000000000000000000" pitchFamily="2" charset="0"/>
                          <a:cs typeface="+mn-cs"/>
                        </a:rPr>
                        <a:t>river</a:t>
                      </a:r>
                      <a:r>
                        <a:rPr lang="en-US" sz="800" b="0" i="0" kern="1200">
                          <a:solidFill>
                            <a:schemeClr val="bg1"/>
                          </a:solidFill>
                          <a:effectLst/>
                          <a:latin typeface="Roboto" panose="02000000000000000000" pitchFamily="2" charset="0"/>
                          <a:ea typeface="Roboto" panose="02000000000000000000" pitchFamily="2" charset="0"/>
                          <a:cs typeface="+mn-cs"/>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43818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0"/>
                        </a:spcAft>
                        <a:buFont typeface="Arial" panose="020B0604020202020204" pitchFamily="34" charset="0"/>
                        <a:buChar cha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0" i="0" kern="1200">
                          <a:solidFill>
                            <a:schemeClr val="bg1"/>
                          </a:solidFill>
                          <a:effectLst/>
                          <a:latin typeface="Roboto" panose="02000000000000000000" pitchFamily="2" charset="0"/>
                          <a:ea typeface="Roboto" panose="02000000000000000000" pitchFamily="2" charset="0"/>
                          <a:cs typeface="+mn-cs"/>
                        </a:rPr>
                        <a:t>: We live on the </a:t>
                      </a:r>
                      <a:r>
                        <a:rPr lang="en-US" sz="800" b="1" i="0" kern="1200">
                          <a:solidFill>
                            <a:schemeClr val="bg1"/>
                          </a:solidFill>
                          <a:effectLst/>
                          <a:latin typeface="Roboto" panose="02000000000000000000" pitchFamily="2" charset="0"/>
                          <a:ea typeface="Roboto" panose="02000000000000000000" pitchFamily="2" charset="0"/>
                          <a:cs typeface="+mn-cs"/>
                        </a:rPr>
                        <a:t>Earth</a:t>
                      </a:r>
                      <a:r>
                        <a:rPr lang="en-US" sz="800" b="0" i="0" kern="1200">
                          <a:solidFill>
                            <a:schemeClr val="bg1"/>
                          </a:solidFill>
                          <a:effectLst/>
                          <a:latin typeface="Roboto" panose="02000000000000000000" pitchFamily="2" charset="0"/>
                          <a:ea typeface="Roboto" panose="02000000000000000000" pitchFamily="2" charset="0"/>
                          <a:cs typeface="+mn-cs"/>
                        </a:rPr>
                        <a:t>.</a:t>
                      </a:r>
                    </a:p>
                    <a:p>
                      <a:pPr marL="72000" indent="-72000" algn="l">
                        <a:lnSpc>
                          <a:spcPct val="100000"/>
                        </a:lnSpc>
                        <a:spcAft>
                          <a:spcPts val="0"/>
                        </a:spcAft>
                        <a:buFont typeface="Arial" panose="020B0604020202020204" pitchFamily="34" charset="0"/>
                        <a:buChar cha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Physical features </a:t>
                      </a:r>
                      <a:r>
                        <a:rPr lang="en-US" sz="800" b="0" i="0" kern="1200">
                          <a:solidFill>
                            <a:schemeClr val="bg1"/>
                          </a:solidFill>
                          <a:effectLst/>
                          <a:latin typeface="Roboto" panose="02000000000000000000" pitchFamily="2" charset="0"/>
                          <a:ea typeface="Roboto" panose="02000000000000000000" pitchFamily="2" charset="0"/>
                          <a:cs typeface="+mn-cs"/>
                        </a:rPr>
                        <a:t>occur in nature and include river, forest, </a:t>
                      </a:r>
                      <a:r>
                        <a:rPr lang="en-US" sz="800" b="1" i="0" kern="1200">
                          <a:solidFill>
                            <a:schemeClr val="bg1"/>
                          </a:solidFill>
                          <a:effectLst/>
                          <a:latin typeface="Roboto" panose="02000000000000000000" pitchFamily="2" charset="0"/>
                          <a:ea typeface="Roboto" panose="02000000000000000000" pitchFamily="2" charset="0"/>
                          <a:cs typeface="+mn-cs"/>
                        </a:rPr>
                        <a:t>soil</a:t>
                      </a:r>
                      <a:r>
                        <a:rPr lang="en-US" sz="800" b="0" i="0" kern="1200">
                          <a:solidFill>
                            <a:schemeClr val="bg1"/>
                          </a:solidFill>
                          <a:effectLst/>
                          <a:latin typeface="Roboto" panose="02000000000000000000" pitchFamily="2" charset="0"/>
                          <a:ea typeface="Roboto" panose="02000000000000000000" pitchFamily="2" charset="0"/>
                          <a:cs typeface="+mn-cs"/>
                        </a:rPr>
                        <a:t> and hill.</a:t>
                      </a:r>
                    </a:p>
                    <a:p>
                      <a:pPr marL="72000" indent="-72000" algn="l">
                        <a:lnSpc>
                          <a:spcPct val="100000"/>
                        </a:lnSpc>
                        <a:spcAft>
                          <a:spcPts val="0"/>
                        </a:spcAft>
                        <a:buFont typeface="Arial" panose="020B0604020202020204" pitchFamily="34" charset="0"/>
                        <a:buChar cha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 Coastal</a:t>
                      </a:r>
                      <a:r>
                        <a:rPr lang="en-US" sz="800" b="0" i="0" kern="1200">
                          <a:solidFill>
                            <a:schemeClr val="bg1"/>
                          </a:solidFill>
                          <a:effectLst/>
                          <a:latin typeface="Roboto" panose="02000000000000000000" pitchFamily="2" charset="0"/>
                          <a:ea typeface="Roboto" panose="02000000000000000000" pitchFamily="2" charset="0"/>
                          <a:cs typeface="+mn-cs"/>
                        </a:rPr>
                        <a:t> areas are areas of land that are near the sea. Features in coastal areas include beach, </a:t>
                      </a:r>
                      <a:r>
                        <a:rPr lang="en-US" sz="800" b="1" i="0" kern="1200">
                          <a:solidFill>
                            <a:schemeClr val="bg1"/>
                          </a:solidFill>
                          <a:effectLst/>
                          <a:latin typeface="Roboto" panose="02000000000000000000" pitchFamily="2" charset="0"/>
                          <a:ea typeface="Roboto" panose="02000000000000000000" pitchFamily="2" charset="0"/>
                          <a:cs typeface="+mn-cs"/>
                        </a:rPr>
                        <a:t>cliff</a:t>
                      </a:r>
                      <a:r>
                        <a:rPr lang="en-US" sz="800" b="0" i="0" kern="1200">
                          <a:solidFill>
                            <a:schemeClr val="bg1"/>
                          </a:solidFill>
                          <a:effectLst/>
                          <a:latin typeface="Roboto" panose="02000000000000000000" pitchFamily="2" charset="0"/>
                          <a:ea typeface="Roboto" panose="02000000000000000000" pitchFamily="2" charset="0"/>
                          <a:cs typeface="+mn-cs"/>
                        </a:rPr>
                        <a:t>, sea and </a:t>
                      </a:r>
                      <a:r>
                        <a:rPr lang="en-US" sz="800" b="1" i="0" kern="1200">
                          <a:solidFill>
                            <a:schemeClr val="bg1"/>
                          </a:solidFill>
                          <a:effectLst/>
                          <a:latin typeface="Roboto" panose="02000000000000000000" pitchFamily="2" charset="0"/>
                          <a:ea typeface="Roboto" panose="02000000000000000000" pitchFamily="2" charset="0"/>
                          <a:cs typeface="+mn-cs"/>
                        </a:rPr>
                        <a:t>ocean</a:t>
                      </a:r>
                      <a:r>
                        <a:rPr lang="en-US" sz="800" b="0" i="0" kern="1200">
                          <a:solidFill>
                            <a:schemeClr val="bg1"/>
                          </a:solidFill>
                          <a:effectLst/>
                          <a:latin typeface="Roboto" panose="02000000000000000000" pitchFamily="2" charset="0"/>
                          <a:ea typeface="Roboto" panose="02000000000000000000" pitchFamily="2" charset="0"/>
                          <a:cs typeface="+mn-cs"/>
                        </a:rPr>
                        <a:t>.</a:t>
                      </a:r>
                    </a:p>
                    <a:p>
                      <a:pPr marL="72000" indent="-72000" algn="l">
                        <a:lnSpc>
                          <a:spcPct val="100000"/>
                        </a:lnSpc>
                        <a:spcAft>
                          <a:spcPts val="0"/>
                        </a:spcAft>
                        <a:buFont typeface="Arial" panose="020B0604020202020204" pitchFamily="34" charset="0"/>
                        <a:buChar char="•"/>
                      </a:pPr>
                      <a:r>
                        <a:rPr lang="en-US" sz="800" b="1" i="0" kern="1200">
                          <a:solidFill>
                            <a:schemeClr val="accent1"/>
                          </a:solidFill>
                          <a:effectLst/>
                          <a:latin typeface="Roboto" panose="02000000000000000000" pitchFamily="2" charset="0"/>
                          <a:ea typeface="Roboto" panose="02000000000000000000" pitchFamily="2" charset="0"/>
                          <a:cs typeface="+mn-cs"/>
                        </a:rPr>
                        <a:t>Science</a:t>
                      </a:r>
                      <a:r>
                        <a:rPr lang="en-US" sz="800" b="1" i="0" kern="1200">
                          <a:solidFill>
                            <a:schemeClr val="bg1"/>
                          </a:solidFill>
                          <a:effectLst/>
                          <a:latin typeface="Roboto" panose="02000000000000000000" pitchFamily="2" charset="0"/>
                          <a:ea typeface="Roboto" panose="02000000000000000000" pitchFamily="2" charset="0"/>
                          <a:cs typeface="+mn-cs"/>
                        </a:rPr>
                        <a:t>: </a:t>
                      </a:r>
                      <a:r>
                        <a:rPr lang="en-US" sz="800" b="0" i="0" kern="1200">
                          <a:solidFill>
                            <a:schemeClr val="bg1"/>
                          </a:solidFill>
                          <a:effectLst/>
                          <a:latin typeface="Roboto" panose="02000000000000000000" pitchFamily="2" charset="0"/>
                          <a:ea typeface="Roboto" panose="02000000000000000000" pitchFamily="2" charset="0"/>
                          <a:cs typeface="+mn-cs"/>
                        </a:rPr>
                        <a:t>Some plants grow in soil.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668879">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Geography</a:t>
                      </a:r>
                      <a:r>
                        <a:rPr lang="en-GB" sz="800" b="1" i="0">
                          <a:solidFill>
                            <a:schemeClr val="bg1"/>
                          </a:solidFill>
                          <a:effectLst/>
                          <a:latin typeface="Roboto" panose="02000000000000000000" pitchFamily="2" charset="0"/>
                          <a:ea typeface="Roboto" panose="02000000000000000000" pitchFamily="2" charset="0"/>
                        </a:rPr>
                        <a:t>:</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Features of hot deserts include rocks, sand dunes and oases. Features of cold deserts include </a:t>
                      </a:r>
                      <a:r>
                        <a:rPr lang="en-US" sz="800" b="1" i="0">
                          <a:solidFill>
                            <a:schemeClr val="bg1"/>
                          </a:solidFill>
                          <a:effectLst/>
                          <a:latin typeface="Roboto" panose="02000000000000000000" pitchFamily="2" charset="0"/>
                          <a:ea typeface="Roboto" panose="02000000000000000000" pitchFamily="2" charset="0"/>
                        </a:rPr>
                        <a:t>mountains</a:t>
                      </a:r>
                      <a:r>
                        <a:rPr lang="en-US" sz="800" b="0" i="0">
                          <a:solidFill>
                            <a:schemeClr val="bg1"/>
                          </a:solidFill>
                          <a:effectLst/>
                          <a:latin typeface="Roboto" panose="02000000000000000000" pitchFamily="2" charset="0"/>
                          <a:ea typeface="Roboto" panose="02000000000000000000" pitchFamily="2" charset="0"/>
                        </a:rPr>
                        <a:t> and ice sheets.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Rivers travel from highland areas to lowland areas. Physical features around rivers include </a:t>
                      </a:r>
                      <a:r>
                        <a:rPr lang="en-US" sz="800" b="1" i="0">
                          <a:solidFill>
                            <a:schemeClr val="bg1"/>
                          </a:solidFill>
                          <a:effectLst/>
                          <a:latin typeface="Roboto" panose="02000000000000000000" pitchFamily="2" charset="0"/>
                          <a:ea typeface="Roboto" panose="02000000000000000000" pitchFamily="2" charset="0"/>
                        </a:rPr>
                        <a:t>valleys</a:t>
                      </a:r>
                      <a:r>
                        <a:rPr lang="en-US" sz="800" b="0" i="0">
                          <a:solidFill>
                            <a:schemeClr val="bg1"/>
                          </a:solidFill>
                          <a:effectLst/>
                          <a:latin typeface="Roboto" panose="02000000000000000000" pitchFamily="2" charset="0"/>
                          <a:ea typeface="Roboto" panose="02000000000000000000" pitchFamily="2" charset="0"/>
                        </a:rPr>
                        <a:t>, mountains, hills and </a:t>
                      </a:r>
                      <a:r>
                        <a:rPr lang="en-US" sz="800" b="1" i="0">
                          <a:solidFill>
                            <a:schemeClr val="bg1"/>
                          </a:solidFill>
                          <a:effectLst/>
                          <a:latin typeface="Roboto" panose="02000000000000000000" pitchFamily="2" charset="0"/>
                          <a:ea typeface="Roboto" panose="02000000000000000000" pitchFamily="2" charset="0"/>
                        </a:rPr>
                        <a:t>vegetation</a:t>
                      </a:r>
                      <a:r>
                        <a:rPr lang="en-US" sz="800" b="0" i="0">
                          <a:solidFill>
                            <a:schemeClr val="bg1"/>
                          </a:solidFill>
                          <a:effectLst/>
                          <a:latin typeface="Roboto" panose="02000000000000000000" pitchFamily="2" charset="0"/>
                          <a:ea typeface="Roboto" panose="02000000000000000000" pitchFamily="2" charset="0"/>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81999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Rocks</a:t>
                      </a:r>
                      <a:r>
                        <a:rPr lang="en-US" sz="800" b="0" i="0">
                          <a:solidFill>
                            <a:schemeClr val="bg1"/>
                          </a:solidFill>
                          <a:effectLst/>
                          <a:latin typeface="Roboto" panose="02000000000000000000" pitchFamily="2" charset="0"/>
                          <a:ea typeface="Roboto" panose="02000000000000000000" pitchFamily="2" charset="0"/>
                        </a:rPr>
                        <a:t> are formed when placed under </a:t>
                      </a:r>
                      <a:r>
                        <a:rPr lang="en-US" sz="800" b="1" i="0">
                          <a:solidFill>
                            <a:schemeClr val="bg1"/>
                          </a:solidFill>
                          <a:effectLst/>
                          <a:latin typeface="Roboto" panose="02000000000000000000" pitchFamily="2" charset="0"/>
                          <a:ea typeface="Roboto" panose="02000000000000000000" pitchFamily="2" charset="0"/>
                        </a:rPr>
                        <a:t>pressure</a:t>
                      </a:r>
                      <a:r>
                        <a:rPr lang="en-US" sz="800" b="0" i="0">
                          <a:solidFill>
                            <a:schemeClr val="bg1"/>
                          </a:solidFill>
                          <a:effectLst/>
                          <a:latin typeface="Roboto" panose="02000000000000000000" pitchFamily="2" charset="0"/>
                          <a:ea typeface="Roboto" panose="02000000000000000000" pitchFamily="2" charset="0"/>
                        </a:rPr>
                        <a: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Much of the solid surface of the Earth is covered in soil, which is a mixture of pieces of rock of various sizes and the remains of organisms. Some soil also contains air, water and some nutrients.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There are three main kinds of rock, </a:t>
                      </a:r>
                      <a:r>
                        <a:rPr lang="en-US" sz="800" b="1" i="0">
                          <a:solidFill>
                            <a:schemeClr val="bg1"/>
                          </a:solidFill>
                          <a:effectLst/>
                          <a:latin typeface="Roboto" panose="02000000000000000000" pitchFamily="2" charset="0"/>
                          <a:ea typeface="Roboto" panose="02000000000000000000" pitchFamily="2" charset="0"/>
                        </a:rPr>
                        <a:t>igneous</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sedimentary</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metamorphic</a:t>
                      </a:r>
                      <a:r>
                        <a:rPr lang="en-US" sz="800" b="0" i="0">
                          <a:solidFill>
                            <a:schemeClr val="bg1"/>
                          </a:solidFill>
                          <a:effectLst/>
                          <a:latin typeface="Roboto" panose="02000000000000000000" pitchFamily="2" charset="0"/>
                          <a:ea typeface="Roboto" panose="02000000000000000000" pitchFamily="2" charset="0"/>
                        </a:rPr>
                        <a:t>, with different composition and properties.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There are several mountain ranges in the UK.</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The Earth has four layers. Its upper layer of tectonic plates move.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Shield</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composite</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volcanoes</a:t>
                      </a:r>
                      <a:r>
                        <a:rPr lang="en-US" sz="800" b="0" i="0">
                          <a:solidFill>
                            <a:schemeClr val="bg1"/>
                          </a:solidFill>
                          <a:effectLst/>
                          <a:latin typeface="Roboto" panose="02000000000000000000" pitchFamily="2" charset="0"/>
                          <a:ea typeface="Roboto" panose="02000000000000000000" pitchFamily="2" charset="0"/>
                        </a:rPr>
                        <a:t> can form at </a:t>
                      </a:r>
                      <a:r>
                        <a:rPr lang="en-US" sz="800" b="1" i="0">
                          <a:solidFill>
                            <a:schemeClr val="bg1"/>
                          </a:solidFill>
                          <a:effectLst/>
                          <a:latin typeface="Roboto" panose="02000000000000000000" pitchFamily="2" charset="0"/>
                          <a:ea typeface="Roboto" panose="02000000000000000000" pitchFamily="2" charset="0"/>
                        </a:rPr>
                        <a:t>plate boundaries</a:t>
                      </a:r>
                      <a:r>
                        <a:rPr lang="en-US" sz="800" b="0" i="0">
                          <a:solidFill>
                            <a:schemeClr val="bg1"/>
                          </a:solidFill>
                          <a:effectLst/>
                          <a:latin typeface="Roboto" panose="02000000000000000000" pitchFamily="2" charset="0"/>
                          <a:ea typeface="Roboto" panose="02000000000000000000" pitchFamily="2" charset="0"/>
                        </a:rPr>
                        <a:t>, which produce </a:t>
                      </a:r>
                      <a:r>
                        <a:rPr lang="en-US" sz="800" b="1" i="0">
                          <a:solidFill>
                            <a:schemeClr val="bg1"/>
                          </a:solidFill>
                          <a:effectLst/>
                          <a:latin typeface="Roboto" panose="02000000000000000000" pitchFamily="2" charset="0"/>
                          <a:ea typeface="Roboto" panose="02000000000000000000" pitchFamily="2" charset="0"/>
                        </a:rPr>
                        <a:t>lava</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pyroclastic</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flows</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lahars</a:t>
                      </a:r>
                      <a:r>
                        <a:rPr lang="en-US" sz="800" b="0" i="0">
                          <a:solidFill>
                            <a:schemeClr val="bg1"/>
                          </a:solidFill>
                          <a:effectLst/>
                          <a:latin typeface="Roboto" panose="02000000000000000000" pitchFamily="2" charset="0"/>
                          <a:ea typeface="Roboto" panose="02000000000000000000" pitchFamily="2" charset="0"/>
                        </a:rPr>
                        <a: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Soil is rich with nutrients around volcanoes.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549234">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1147457">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Examples of natural resources include wood, food, water and </a:t>
                      </a:r>
                      <a:r>
                        <a:rPr lang="en-US" sz="800" b="1" i="0">
                          <a:solidFill>
                            <a:schemeClr val="bg1"/>
                          </a:solidFill>
                          <a:effectLst/>
                          <a:latin typeface="Roboto" panose="02000000000000000000" pitchFamily="2" charset="0"/>
                          <a:ea typeface="Roboto" panose="02000000000000000000" pitchFamily="2" charset="0"/>
                        </a:rPr>
                        <a:t>fossil fuels</a:t>
                      </a:r>
                      <a:r>
                        <a:rPr lang="en-US" sz="800" b="0" i="0">
                          <a:solidFill>
                            <a:schemeClr val="bg1"/>
                          </a:solidFill>
                          <a:effectLst/>
                          <a:latin typeface="Roboto" panose="02000000000000000000" pitchFamily="2" charset="0"/>
                          <a:ea typeface="Roboto" panose="02000000000000000000" pitchFamily="2" charset="0"/>
                        </a:rPr>
                        <a:t>. Fossil fuels are materials made from fossils over millions of years, like coal and oil. Humans use these to run cars and electrical items.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Natural resources are unevenly distributed across the world and can be </a:t>
                      </a:r>
                      <a:r>
                        <a:rPr lang="en-US" sz="800" b="1" i="0">
                          <a:solidFill>
                            <a:schemeClr val="bg1"/>
                          </a:solidFill>
                          <a:effectLst/>
                          <a:latin typeface="Roboto" panose="02000000000000000000" pitchFamily="2" charset="0"/>
                          <a:ea typeface="Roboto" panose="02000000000000000000" pitchFamily="2" charset="0"/>
                        </a:rPr>
                        <a:t>renewable</a:t>
                      </a:r>
                      <a:r>
                        <a:rPr lang="en-US" sz="800" b="0" i="0">
                          <a:solidFill>
                            <a:schemeClr val="bg1"/>
                          </a:solidFill>
                          <a:effectLst/>
                          <a:latin typeface="Roboto" panose="02000000000000000000" pitchFamily="2" charset="0"/>
                          <a:ea typeface="Roboto" panose="02000000000000000000" pitchFamily="2" charset="0"/>
                        </a:rPr>
                        <a:t> or </a:t>
                      </a:r>
                      <a:r>
                        <a:rPr lang="en-US" sz="800" b="1" i="0">
                          <a:solidFill>
                            <a:schemeClr val="bg1"/>
                          </a:solidFill>
                          <a:effectLst/>
                          <a:latin typeface="Roboto" panose="02000000000000000000" pitchFamily="2" charset="0"/>
                          <a:ea typeface="Roboto" panose="02000000000000000000" pitchFamily="2" charset="0"/>
                        </a:rPr>
                        <a:t>non-renewable</a:t>
                      </a:r>
                      <a:r>
                        <a:rPr lang="en-US" sz="800" b="0" i="0">
                          <a:solidFill>
                            <a:schemeClr val="bg1"/>
                          </a:solidFill>
                          <a:effectLst/>
                          <a:latin typeface="Roboto" panose="02000000000000000000" pitchFamily="2" charset="0"/>
                          <a:ea typeface="Roboto" panose="02000000000000000000" pitchFamily="2" charset="0"/>
                        </a:rPr>
                        <a:t> (finite).</a:t>
                      </a:r>
                      <a:endParaRPr lang="en-US" sz="800" b="1" i="0">
                        <a:solidFill>
                          <a:schemeClr val="bg1"/>
                        </a:solidFill>
                        <a:effectLst/>
                        <a:latin typeface="Roboto" panose="02000000000000000000" pitchFamily="2" charset="0"/>
                        <a:ea typeface="Roboto" panose="02000000000000000000" pitchFamily="2" charset="0"/>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a:t>
                      </a:r>
                      <a:r>
                        <a:rPr lang="en-US" sz="800" b="1" i="0">
                          <a:solidFill>
                            <a:schemeClr val="bg1"/>
                          </a:solidFill>
                          <a:effectLst/>
                          <a:latin typeface="Roboto" panose="02000000000000000000" pitchFamily="2" charset="0"/>
                          <a:ea typeface="Roboto" panose="02000000000000000000" pitchFamily="2" charset="0"/>
                        </a:rPr>
                        <a:t>upper course </a:t>
                      </a:r>
                      <a:r>
                        <a:rPr lang="en-US" sz="800" b="0" i="0">
                          <a:solidFill>
                            <a:schemeClr val="bg1"/>
                          </a:solidFill>
                          <a:effectLst/>
                          <a:latin typeface="Roboto" panose="02000000000000000000" pitchFamily="2" charset="0"/>
                          <a:ea typeface="Roboto" panose="02000000000000000000" pitchFamily="2" charset="0"/>
                        </a:rPr>
                        <a:t>of a river is in high, mountains ground and the river is narrow and fast flowing. The </a:t>
                      </a:r>
                      <a:r>
                        <a:rPr lang="en-US" sz="800" b="1" i="0">
                          <a:solidFill>
                            <a:schemeClr val="bg1"/>
                          </a:solidFill>
                          <a:effectLst/>
                          <a:latin typeface="Roboto" panose="02000000000000000000" pitchFamily="2" charset="0"/>
                          <a:ea typeface="Roboto" panose="02000000000000000000" pitchFamily="2" charset="0"/>
                        </a:rPr>
                        <a:t>lower course </a:t>
                      </a:r>
                      <a:r>
                        <a:rPr lang="en-US" sz="800" b="0" i="0">
                          <a:solidFill>
                            <a:schemeClr val="bg1"/>
                          </a:solidFill>
                          <a:effectLst/>
                          <a:latin typeface="Roboto" panose="02000000000000000000" pitchFamily="2" charset="0"/>
                          <a:ea typeface="Roboto" panose="02000000000000000000" pitchFamily="2" charset="0"/>
                        </a:rPr>
                        <a:t>of a river is in low, flat ground and the river is wide and slow flowing. The </a:t>
                      </a:r>
                      <a:r>
                        <a:rPr lang="en-US" sz="800" b="1" i="0">
                          <a:solidFill>
                            <a:schemeClr val="bg1"/>
                          </a:solidFill>
                          <a:effectLst/>
                          <a:latin typeface="Roboto" panose="02000000000000000000" pitchFamily="2" charset="0"/>
                          <a:ea typeface="Roboto" panose="02000000000000000000" pitchFamily="2" charset="0"/>
                        </a:rPr>
                        <a:t>middle course </a:t>
                      </a:r>
                      <a:r>
                        <a:rPr lang="en-US" sz="800" b="0" i="0">
                          <a:solidFill>
                            <a:schemeClr val="bg1"/>
                          </a:solidFill>
                          <a:effectLst/>
                          <a:latin typeface="Roboto" panose="02000000000000000000" pitchFamily="2" charset="0"/>
                          <a:ea typeface="Roboto" panose="02000000000000000000" pitchFamily="2" charset="0"/>
                        </a:rPr>
                        <a:t>is between the two.</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Rivers </a:t>
                      </a:r>
                      <a:r>
                        <a:rPr lang="en-US" sz="800" b="1" i="0">
                          <a:solidFill>
                            <a:schemeClr val="bg1"/>
                          </a:solidFill>
                          <a:effectLst/>
                          <a:latin typeface="Roboto" panose="02000000000000000000" pitchFamily="2" charset="0"/>
                          <a:ea typeface="Roboto" panose="02000000000000000000" pitchFamily="2" charset="0"/>
                        </a:rPr>
                        <a:t>erode</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transport</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deposit</a:t>
                      </a:r>
                      <a:r>
                        <a:rPr lang="en-US" sz="800" b="0" i="0">
                          <a:solidFill>
                            <a:schemeClr val="bg1"/>
                          </a:solidFill>
                          <a:effectLst/>
                          <a:latin typeface="Roboto" panose="02000000000000000000" pitchFamily="2" charset="0"/>
                          <a:ea typeface="Roboto" panose="02000000000000000000" pitchFamily="2" charset="0"/>
                        </a:rPr>
                        <a:t> to form </a:t>
                      </a:r>
                      <a:r>
                        <a:rPr lang="en-US" sz="800" b="1" i="0">
                          <a:solidFill>
                            <a:schemeClr val="bg1"/>
                          </a:solidFill>
                          <a:effectLst/>
                          <a:latin typeface="Roboto" panose="02000000000000000000" pitchFamily="2" charset="0"/>
                          <a:ea typeface="Roboto" panose="02000000000000000000" pitchFamily="2" charset="0"/>
                        </a:rPr>
                        <a:t>waterfalls</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meanders</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floodplains</a:t>
                      </a:r>
                      <a:r>
                        <a:rPr lang="en-US" sz="800" b="0" i="0">
                          <a:solidFill>
                            <a:schemeClr val="bg1"/>
                          </a:solidFill>
                          <a:effectLst/>
                          <a:latin typeface="Roboto" panose="02000000000000000000" pitchFamily="2" charset="0"/>
                          <a:ea typeface="Roboto" panose="02000000000000000000" pitchFamily="2" charset="0"/>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190301">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Use of fossil fuels to create plastics, and the effects this can have on the Earth.</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429589">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GB" sz="800" b="0" i="0">
                          <a:solidFill>
                            <a:schemeClr val="bg1"/>
                          </a:solidFill>
                          <a:effectLst/>
                          <a:latin typeface="Roboto" panose="02000000000000000000" pitchFamily="2" charset="0"/>
                          <a:ea typeface="Roboto" panose="02000000000000000000" pitchFamily="2" charset="0"/>
                        </a:rPr>
                        <a:t>Formation of volcanoes and mountains at different types of plate boundaries. Movement of tectonic plates as caused by convection currents.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Radioactive decay of material inside the Earth since it was formed is its internal source of energy. Understanding the use of Earth’s energy resources in terms of energy stores and transfers.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1523241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4">
            <a:extLst>
              <a:ext uri="{FF2B5EF4-FFF2-40B4-BE49-F238E27FC236}">
                <a16:creationId xmlns:a16="http://schemas.microsoft.com/office/drawing/2014/main" id="{2DA9E102-0458-0E02-78E3-B50422BFDBEE}"/>
              </a:ext>
            </a:extLst>
          </p:cNvPr>
          <p:cNvGraphicFramePr>
            <a:graphicFrameLocks/>
          </p:cNvGraphicFramePr>
          <p:nvPr>
            <p:extLst>
              <p:ext uri="{D42A27DB-BD31-4B8C-83A1-F6EECF244321}">
                <p14:modId xmlns:p14="http://schemas.microsoft.com/office/powerpoint/2010/main" val="2421563900"/>
              </p:ext>
            </p:extLst>
          </p:nvPr>
        </p:nvGraphicFramePr>
        <p:xfrm>
          <a:off x="276682" y="905479"/>
          <a:ext cx="9000000" cy="5240140"/>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8532000">
                  <a:extLst>
                    <a:ext uri="{9D8B030D-6E8A-4147-A177-3AD203B41FA5}">
                      <a16:colId xmlns:a16="http://schemas.microsoft.com/office/drawing/2014/main" val="2321000353"/>
                    </a:ext>
                  </a:extLst>
                </a:gridCol>
              </a:tblGrid>
              <a:tr h="298837">
                <a:tc rowSpan="2">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kern="1200">
                          <a:solidFill>
                            <a:schemeClr val="bg1"/>
                          </a:solidFill>
                          <a:effectLst/>
                          <a:latin typeface="United Curriculum" charset="0"/>
                          <a:ea typeface="Calibri" panose="020F0502020204030204" pitchFamily="34" charset="0"/>
                          <a:cs typeface="Times New Roman"/>
                        </a:rPr>
                        <a:t>5. The composition of the Earth and its atmosphere and the processes occurring within them shape the Earth’s surface and its climate.</a:t>
                      </a:r>
                      <a:endParaRPr lang="en-GB" sz="1000" b="0" kern="1200">
                        <a:solidFill>
                          <a:schemeClr val="bg1"/>
                        </a:solidFill>
                        <a:effectLst/>
                        <a:latin typeface="United Curriculum" charset="0"/>
                        <a:ea typeface="Calibri" panose="020F0502020204030204" pitchFamily="34" charset="0"/>
                        <a:cs typeface="Times New Roman"/>
                      </a:endParaRPr>
                    </a:p>
                  </a:txBody>
                  <a:tcPr anchor="ctr">
                    <a:lnL w="12700" cap="flat" cmpd="sng" algn="ctr">
                      <a:solidFill>
                        <a:schemeClr val="bg1"/>
                      </a:solidFill>
                      <a:prstDash val="solid"/>
                      <a:round/>
                      <a:headEnd type="none" w="med" len="med"/>
                      <a:tailEnd type="none" w="med" len="med"/>
                    </a:lnL>
                    <a:solidFill>
                      <a:schemeClr val="tx2"/>
                    </a:solidFill>
                  </a:tcPr>
                </a:tc>
                <a:extLst>
                  <a:ext uri="{0D108BD9-81ED-4DB2-BD59-A6C34878D82A}">
                    <a16:rowId xmlns:a16="http://schemas.microsoft.com/office/drawing/2014/main" val="10000"/>
                  </a:ext>
                </a:extLst>
              </a:tr>
              <a:tr h="201092">
                <a:tc vMerge="1">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B: Environmental Science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387076">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We experience different types of weather in different seasons (focus on spring and winter).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rPr>
                        <a:t>Types of weather include sunny, rainy, windy, and snowy.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23765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weather can change rapidly. The four different seasons have different weather patterns.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835331">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The weather is short-term. Climate is long-term summary of the weather conditions.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Precipitation is the fall of water as rain, sleet, snow or hail.</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Deserts are places where there is very little precipitation.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There is air all around us on Earth. Air has oxygen in it.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Global warming describes the increase in average temperatures on Earth.</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23765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Air has carbon dioxide in it.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68591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water cycle involves evaporation of water from oceans and condensation of water, which falls as precipitation.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The layer of air around the Earth is called the atmosphere.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Atmospheric circulation causes some areas on Earth to have higher levels of precipitation than others.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Tropical rainforests are places where there is lots of precipitation.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158242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Science</a:t>
                      </a:r>
                      <a:r>
                        <a:rPr lang="en-US" sz="800" b="0" i="0" kern="1200">
                          <a:solidFill>
                            <a:schemeClr val="bg1"/>
                          </a:solidFill>
                          <a:effectLst/>
                          <a:latin typeface="Roboto" panose="02000000000000000000" pitchFamily="2" charset="0"/>
                          <a:ea typeface="Roboto" panose="02000000000000000000" pitchFamily="2" charset="0"/>
                          <a:cs typeface="+mn-cs"/>
                        </a:rPr>
                        <a:t>: Air is a mixture of lots of different gases, including oxygen and carbon dioxide.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The amount of water on Earth is constant. Most is saltwater stored in oceans, and most freshwater is stored as ice or underground.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Water cycle: Evaporation from the air and transpiration from trees means that water vapour rises in the air. It condenses to form clouds and precipitation occurs when the clouds get heavy. Surface runoff is the flow of water overground; throughflow is the flow of water underground.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Climate zones share long-term weather patterns. There are six main climate zones: polar, temperate, arid, tropical, Mediterranean and mountains.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Biomes are areas of the world that, because of similar climates, have similar landscapes, flora and fauna. The major biomes of the world are tundra, tropical rainforests, coral reefs, temperate forests and hot deserts.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There is less and less air further away from the Earth’s surface.</a:t>
                      </a:r>
                      <a:endParaRPr lang="en-US" sz="800" b="0" i="0" kern="1200">
                        <a:solidFill>
                          <a:schemeClr val="bg1"/>
                        </a:solidFill>
                        <a:effectLst/>
                        <a:latin typeface="Roboto" panose="02000000000000000000" pitchFamily="2" charset="0"/>
                        <a:ea typeface="Roboto" panose="02000000000000000000" pitchFamily="2" charset="0"/>
                        <a:cs typeface="+mn-cs"/>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The natural greenhouse effect, the enhanced greenhouse effect, global warming and resulting climate change.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The increase in frequency of extreme weather events like heatwaves and drought as a result of climate change.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237658">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Mitigation and adaptation are ways that humans can reduce and live with the effects of climate change.</a:t>
                      </a:r>
                      <a:endParaRPr lang="en-GB" sz="800" b="1"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53649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Geography</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Weather is determined by conditions of the air. The pressure, temperature, direction and speed of the movement and the amount of water vapour in the air combine to create weather.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Science</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Understanding convection currents in terms of pressure and particles.</a:t>
                      </a:r>
                      <a:endParaRPr lang="en-GB" sz="800" b="1"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spTree>
    <p:extLst>
      <p:ext uri="{BB962C8B-B14F-4D97-AF65-F5344CB8AC3E}">
        <p14:creationId xmlns:p14="http://schemas.microsoft.com/office/powerpoint/2010/main" val="287590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graphicFrame>
        <p:nvGraphicFramePr>
          <p:cNvPr id="6" name="Content Placeholder 4">
            <a:extLst>
              <a:ext uri="{FF2B5EF4-FFF2-40B4-BE49-F238E27FC236}">
                <a16:creationId xmlns:a16="http://schemas.microsoft.com/office/drawing/2014/main" id="{B16A9275-C7F9-4AA9-9904-22EFFBEC3E81}"/>
              </a:ext>
            </a:extLst>
          </p:cNvPr>
          <p:cNvGraphicFramePr>
            <a:graphicFrameLocks/>
          </p:cNvGraphicFramePr>
          <p:nvPr>
            <p:extLst>
              <p:ext uri="{D42A27DB-BD31-4B8C-83A1-F6EECF244321}">
                <p14:modId xmlns:p14="http://schemas.microsoft.com/office/powerpoint/2010/main" val="4116859783"/>
              </p:ext>
            </p:extLst>
          </p:nvPr>
        </p:nvGraphicFramePr>
        <p:xfrm>
          <a:off x="276682" y="905479"/>
          <a:ext cx="8964000" cy="5242771"/>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4248000">
                  <a:extLst>
                    <a:ext uri="{9D8B030D-6E8A-4147-A177-3AD203B41FA5}">
                      <a16:colId xmlns:a16="http://schemas.microsoft.com/office/drawing/2014/main" val="1134524090"/>
                    </a:ext>
                  </a:extLst>
                </a:gridCol>
                <a:gridCol w="4248000">
                  <a:extLst>
                    <a:ext uri="{9D8B030D-6E8A-4147-A177-3AD203B41FA5}">
                      <a16:colId xmlns:a16="http://schemas.microsoft.com/office/drawing/2014/main" val="3371073341"/>
                    </a:ext>
                  </a:extLst>
                </a:gridCol>
              </a:tblGrid>
              <a:tr h="465599">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7. Organisms are organised </a:t>
                      </a:r>
                      <a:br>
                        <a:rPr lang="en-GB" sz="1000" b="0" kern="1200">
                          <a:solidFill>
                            <a:schemeClr val="bg1"/>
                          </a:solidFill>
                          <a:effectLst/>
                          <a:latin typeface="United Curriculum" charset="0"/>
                          <a:ea typeface="Calibri" panose="020F0502020204030204" pitchFamily="34" charset="0"/>
                          <a:cs typeface="Times New Roman"/>
                        </a:rPr>
                      </a:br>
                      <a:r>
                        <a:rPr lang="en-GB" sz="1000" b="0" kern="1200">
                          <a:solidFill>
                            <a:schemeClr val="bg1"/>
                          </a:solidFill>
                          <a:effectLst/>
                          <a:latin typeface="United Curriculum" charset="0"/>
                          <a:ea typeface="Calibri" panose="020F0502020204030204" pitchFamily="34" charset="0"/>
                          <a:cs typeface="Times New Roman"/>
                        </a:rPr>
                        <a:t>on a cellular basis.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0">
                          <a:solidFill>
                            <a:schemeClr val="bg1"/>
                          </a:solidFill>
                          <a:effectLst/>
                          <a:latin typeface="United Curriculum" charset="0"/>
                          <a:ea typeface="Calibri" panose="020F0502020204030204" pitchFamily="34" charset="0"/>
                          <a:cs typeface="Times New Roman"/>
                        </a:rPr>
                        <a:t>8. Organisms require a supply of energy and materials for which they are often dependent on or in competition with other organisms.</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266069">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endPar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There is a wide variety of living things on Earth, including plants and animals.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83962690"/>
                  </a:ext>
                </a:extLst>
              </a:tr>
              <a:tr h="266069">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Plants are organised with roots, stem, leaves and flowers.</a:t>
                      </a:r>
                      <a:endPar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Living things, including humans, react to their surroundings with their senses.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1374307">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spcAft>
                          <a:spcPts val="200"/>
                        </a:spcAft>
                        <a:buFont typeface="Arial" panose="020B0604020202020204" pitchFamily="34" charset="0"/>
                        <a:buChar char="•"/>
                      </a:pPr>
                      <a:endParaRPr lang="en-US" sz="800" b="0" i="0" strike="noStrike">
                        <a:solidFill>
                          <a:schemeClr val="bg1"/>
                        </a:solidFill>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All living things need food, oxygen, water and certain temperature conditions.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Most plants make their own food. Animals’ food comes from eating plants (herbivores) or by eating animals (carnivores), which have eaten plants or other animals. These relationships can be represented in a food chain.</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Plants and animals are often dependent on each other.</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Organisms are adapted to their environment. If conditions in a habitat change, organisms may not be able to survive.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Organisms move, reproduce, are sensitive to their surroundings, grow, need oxygen, get rid of their waste, and need nutrition (MRS GOWN).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43335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Humans are organised with organs like hearts and lungs, which do particular jobs. The skeleton and muscles allow the body to move.</a:t>
                      </a:r>
                      <a:endParaRPr lang="en-GB"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Plants make their own food using sunlight, carbon dioxide and water.</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433350">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endParaRPr lang="en-GB"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feeding relationships between organisms can be represented as food chains and food webs. They show where the energy is being transferred from and to.</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60063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strike="noStrike">
                          <a:solidFill>
                            <a:schemeClr val="bg1"/>
                          </a:solidFill>
                          <a:latin typeface="Roboto" panose="02000000000000000000" pitchFamily="2" charset="0"/>
                          <a:ea typeface="Roboto" panose="02000000000000000000" pitchFamily="2" charset="0"/>
                        </a:rPr>
                        <a:t>A cell is the smallest building block of living things. All organisms are made of cells.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strike="noStrike">
                          <a:solidFill>
                            <a:schemeClr val="bg1"/>
                          </a:solidFill>
                          <a:latin typeface="Roboto" panose="02000000000000000000" pitchFamily="2" charset="0"/>
                          <a:ea typeface="Roboto" panose="02000000000000000000" pitchFamily="2" charset="0"/>
                        </a:rPr>
                        <a:t>There are lots of different types of cell (e.g. sex cells), which each have different purposes.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Energy is transferred to the Earth by light. When making their own food, plants transfer some of this energy to their chemical store. As other organisms eat these producers, some energy in this chemical energy store is transferred.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63548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Micro-organisms are organisms that are so small that we cannot see them with our eyes alone.</a:t>
                      </a:r>
                    </a:p>
                    <a:p>
                      <a:pPr marL="72000" indent="-72000" algn="l">
                        <a:lnSpc>
                          <a:spcPct val="100000"/>
                        </a:lnSpc>
                        <a:spcAft>
                          <a:spcPts val="200"/>
                        </a:spcAft>
                        <a:buFont typeface="Arial" panose="020B0604020202020204" pitchFamily="34" charset="0"/>
                        <a:buChar char="•"/>
                      </a:pPr>
                      <a:r>
                        <a:rPr lang="en-GB" sz="800" b="0" i="0" kern="1200">
                          <a:solidFill>
                            <a:schemeClr val="bg1"/>
                          </a:solidFill>
                          <a:effectLst/>
                          <a:latin typeface="Roboto" panose="02000000000000000000" pitchFamily="2" charset="0"/>
                          <a:ea typeface="Roboto" panose="02000000000000000000" pitchFamily="2" charset="0"/>
                          <a:cs typeface="+mn-cs"/>
                        </a:rPr>
                        <a:t>Respiration takes places in cells.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Living things move, reproduce, are sensitive to their surroundings, grow, respire, excrete, and need nutrition (MRS GREN).</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r h="76791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All organisms are made of one or more cells, which can only be seen through a microscope. All the basic functions of life – growth, reproduction, extracting energy from food – are the results of what happens inside cells. Cells are often aggregated into tissues, tissues into organs, and organs into organ systems.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Decomposers are essential (alongside producers and consumers) for a stable ecosystem. </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10266573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graphicFrame>
        <p:nvGraphicFramePr>
          <p:cNvPr id="6" name="Content Placeholder 4">
            <a:extLst>
              <a:ext uri="{FF2B5EF4-FFF2-40B4-BE49-F238E27FC236}">
                <a16:creationId xmlns:a16="http://schemas.microsoft.com/office/drawing/2014/main" id="{B16A9275-C7F9-4AA9-9904-22EFFBEC3E81}"/>
              </a:ext>
            </a:extLst>
          </p:cNvPr>
          <p:cNvGraphicFramePr>
            <a:graphicFrameLocks/>
          </p:cNvGraphicFramePr>
          <p:nvPr>
            <p:extLst>
              <p:ext uri="{D42A27DB-BD31-4B8C-83A1-F6EECF244321}">
                <p14:modId xmlns:p14="http://schemas.microsoft.com/office/powerpoint/2010/main" val="464403909"/>
              </p:ext>
            </p:extLst>
          </p:nvPr>
        </p:nvGraphicFramePr>
        <p:xfrm>
          <a:off x="276682" y="905480"/>
          <a:ext cx="9036000" cy="5251479"/>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4284000">
                  <a:extLst>
                    <a:ext uri="{9D8B030D-6E8A-4147-A177-3AD203B41FA5}">
                      <a16:colId xmlns:a16="http://schemas.microsoft.com/office/drawing/2014/main" val="1134524090"/>
                    </a:ext>
                  </a:extLst>
                </a:gridCol>
                <a:gridCol w="4284000">
                  <a:extLst>
                    <a:ext uri="{9D8B030D-6E8A-4147-A177-3AD203B41FA5}">
                      <a16:colId xmlns:a16="http://schemas.microsoft.com/office/drawing/2014/main" val="3371073341"/>
                    </a:ext>
                  </a:extLst>
                </a:gridCol>
              </a:tblGrid>
              <a:tr h="367642">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9. </a:t>
                      </a:r>
                      <a:r>
                        <a:rPr lang="en-US" sz="1000" b="0">
                          <a:solidFill>
                            <a:schemeClr val="bg1"/>
                          </a:solidFill>
                          <a:effectLst/>
                          <a:latin typeface="United Curriculum" charset="0"/>
                          <a:ea typeface="Calibri" panose="020F0502020204030204" pitchFamily="34" charset="0"/>
                          <a:cs typeface="Times New Roman"/>
                        </a:rPr>
                        <a:t>Genetic information is passed down from </a:t>
                      </a:r>
                      <a:br>
                        <a:rPr lang="en-US" sz="1000" b="0">
                          <a:solidFill>
                            <a:schemeClr val="bg1"/>
                          </a:solidFill>
                          <a:effectLst/>
                          <a:latin typeface="United Curriculum" charset="0"/>
                          <a:ea typeface="Calibri" panose="020F0502020204030204" pitchFamily="34" charset="0"/>
                          <a:cs typeface="Times New Roman"/>
                        </a:rPr>
                      </a:br>
                      <a:r>
                        <a:rPr lang="en-US" sz="1000" b="0">
                          <a:solidFill>
                            <a:schemeClr val="bg1"/>
                          </a:solidFill>
                          <a:effectLst/>
                          <a:latin typeface="United Curriculum" charset="0"/>
                          <a:ea typeface="Calibri" panose="020F0502020204030204" pitchFamily="34" charset="0"/>
                          <a:cs typeface="Times New Roman"/>
                        </a:rPr>
                        <a:t>one generation of organisms to another.</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10. Diversity</a:t>
                      </a:r>
                      <a:r>
                        <a:rPr lang="en-US" sz="1000" b="0">
                          <a:solidFill>
                            <a:schemeClr val="bg1"/>
                          </a:solidFill>
                          <a:effectLst/>
                          <a:latin typeface="United Curriculum" charset="0"/>
                          <a:ea typeface="Calibri" panose="020F0502020204030204" pitchFamily="34" charset="0"/>
                          <a:cs typeface="Times New Roman"/>
                        </a:rPr>
                        <a:t> of organisms, living and extinct, is the result of evolution.</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4217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Young animals grow into adult animals. The young look similar, but not the same, as the adults.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There are many different kinds of plants and animals in the world today.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83962690"/>
                  </a:ext>
                </a:extLst>
              </a:tr>
              <a:tr h="34217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indent="-72000" algn="l">
                        <a:lnSpc>
                          <a:spcPct val="100000"/>
                        </a:lnSpc>
                        <a:spcAft>
                          <a:spcPts val="200"/>
                        </a:spcAft>
                        <a:buFont typeface="Arial" panose="020B0604020202020204" pitchFamily="34" charset="0"/>
                        <a:buChar cha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800" b="0" i="0" kern="1200">
                          <a:solidFill>
                            <a:schemeClr val="bg1"/>
                          </a:solidFill>
                          <a:effectLst/>
                          <a:latin typeface="Roboto" panose="02000000000000000000" pitchFamily="2" charset="0"/>
                          <a:ea typeface="Roboto" panose="02000000000000000000" pitchFamily="2" charset="0"/>
                          <a:cs typeface="+mn-cs"/>
                        </a:rPr>
                        <a:t>There are lots of types of animal, and some types can be grouped as amphibians, birds, fish, mammals and reptiles.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50178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Plants and animals reproduce (have offspring).</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 species is a group of living things of the same type.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Biodiversity describes all the different living things in an area.</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Living things are adapted to their environments. If the environment changes, the organisms may no longer be adapted and may struggle to survive.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63387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When there are no living individuals of a species to reproduce, the species is extinct.</a:t>
                      </a:r>
                      <a:endParaRPr lang="en-GB" sz="800" b="0" i="0">
                        <a:solidFill>
                          <a:schemeClr val="bg1"/>
                        </a:solidFill>
                        <a:effectLst/>
                        <a:latin typeface="Roboto" panose="02000000000000000000" pitchFamily="2" charset="0"/>
                        <a:ea typeface="Roboto" panose="02000000000000000000" pitchFamily="2" charset="0"/>
                      </a:endParaRP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When a plant reproduces,  it goes through stages of pollination, fertilisation and seed dispersal. The seed will then germinate and grow into a plant.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We know about extinct and dead species from fossils. These are the preserved remains (or traces) of organisms that lived many years ago.</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To help scientists make sense of the diversity of organisms, they are classified into different groups. Each group has similar features.</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342178">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 species is a group of one type of organism. Individuals in this group can breed with each other to produce offspring that can go on to reproduce.</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 species is a group of one type of organism. Individuals in this group can breed with each other to produce offspring that can go on to reproduce.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1189736">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An organism's genome is the information that controls how that individual organism will develop.</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In sexual reproduction, two parents contribute to the formation of offspring. They each pass down half their genome through specialised cells called sex cells. The two halves are combined during fertilisation. While it inherits genetic information from both parents, the offspring's genome is distinct, which means the offspring is not identical to a parent.</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Asexual reproduction involves only one parent. In this process, the offspring's genome is an exact copy of the parent's genome. The offspring is identical to the parent.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Although organisms of the same species are very similar, there is variation within them.</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1030131">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Variation exists within species, caused by genetic and environmental factors.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Living things are found in certain environments because they have the features that enable them to survive there. This adaptation to their environment has come about because of the small differences that occur during reproduction, resulting in some individuals being better suited to the environment than others. In the competition for materials and food, those that are better adapted will survive and are more likely to pass on their adapted feature to their offspring. Fossils are evidence of evolution.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r h="50178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In a human body, most cells contain 23 pairs of chromosomes. These provide information that is needed to make more cells in growth and reproduction.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The natural selection of organisms has been going since the first form of life appeared on Earth 3.5 billion years ago.</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Multi-cellular organisms evolved around 2 billion years ago.</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2185991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Text Placeholder 2">
            <a:extLst>
              <a:ext uri="{FF2B5EF4-FFF2-40B4-BE49-F238E27FC236}">
                <a16:creationId xmlns:a16="http://schemas.microsoft.com/office/drawing/2014/main" id="{084741AB-0CE2-4131-8FE1-07A10F4144CD}"/>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of</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graphicFrame>
        <p:nvGraphicFramePr>
          <p:cNvPr id="6" name="Content Placeholder 4">
            <a:extLst>
              <a:ext uri="{FF2B5EF4-FFF2-40B4-BE49-F238E27FC236}">
                <a16:creationId xmlns:a16="http://schemas.microsoft.com/office/drawing/2014/main" id="{B16A9275-C7F9-4AA9-9904-22EFFBEC3E81}"/>
              </a:ext>
            </a:extLst>
          </p:cNvPr>
          <p:cNvGraphicFramePr>
            <a:graphicFrameLocks/>
          </p:cNvGraphicFramePr>
          <p:nvPr>
            <p:extLst>
              <p:ext uri="{D42A27DB-BD31-4B8C-83A1-F6EECF244321}">
                <p14:modId xmlns:p14="http://schemas.microsoft.com/office/powerpoint/2010/main" val="3696074701"/>
              </p:ext>
            </p:extLst>
          </p:nvPr>
        </p:nvGraphicFramePr>
        <p:xfrm>
          <a:off x="276682" y="905481"/>
          <a:ext cx="9036000" cy="5120849"/>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8568000">
                  <a:extLst>
                    <a:ext uri="{9D8B030D-6E8A-4147-A177-3AD203B41FA5}">
                      <a16:colId xmlns:a16="http://schemas.microsoft.com/office/drawing/2014/main" val="2649618218"/>
                    </a:ext>
                  </a:extLst>
                </a:gridCol>
              </a:tblGrid>
              <a:tr h="269965">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a:solidFill>
                            <a:schemeClr val="bg1"/>
                          </a:solidFill>
                          <a:effectLst/>
                          <a:latin typeface="United Curriculum" charset="0"/>
                          <a:ea typeface="Calibri" panose="020F0502020204030204" pitchFamily="34" charset="0"/>
                          <a:cs typeface="Times New Roman"/>
                        </a:rPr>
                        <a:t>11: Organisms are healthy when physically, mentally and socially well and free from disease.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1905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Humans need to practise good hygiene, like brushing teeth and washing hands.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783962690"/>
                  </a:ext>
                </a:extLst>
              </a:tr>
              <a:tr h="31905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Humans have five senses. Some people have impairments, like visual and hearing impairments.</a:t>
                      </a:r>
                      <a:endParaRPr lang="en-GB" sz="8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31905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need to exercise, practise good hygiene and eat a healthy and balanced diet to stay healthy. Their diet should be high in fruits and vegetables and low in fats, sugar and salt.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561436">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A balanced diet includes the right proportions of the main food groups of carbohydrates (starch and sugars), proteins, fats, fibre, vitamins and minerals.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Animals, including humans, may get diseases (like scurvy) if they are deficient in vitamins and minerals.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803819">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Bacteria are tiny living things. Some are useful for humans, and some can cause diseases. Bacteria can cause tooth decay.</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with hearing loss may use closed captions, hearing aids and/or sign language.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Some substances are toxic; this means they can be poisonous. Humans and other organisms need to avoid these to stay healthy.</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762029">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Healthy development includes cognitive, physical, social and emotional development. Most of this happens during infancy and childhood. Ageing happens naturally, and can be sped up by environmental factors like smoking.</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Some adults are unable to become pregnant. IVF and other treatments can be used.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962622">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3B28C"/>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Visual impairments include long and short sightedness, colour vision deficiency, and blindness. Some of these can be corrected, and some people with visual impairments will use Braille, magnifying devices, canes and/or guide dogs.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Being healthy means we are in a state of physical, mental and social well being and are free from disease. Some drugs can help us and some can harm us (particularly in the wrong quantities).</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r h="803819">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Considering the biological causes and effects of diseases (e.g. coeliac disease and emphysema), exercise, lifestyles (e.g. vaping) and deficiencies on the body.</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Staying healthy during pregnancy.</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Pathogens, how they are transmitted and how transmission can be prevented (first line of defence).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11816058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sp>
        <p:nvSpPr>
          <p:cNvPr id="4" name="Content Placeholder 5">
            <a:extLst>
              <a:ext uri="{FF2B5EF4-FFF2-40B4-BE49-F238E27FC236}">
                <a16:creationId xmlns:a16="http://schemas.microsoft.com/office/drawing/2014/main" id="{7013939D-DD9F-4E58-B8E4-16EFD28F2146}"/>
              </a:ext>
            </a:extLst>
          </p:cNvPr>
          <p:cNvSpPr txBox="1">
            <a:spLocks/>
          </p:cNvSpPr>
          <p:nvPr/>
        </p:nvSpPr>
        <p:spPr>
          <a:xfrm>
            <a:off x="203201" y="1276164"/>
            <a:ext cx="9164319" cy="16263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1400"/>
              </a:lnSpc>
              <a:spcBef>
                <a:spcPts val="0"/>
              </a:spcBef>
              <a:spcAft>
                <a:spcPts val="600"/>
              </a:spcAft>
              <a:buNone/>
            </a:pPr>
            <a:r>
              <a:rPr lang="en-GB" sz="1200">
                <a:solidFill>
                  <a:schemeClr val="bg1"/>
                </a:solidFill>
                <a:latin typeface="Roboto" panose="02000000000000000000" pitchFamily="2" charset="0"/>
                <a:ea typeface="Roboto" panose="02000000000000000000" pitchFamily="2" charset="0"/>
              </a:rPr>
              <a:t>Ideas about science relate to disciplinary knowledge and working scientifically. They are best taught with explicit reference in appropriate units. Not all the ideas are relevant to every unit (for example, the idea that ‘theories and models fit the facts of the time’ is better considered through the topics of classification or the solar system than, for example, magnetism). The most relevant ideas are therefore explicitly referenced at an appropriate level in the unit overviews and lesson slides:</a:t>
            </a:r>
            <a:endParaRPr lang="en-GB" sz="1100">
              <a:solidFill>
                <a:schemeClr val="bg1"/>
              </a:solidFill>
              <a:latin typeface="Roboto" panose="02000000000000000000" pitchFamily="2" charset="0"/>
              <a:ea typeface="Roboto" panose="02000000000000000000" pitchFamily="2" charset="0"/>
            </a:endParaRPr>
          </a:p>
        </p:txBody>
      </p:sp>
      <p:sp>
        <p:nvSpPr>
          <p:cNvPr id="12" name="TextBox 11">
            <a:extLst>
              <a:ext uri="{FF2B5EF4-FFF2-40B4-BE49-F238E27FC236}">
                <a16:creationId xmlns:a16="http://schemas.microsoft.com/office/drawing/2014/main" id="{6B910E0A-AC68-43F8-9168-FB80384AD338}"/>
              </a:ext>
            </a:extLst>
          </p:cNvPr>
          <p:cNvSpPr txBox="1"/>
          <p:nvPr/>
        </p:nvSpPr>
        <p:spPr>
          <a:xfrm>
            <a:off x="203201" y="902011"/>
            <a:ext cx="5024120" cy="307777"/>
          </a:xfrm>
          <a:prstGeom prst="rect">
            <a:avLst/>
          </a:prstGeom>
          <a:noFill/>
        </p:spPr>
        <p:txBody>
          <a:bodyPr wrap="square">
            <a:spAutoFit/>
          </a:bodyPr>
          <a:lstStyle/>
          <a:p>
            <a:pPr marL="0" indent="0">
              <a:spcBef>
                <a:spcPts val="0"/>
              </a:spcBef>
              <a:spcAft>
                <a:spcPts val="600"/>
              </a:spcAft>
              <a:buNone/>
            </a:pPr>
            <a:r>
              <a:rPr lang="en-GB" sz="1400" b="1">
                <a:solidFill>
                  <a:schemeClr val="accent1"/>
                </a:solidFill>
                <a:latin typeface="Roboto" panose="02000000000000000000" pitchFamily="2" charset="0"/>
                <a:ea typeface="Roboto" panose="02000000000000000000" pitchFamily="2" charset="0"/>
              </a:rPr>
              <a:t>Ideas </a:t>
            </a:r>
            <a:r>
              <a:rPr lang="en-GB" sz="1400" b="1" u="sng">
                <a:solidFill>
                  <a:schemeClr val="accent1"/>
                </a:solidFill>
                <a:latin typeface="Roboto" panose="02000000000000000000" pitchFamily="2" charset="0"/>
                <a:ea typeface="Roboto" panose="02000000000000000000" pitchFamily="2" charset="0"/>
              </a:rPr>
              <a:t>about</a:t>
            </a:r>
            <a:r>
              <a:rPr lang="en-GB" sz="1400" b="1">
                <a:solidFill>
                  <a:schemeClr val="accent1"/>
                </a:solidFill>
                <a:latin typeface="Roboto" panose="02000000000000000000" pitchFamily="2" charset="0"/>
                <a:ea typeface="Roboto" panose="02000000000000000000" pitchFamily="2" charset="0"/>
              </a:rPr>
              <a:t> science</a:t>
            </a:r>
          </a:p>
        </p:txBody>
      </p:sp>
      <p:pic>
        <p:nvPicPr>
          <p:cNvPr id="22" name="Picture 21" descr="Icon&#10;&#10;Description automatically generated">
            <a:extLst>
              <a:ext uri="{FF2B5EF4-FFF2-40B4-BE49-F238E27FC236}">
                <a16:creationId xmlns:a16="http://schemas.microsoft.com/office/drawing/2014/main" id="{2C905082-0D16-4864-A49E-03BA3FA90C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5322" y="3052807"/>
            <a:ext cx="1419554" cy="1306534"/>
          </a:xfrm>
          <a:prstGeom prst="rect">
            <a:avLst/>
          </a:prstGeom>
        </p:spPr>
      </p:pic>
      <p:sp>
        <p:nvSpPr>
          <p:cNvPr id="24" name="Speech Bubble: Rectangle with Corners Rounded 23">
            <a:extLst>
              <a:ext uri="{FF2B5EF4-FFF2-40B4-BE49-F238E27FC236}">
                <a16:creationId xmlns:a16="http://schemas.microsoft.com/office/drawing/2014/main" id="{D63F191C-229A-4DF7-BC1C-3DC942657ADD}"/>
              </a:ext>
            </a:extLst>
          </p:cNvPr>
          <p:cNvSpPr/>
          <p:nvPr/>
        </p:nvSpPr>
        <p:spPr>
          <a:xfrm>
            <a:off x="1053444" y="2428555"/>
            <a:ext cx="2399251" cy="947957"/>
          </a:xfrm>
          <a:prstGeom prst="wedgeRoundRectCallout">
            <a:avLst>
              <a:gd name="adj1" fmla="val 50150"/>
              <a:gd name="adj2" fmla="val 69580"/>
              <a:gd name="adj3" fmla="val 16667"/>
            </a:avLst>
          </a:prstGeom>
          <a:solidFill>
            <a:srgbClr val="D07F3F"/>
          </a:solidFill>
          <a:ln w="25400" cap="flat" cmpd="sng" algn="ctr">
            <a:noFill/>
            <a:prstDash val="solid"/>
          </a:ln>
          <a:effectLst/>
        </p:spPr>
        <p:txBody>
          <a:bodyPr lIns="36000" rIns="3600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a:ln>
                  <a:noFill/>
                </a:ln>
                <a:solidFill>
                  <a:prstClr val="white"/>
                </a:solidFill>
                <a:effectLst/>
                <a:uLnTx/>
                <a:uFillTx/>
                <a:latin typeface="United Curriculum" charset="0"/>
                <a:ea typeface="+mn-ea"/>
                <a:cs typeface="+mn-cs"/>
              </a:rPr>
              <a:t>Science assumes that for every effect there is one or more causes</a:t>
            </a:r>
          </a:p>
        </p:txBody>
      </p:sp>
      <p:pic>
        <p:nvPicPr>
          <p:cNvPr id="25" name="Picture 24" descr="Icon&#10;&#10;Description automatically generated">
            <a:extLst>
              <a:ext uri="{FF2B5EF4-FFF2-40B4-BE49-F238E27FC236}">
                <a16:creationId xmlns:a16="http://schemas.microsoft.com/office/drawing/2014/main" id="{B83D562F-6533-4B22-9158-52EEDC736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1562" y="3052807"/>
            <a:ext cx="1419554" cy="1306534"/>
          </a:xfrm>
          <a:prstGeom prst="rect">
            <a:avLst/>
          </a:prstGeom>
        </p:spPr>
      </p:pic>
      <p:sp>
        <p:nvSpPr>
          <p:cNvPr id="26" name="Speech Bubble: Rectangle with Corners Rounded 25">
            <a:extLst>
              <a:ext uri="{FF2B5EF4-FFF2-40B4-BE49-F238E27FC236}">
                <a16:creationId xmlns:a16="http://schemas.microsoft.com/office/drawing/2014/main" id="{6C729398-0CCC-4169-9FDF-22BEE2D2F2A3}"/>
              </a:ext>
            </a:extLst>
          </p:cNvPr>
          <p:cNvSpPr/>
          <p:nvPr/>
        </p:nvSpPr>
        <p:spPr>
          <a:xfrm>
            <a:off x="5279684" y="2428555"/>
            <a:ext cx="2399251" cy="947957"/>
          </a:xfrm>
          <a:prstGeom prst="wedgeRoundRectCallout">
            <a:avLst>
              <a:gd name="adj1" fmla="val 50150"/>
              <a:gd name="adj2" fmla="val 69580"/>
              <a:gd name="adj3" fmla="val 16667"/>
            </a:avLst>
          </a:prstGeom>
          <a:solidFill>
            <a:srgbClr val="D07F3F"/>
          </a:solidFill>
          <a:ln w="25400" cap="flat" cmpd="sng" algn="ctr">
            <a:noFill/>
            <a:prstDash val="solid"/>
          </a:ln>
          <a:effectLst/>
        </p:spPr>
        <p:txBody>
          <a:bodyPr lIns="36000" rIns="3600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a:ln>
                  <a:noFill/>
                </a:ln>
                <a:solidFill>
                  <a:prstClr val="white"/>
                </a:solidFill>
                <a:effectLst/>
                <a:uLnTx/>
                <a:uFillTx/>
                <a:latin typeface="United Curriculum" charset="0"/>
                <a:ea typeface="+mn-ea"/>
                <a:cs typeface="+mn-cs"/>
              </a:rPr>
              <a:t>Scientific explanations, theories, and models are those that best fit the facts known at a particular time</a:t>
            </a:r>
          </a:p>
        </p:txBody>
      </p:sp>
      <p:pic>
        <p:nvPicPr>
          <p:cNvPr id="27" name="Picture 26" descr="Icon&#10;&#10;Description automatically generated">
            <a:extLst>
              <a:ext uri="{FF2B5EF4-FFF2-40B4-BE49-F238E27FC236}">
                <a16:creationId xmlns:a16="http://schemas.microsoft.com/office/drawing/2014/main" id="{0FD261AF-2EEA-4BE3-B938-9987801446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9706" y="4863145"/>
            <a:ext cx="1419554" cy="1306534"/>
          </a:xfrm>
          <a:prstGeom prst="rect">
            <a:avLst/>
          </a:prstGeom>
        </p:spPr>
      </p:pic>
      <p:sp>
        <p:nvSpPr>
          <p:cNvPr id="28" name="Speech Bubble: Rectangle with Corners Rounded 27">
            <a:extLst>
              <a:ext uri="{FF2B5EF4-FFF2-40B4-BE49-F238E27FC236}">
                <a16:creationId xmlns:a16="http://schemas.microsoft.com/office/drawing/2014/main" id="{ACF85D51-9C54-4276-8372-39C1826E2B8E}"/>
              </a:ext>
            </a:extLst>
          </p:cNvPr>
          <p:cNvSpPr/>
          <p:nvPr/>
        </p:nvSpPr>
        <p:spPr>
          <a:xfrm>
            <a:off x="657828" y="4238893"/>
            <a:ext cx="2399251" cy="947957"/>
          </a:xfrm>
          <a:prstGeom prst="wedgeRoundRectCallout">
            <a:avLst>
              <a:gd name="adj1" fmla="val 50150"/>
              <a:gd name="adj2" fmla="val 69580"/>
              <a:gd name="adj3" fmla="val 16667"/>
            </a:avLst>
          </a:prstGeom>
          <a:solidFill>
            <a:srgbClr val="D07F3F"/>
          </a:solidFill>
          <a:ln w="25400" cap="flat" cmpd="sng" algn="ctr">
            <a:noFill/>
            <a:prstDash val="solid"/>
          </a:ln>
          <a:effectLst/>
        </p:spPr>
        <p:txBody>
          <a:bodyPr lIns="36000" rIns="3600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a:ln>
                  <a:noFill/>
                </a:ln>
                <a:solidFill>
                  <a:prstClr val="white"/>
                </a:solidFill>
                <a:effectLst/>
                <a:uLnTx/>
                <a:uFillTx/>
                <a:latin typeface="United Curriculum" charset="0"/>
                <a:ea typeface="+mn-ea"/>
                <a:cs typeface="+mn-cs"/>
              </a:rPr>
              <a:t>The knowledge produced by science is used in some technologies to create products to serve human ends</a:t>
            </a:r>
          </a:p>
        </p:txBody>
      </p:sp>
      <p:pic>
        <p:nvPicPr>
          <p:cNvPr id="29" name="Picture 28" descr="Icon&#10;&#10;Description automatically generated">
            <a:extLst>
              <a:ext uri="{FF2B5EF4-FFF2-40B4-BE49-F238E27FC236}">
                <a16:creationId xmlns:a16="http://schemas.microsoft.com/office/drawing/2014/main" id="{E57044E9-085B-4026-A6D0-7F99FC8E97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8355" y="4863145"/>
            <a:ext cx="1419554" cy="1306534"/>
          </a:xfrm>
          <a:prstGeom prst="rect">
            <a:avLst/>
          </a:prstGeom>
        </p:spPr>
      </p:pic>
      <p:sp>
        <p:nvSpPr>
          <p:cNvPr id="30" name="Speech Bubble: Rectangle with Corners Rounded 29">
            <a:extLst>
              <a:ext uri="{FF2B5EF4-FFF2-40B4-BE49-F238E27FC236}">
                <a16:creationId xmlns:a16="http://schemas.microsoft.com/office/drawing/2014/main" id="{E8F036F9-CA79-4C1C-A737-9C2AA80EE518}"/>
              </a:ext>
            </a:extLst>
          </p:cNvPr>
          <p:cNvSpPr/>
          <p:nvPr/>
        </p:nvSpPr>
        <p:spPr>
          <a:xfrm>
            <a:off x="4816477" y="4238893"/>
            <a:ext cx="2399251" cy="947957"/>
          </a:xfrm>
          <a:prstGeom prst="wedgeRoundRectCallout">
            <a:avLst>
              <a:gd name="adj1" fmla="val 50150"/>
              <a:gd name="adj2" fmla="val 69580"/>
              <a:gd name="adj3" fmla="val 16667"/>
            </a:avLst>
          </a:prstGeom>
          <a:solidFill>
            <a:srgbClr val="D07F3F"/>
          </a:solidFill>
          <a:ln w="25400" cap="flat" cmpd="sng" algn="ctr">
            <a:noFill/>
            <a:prstDash val="solid"/>
          </a:ln>
          <a:effectLst/>
        </p:spPr>
        <p:txBody>
          <a:bodyPr lIns="36000" rIns="3600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a:ln>
                  <a:noFill/>
                </a:ln>
                <a:solidFill>
                  <a:prstClr val="white"/>
                </a:solidFill>
                <a:effectLst/>
                <a:uLnTx/>
                <a:uFillTx/>
                <a:latin typeface="United Curriculum" charset="0"/>
                <a:ea typeface="+mn-ea"/>
                <a:cs typeface="+mn-cs"/>
              </a:rPr>
              <a:t>Applications of science often have ethical, social and economic consequences</a:t>
            </a:r>
          </a:p>
        </p:txBody>
      </p:sp>
      <p:sp>
        <p:nvSpPr>
          <p:cNvPr id="31" name="Text Placeholder 2">
            <a:extLst>
              <a:ext uri="{FF2B5EF4-FFF2-40B4-BE49-F238E27FC236}">
                <a16:creationId xmlns:a16="http://schemas.microsoft.com/office/drawing/2014/main" id="{3F3602C9-7275-4E50-9A79-E53F117C0688}"/>
              </a:ext>
            </a:extLst>
          </p:cNvPr>
          <p:cNvSpPr txBox="1">
            <a:spLocks/>
          </p:cNvSpPr>
          <p:nvPr/>
        </p:nvSpPr>
        <p:spPr>
          <a:xfrm>
            <a:off x="3413760" y="234233"/>
            <a:ext cx="4580746" cy="458089"/>
          </a:xfrm>
          <a:prstGeom prst="rect">
            <a:avLst/>
          </a:prstGeom>
        </p:spPr>
        <p:txBody>
          <a:bodyPr anchor="ctr"/>
          <a:lstStyle>
            <a:lvl1pPr marL="0" indent="0" algn="l" defTabSz="914400" rtl="0" eaLnBrk="1" latinLnBrk="0" hangingPunct="1">
              <a:lnSpc>
                <a:spcPct val="100000"/>
              </a:lnSpc>
              <a:spcBef>
                <a:spcPts val="0"/>
              </a:spcBef>
              <a:buFont typeface="Arial" panose="020B0604020202020204" pitchFamily="34" charset="0"/>
              <a:buNone/>
              <a:defRPr sz="3000" b="0" kern="1200" baseline="0">
                <a:ln w="12700">
                  <a:solidFill>
                    <a:schemeClr val="bg2"/>
                  </a:solidFill>
                </a:ln>
                <a:solidFill>
                  <a:schemeClr val="bg2"/>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600">
                <a:ln w="12700">
                  <a:solidFill>
                    <a:schemeClr val="accent1"/>
                  </a:solidFill>
                </a:ln>
                <a:solidFill>
                  <a:schemeClr val="accent1"/>
                </a:solidFill>
                <a:latin typeface="United Curriculum" charset="0"/>
              </a:rPr>
              <a:t>Big ideas </a:t>
            </a:r>
            <a:r>
              <a:rPr lang="en-US" sz="1600" u="sng">
                <a:ln w="12700">
                  <a:solidFill>
                    <a:schemeClr val="accent1"/>
                  </a:solidFill>
                </a:ln>
                <a:solidFill>
                  <a:schemeClr val="accent1"/>
                </a:solidFill>
                <a:latin typeface="United Curriculum" charset="0"/>
              </a:rPr>
              <a:t>about</a:t>
            </a:r>
            <a:r>
              <a:rPr lang="en-US" sz="1600">
                <a:ln w="12700">
                  <a:solidFill>
                    <a:schemeClr val="accent1"/>
                  </a:solidFill>
                </a:ln>
                <a:solidFill>
                  <a:schemeClr val="accent1"/>
                </a:solidFill>
                <a:latin typeface="United Curriculum" charset="0"/>
              </a:rPr>
              <a:t> science</a:t>
            </a:r>
            <a:endParaRPr lang="en-GB" sz="1600">
              <a:ln w="12700">
                <a:solidFill>
                  <a:schemeClr val="accent1"/>
                </a:solidFill>
              </a:ln>
              <a:solidFill>
                <a:schemeClr val="accent1"/>
              </a:solidFill>
              <a:latin typeface="United Curriculum" charset="0"/>
            </a:endParaRPr>
          </a:p>
        </p:txBody>
      </p:sp>
    </p:spTree>
    <p:extLst>
      <p:ext uri="{BB962C8B-B14F-4D97-AF65-F5344CB8AC3E}">
        <p14:creationId xmlns:p14="http://schemas.microsoft.com/office/powerpoint/2010/main" val="1530429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Disciplinary knowledge (KS1)</a:t>
            </a:r>
            <a:endParaRPr lang="en-GB"/>
          </a:p>
        </p:txBody>
      </p:sp>
      <p:graphicFrame>
        <p:nvGraphicFramePr>
          <p:cNvPr id="3" name="Content Placeholder 4">
            <a:extLst>
              <a:ext uri="{FF2B5EF4-FFF2-40B4-BE49-F238E27FC236}">
                <a16:creationId xmlns:a16="http://schemas.microsoft.com/office/drawing/2014/main" id="{D11994A5-BB85-4399-9DCA-C18932D334AE}"/>
              </a:ext>
            </a:extLst>
          </p:cNvPr>
          <p:cNvGraphicFramePr>
            <a:graphicFrameLocks/>
          </p:cNvGraphicFramePr>
          <p:nvPr>
            <p:extLst>
              <p:ext uri="{D42A27DB-BD31-4B8C-83A1-F6EECF244321}">
                <p14:modId xmlns:p14="http://schemas.microsoft.com/office/powerpoint/2010/main" val="2983465509"/>
              </p:ext>
            </p:extLst>
          </p:nvPr>
        </p:nvGraphicFramePr>
        <p:xfrm>
          <a:off x="225364" y="2334492"/>
          <a:ext cx="9192956" cy="3801005"/>
        </p:xfrm>
        <a:graphic>
          <a:graphicData uri="http://schemas.openxmlformats.org/drawingml/2006/table">
            <a:tbl>
              <a:tblPr firstRow="1" firstCol="1" bandRow="1"/>
              <a:tblGrid>
                <a:gridCol w="420507">
                  <a:extLst>
                    <a:ext uri="{9D8B030D-6E8A-4147-A177-3AD203B41FA5}">
                      <a16:colId xmlns:a16="http://schemas.microsoft.com/office/drawing/2014/main" val="20000"/>
                    </a:ext>
                  </a:extLst>
                </a:gridCol>
                <a:gridCol w="2196000">
                  <a:extLst>
                    <a:ext uri="{9D8B030D-6E8A-4147-A177-3AD203B41FA5}">
                      <a16:colId xmlns:a16="http://schemas.microsoft.com/office/drawing/2014/main" val="2580161655"/>
                    </a:ext>
                  </a:extLst>
                </a:gridCol>
                <a:gridCol w="2196000">
                  <a:extLst>
                    <a:ext uri="{9D8B030D-6E8A-4147-A177-3AD203B41FA5}">
                      <a16:colId xmlns:a16="http://schemas.microsoft.com/office/drawing/2014/main" val="1810927806"/>
                    </a:ext>
                  </a:extLst>
                </a:gridCol>
                <a:gridCol w="2196000">
                  <a:extLst>
                    <a:ext uri="{9D8B030D-6E8A-4147-A177-3AD203B41FA5}">
                      <a16:colId xmlns:a16="http://schemas.microsoft.com/office/drawing/2014/main" val="1134524090"/>
                    </a:ext>
                  </a:extLst>
                </a:gridCol>
                <a:gridCol w="2184449">
                  <a:extLst>
                    <a:ext uri="{9D8B030D-6E8A-4147-A177-3AD203B41FA5}">
                      <a16:colId xmlns:a16="http://schemas.microsoft.com/office/drawing/2014/main" val="1512062341"/>
                    </a:ext>
                  </a:extLst>
                </a:gridCol>
              </a:tblGrid>
              <a:tr h="223200">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Scientific Attitudes &amp; Planning</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(A&amp;P)</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Measuring &amp; Observing </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(M&amp;O)</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Recording &amp; Presenting</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(R&amp;P)</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1000" b="1">
                          <a:solidFill>
                            <a:schemeClr val="bg1"/>
                          </a:solidFill>
                          <a:effectLst/>
                          <a:latin typeface="United Curriculum" charset="0"/>
                          <a:ea typeface="Calibri" panose="020F0502020204030204" pitchFamily="34" charset="0"/>
                          <a:cs typeface="Times New Roman"/>
                        </a:rPr>
                        <a:t>Analysing &amp; Evaluating</a:t>
                      </a:r>
                    </a:p>
                    <a:p>
                      <a:pPr marL="0" marR="0" lvl="0" indent="0" algn="ctr" defTabSz="914400" rtl="0" eaLnBrk="1" fontAlgn="auto" latinLnBrk="0" hangingPunct="1">
                        <a:lnSpc>
                          <a:spcPct val="115000"/>
                        </a:lnSpc>
                        <a:spcBef>
                          <a:spcPts val="0"/>
                        </a:spcBef>
                        <a:spcAft>
                          <a:spcPts val="0"/>
                        </a:spcAft>
                        <a:buClrTx/>
                        <a:buSzTx/>
                        <a:buFontTx/>
                        <a:buNone/>
                        <a:tabLst/>
                        <a:defRPr/>
                      </a:pPr>
                      <a:r>
                        <a:rPr lang="en-US" sz="1000" b="0">
                          <a:solidFill>
                            <a:schemeClr val="bg1"/>
                          </a:solidFill>
                          <a:effectLst/>
                          <a:latin typeface="United Curriculum" charset="0"/>
                          <a:ea typeface="Calibri" panose="020F0502020204030204" pitchFamily="34" charset="0"/>
                          <a:cs typeface="Times New Roman"/>
                        </a:rPr>
                        <a:t>(A&amp;E)</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308">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Make predictions about what might happen when I try something.</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Measure/observe using senses.</a:t>
                      </a:r>
                    </a:p>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Observe using a magnifying glass safely.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Use hoops to classify objects based on simple criteria.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Notice patterns in the world around me.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634656086"/>
                  </a:ext>
                </a:extLst>
              </a:tr>
              <a:tr h="167911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Scientists look for patterns in the world around them.</a:t>
                      </a:r>
                    </a:p>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Scientists group objects or living things based on their properties.</a:t>
                      </a:r>
                    </a:p>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Scientists conduct secondary research to learn from what other scientists have already learned.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Gather information from text/ books/ images.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Record numerical or descriptive observations in a table.</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Draw a diagram, a simple scientific drawing that explains or informs.</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Use a table to classify items based on properties.</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Use a Carroll diagram to classify items based on properties.</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Use a Venn diagram to classify items into two or three sets based on properties.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Make simple statements about the results of an enquiry.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1412240">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It is important that we keep as much as we can the same, apart from the one thing we measure and the one thing we change.</a:t>
                      </a:r>
                      <a:endParaRPr lang="en-US" sz="750" b="0" i="0">
                        <a:solidFill>
                          <a:schemeClr val="bg1"/>
                        </a:solidFill>
                        <a:effectLst/>
                        <a:latin typeface="Roboto" panose="02000000000000000000" pitchFamily="2" charset="0"/>
                        <a:ea typeface="Roboto" panose="02000000000000000000" pitchFamily="2" charset="0"/>
                      </a:endParaRP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Make a prediction based on substantive knowledge.</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There are four main stages of enquiry (A&amp;P, M&amp;O, R&amp;P, A&amp;E).</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Scientists identify potential hazards in their experiments and plan ways to reduce them.</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Make systematic observations of an object.</a:t>
                      </a:r>
                      <a:endParaRPr lang="en-GB" sz="75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Use a pair of axes to classify items based on the extent it displays two properties.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Ask further questions that could be explored to extend findings.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4" name="Content Placeholder 40">
            <a:extLst>
              <a:ext uri="{FF2B5EF4-FFF2-40B4-BE49-F238E27FC236}">
                <a16:creationId xmlns:a16="http://schemas.microsoft.com/office/drawing/2014/main" id="{6BA200B9-A999-4462-B3B4-22A270C2A723}"/>
              </a:ext>
            </a:extLst>
          </p:cNvPr>
          <p:cNvSpPr txBox="1">
            <a:spLocks/>
          </p:cNvSpPr>
          <p:nvPr/>
        </p:nvSpPr>
        <p:spPr bwMode="auto">
          <a:xfrm>
            <a:off x="225367" y="877258"/>
            <a:ext cx="9187046" cy="1285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Wingdings" panose="05000000000000000000" pitchFamily="2" charset="2"/>
              <a:buChar char="§"/>
              <a:defRPr sz="2400" kern="1200">
                <a:solidFill>
                  <a:srgbClr val="052264"/>
                </a:solidFill>
                <a:latin typeface="+mn-lt"/>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rgbClr val="052264"/>
                </a:solidFill>
                <a:latin typeface="+mn-lt"/>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052264"/>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a:solidFill>
                  <a:schemeClr val="bg1"/>
                </a:solidFill>
                <a:latin typeface="Roboto" panose="02000000000000000000" pitchFamily="2" charset="0"/>
                <a:ea typeface="Roboto" panose="02000000000000000000" pitchFamily="2" charset="0"/>
              </a:rPr>
              <a:t>The below tables outlines where disciplinary knowledge – the working scientifically elements – is </a:t>
            </a:r>
            <a:r>
              <a:rPr lang="en-US" sz="1200" b="1">
                <a:solidFill>
                  <a:schemeClr val="accent1"/>
                </a:solidFill>
                <a:latin typeface="Roboto" panose="02000000000000000000" pitchFamily="2" charset="0"/>
                <a:ea typeface="Roboto" panose="02000000000000000000" pitchFamily="2" charset="0"/>
              </a:rPr>
              <a:t>first taught </a:t>
            </a:r>
            <a:r>
              <a:rPr lang="en-US" sz="1200">
                <a:solidFill>
                  <a:schemeClr val="bg1"/>
                </a:solidFill>
                <a:latin typeface="Roboto" panose="02000000000000000000" pitchFamily="2" charset="0"/>
                <a:ea typeface="Roboto" panose="02000000000000000000" pitchFamily="2" charset="0"/>
              </a:rPr>
              <a:t>and deliberately </a:t>
            </a:r>
            <a:r>
              <a:rPr lang="en-US" sz="1200" err="1">
                <a:solidFill>
                  <a:schemeClr val="bg1"/>
                </a:solidFill>
                <a:latin typeface="Roboto" panose="02000000000000000000" pitchFamily="2" charset="0"/>
                <a:ea typeface="Roboto" panose="02000000000000000000" pitchFamily="2" charset="0"/>
              </a:rPr>
              <a:t>practised</a:t>
            </a:r>
            <a:r>
              <a:rPr lang="en-US" sz="1200">
                <a:solidFill>
                  <a:schemeClr val="bg1"/>
                </a:solidFill>
                <a:latin typeface="Roboto" panose="02000000000000000000" pitchFamily="2" charset="0"/>
                <a:ea typeface="Roboto" panose="02000000000000000000" pitchFamily="2" charset="0"/>
              </a:rPr>
              <a:t> in KS1 or KS2. The curriculum has been sequenced so that the content is also reviewed in subsequent units (and may also be reviewed in other subject areas like geography and history), but to keep the table readable, we have only set out where it is first taught. The Mathematics </a:t>
            </a:r>
            <a:r>
              <a:rPr lang="en-US" sz="1200" err="1">
                <a:solidFill>
                  <a:srgbClr val="0000FF"/>
                </a:solidFill>
                <a:latin typeface="Roboto" panose="02000000000000000000" pitchFamily="2" charset="0"/>
                <a:ea typeface="Roboto" panose="02000000000000000000" pitchFamily="2" charset="0"/>
                <a:hlinkClick r:id="rId2">
                  <a:extLst>
                    <a:ext uri="{A12FA001-AC4F-418D-AE19-62706E023703}">
                      <ahyp:hlinkClr xmlns:ahyp="http://schemas.microsoft.com/office/drawing/2018/hyperlinkcolor" val="tx"/>
                    </a:ext>
                  </a:extLst>
                </a:hlinkClick>
              </a:rPr>
              <a:t>Programmes</a:t>
            </a:r>
            <a:r>
              <a:rPr lang="en-US" sz="1200">
                <a:solidFill>
                  <a:srgbClr val="0000FF"/>
                </a:solidFill>
                <a:latin typeface="Roboto" panose="02000000000000000000" pitchFamily="2" charset="0"/>
                <a:ea typeface="Roboto" panose="02000000000000000000" pitchFamily="2" charset="0"/>
                <a:hlinkClick r:id="rId2">
                  <a:extLst>
                    <a:ext uri="{A12FA001-AC4F-418D-AE19-62706E023703}">
                      <ahyp:hlinkClr xmlns:ahyp="http://schemas.microsoft.com/office/drawing/2018/hyperlinkcolor" val="tx"/>
                    </a:ext>
                  </a:extLst>
                </a:hlinkClick>
              </a:rPr>
              <a:t> of Study</a:t>
            </a:r>
            <a:r>
              <a:rPr lang="en-US" sz="1200">
                <a:solidFill>
                  <a:srgbClr val="0000FF"/>
                </a:solidFill>
                <a:latin typeface="Roboto" panose="02000000000000000000" pitchFamily="2" charset="0"/>
                <a:ea typeface="Roboto" panose="02000000000000000000" pitchFamily="2" charset="0"/>
              </a:rPr>
              <a:t> </a:t>
            </a:r>
            <a:r>
              <a:rPr lang="en-US" sz="1200">
                <a:solidFill>
                  <a:schemeClr val="bg1"/>
                </a:solidFill>
                <a:latin typeface="Roboto" panose="02000000000000000000" pitchFamily="2" charset="0"/>
                <a:ea typeface="Roboto" panose="02000000000000000000" pitchFamily="2" charset="0"/>
              </a:rPr>
              <a:t>have been considered so that pupils never need to apply mathematical skills (e.g. calculating mean, rounding to an appropriate degree, constructing graphs) until they have first been taught in mathematics lessons.</a:t>
            </a:r>
            <a:endParaRPr lang="en-GB" sz="140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283772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Disciplinary knowledge (KS2)</a:t>
            </a:r>
            <a:endParaRPr lang="en-GB"/>
          </a:p>
        </p:txBody>
      </p:sp>
      <p:graphicFrame>
        <p:nvGraphicFramePr>
          <p:cNvPr id="4" name="Content Placeholder 4">
            <a:extLst>
              <a:ext uri="{FF2B5EF4-FFF2-40B4-BE49-F238E27FC236}">
                <a16:creationId xmlns:a16="http://schemas.microsoft.com/office/drawing/2014/main" id="{12A4D86A-FB51-40CA-8168-7A00C1818F3E}"/>
              </a:ext>
            </a:extLst>
          </p:cNvPr>
          <p:cNvGraphicFramePr>
            <a:graphicFrameLocks/>
          </p:cNvGraphicFramePr>
          <p:nvPr>
            <p:extLst>
              <p:ext uri="{D42A27DB-BD31-4B8C-83A1-F6EECF244321}">
                <p14:modId xmlns:p14="http://schemas.microsoft.com/office/powerpoint/2010/main" val="3330894055"/>
              </p:ext>
            </p:extLst>
          </p:nvPr>
        </p:nvGraphicFramePr>
        <p:xfrm>
          <a:off x="225364" y="831594"/>
          <a:ext cx="9192956" cy="5512644"/>
        </p:xfrm>
        <a:graphic>
          <a:graphicData uri="http://schemas.openxmlformats.org/drawingml/2006/table">
            <a:tbl>
              <a:tblPr firstRow="1" firstCol="1" bandRow="1"/>
              <a:tblGrid>
                <a:gridCol w="420507">
                  <a:extLst>
                    <a:ext uri="{9D8B030D-6E8A-4147-A177-3AD203B41FA5}">
                      <a16:colId xmlns:a16="http://schemas.microsoft.com/office/drawing/2014/main" val="20000"/>
                    </a:ext>
                  </a:extLst>
                </a:gridCol>
                <a:gridCol w="2196000">
                  <a:extLst>
                    <a:ext uri="{9D8B030D-6E8A-4147-A177-3AD203B41FA5}">
                      <a16:colId xmlns:a16="http://schemas.microsoft.com/office/drawing/2014/main" val="2580161655"/>
                    </a:ext>
                  </a:extLst>
                </a:gridCol>
                <a:gridCol w="2196000">
                  <a:extLst>
                    <a:ext uri="{9D8B030D-6E8A-4147-A177-3AD203B41FA5}">
                      <a16:colId xmlns:a16="http://schemas.microsoft.com/office/drawing/2014/main" val="1810927806"/>
                    </a:ext>
                  </a:extLst>
                </a:gridCol>
                <a:gridCol w="2196000">
                  <a:extLst>
                    <a:ext uri="{9D8B030D-6E8A-4147-A177-3AD203B41FA5}">
                      <a16:colId xmlns:a16="http://schemas.microsoft.com/office/drawing/2014/main" val="1134524090"/>
                    </a:ext>
                  </a:extLst>
                </a:gridCol>
                <a:gridCol w="2184449">
                  <a:extLst>
                    <a:ext uri="{9D8B030D-6E8A-4147-A177-3AD203B41FA5}">
                      <a16:colId xmlns:a16="http://schemas.microsoft.com/office/drawing/2014/main" val="1512062341"/>
                    </a:ext>
                  </a:extLst>
                </a:gridCol>
              </a:tblGrid>
              <a:tr h="223200">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Scientific Attitudes &amp; Planning</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(A&amp;P)</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Measuring &amp; Observing </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(M&amp;O)</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lnSpc>
                          <a:spcPct val="115000"/>
                        </a:lnSpc>
                        <a:spcAft>
                          <a:spcPts val="0"/>
                        </a:spcAft>
                      </a:pPr>
                      <a:r>
                        <a:rPr lang="en-US" sz="1000" b="1">
                          <a:solidFill>
                            <a:schemeClr val="bg1"/>
                          </a:solidFill>
                          <a:effectLst/>
                          <a:latin typeface="United Curriculum" charset="0"/>
                          <a:ea typeface="Calibri" panose="020F0502020204030204" pitchFamily="34" charset="0"/>
                          <a:cs typeface="Times New Roman"/>
                        </a:rPr>
                        <a:t>Recording &amp; Presenting</a:t>
                      </a:r>
                    </a:p>
                    <a:p>
                      <a:pPr algn="ctr">
                        <a:lnSpc>
                          <a:spcPct val="115000"/>
                        </a:lnSpc>
                        <a:spcAft>
                          <a:spcPts val="0"/>
                        </a:spcAft>
                      </a:pPr>
                      <a:r>
                        <a:rPr lang="en-US" sz="1000" b="0">
                          <a:solidFill>
                            <a:schemeClr val="bg1"/>
                          </a:solidFill>
                          <a:effectLst/>
                          <a:latin typeface="United Curriculum" charset="0"/>
                          <a:ea typeface="Calibri" panose="020F0502020204030204" pitchFamily="34" charset="0"/>
                          <a:cs typeface="Times New Roman"/>
                        </a:rPr>
                        <a:t>(R&amp;P)</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1000" b="1">
                          <a:solidFill>
                            <a:schemeClr val="bg1"/>
                          </a:solidFill>
                          <a:effectLst/>
                          <a:latin typeface="United Curriculum" charset="0"/>
                          <a:ea typeface="Calibri" panose="020F0502020204030204" pitchFamily="34" charset="0"/>
                          <a:cs typeface="Times New Roman"/>
                        </a:rPr>
                        <a:t>Analysing &amp; Evaluating</a:t>
                      </a:r>
                    </a:p>
                    <a:p>
                      <a:pPr marL="0" marR="0" lvl="0" indent="0" algn="ctr" defTabSz="914400" rtl="0" eaLnBrk="1" fontAlgn="auto" latinLnBrk="0" hangingPunct="1">
                        <a:lnSpc>
                          <a:spcPct val="115000"/>
                        </a:lnSpc>
                        <a:spcBef>
                          <a:spcPts val="0"/>
                        </a:spcBef>
                        <a:spcAft>
                          <a:spcPts val="0"/>
                        </a:spcAft>
                        <a:buClrTx/>
                        <a:buSzTx/>
                        <a:buFontTx/>
                        <a:buNone/>
                        <a:tabLst/>
                        <a:defRPr/>
                      </a:pPr>
                      <a:r>
                        <a:rPr lang="en-US" sz="1000" b="0">
                          <a:solidFill>
                            <a:schemeClr val="bg1"/>
                          </a:solidFill>
                          <a:effectLst/>
                          <a:latin typeface="United Curriculum" charset="0"/>
                          <a:ea typeface="Calibri" panose="020F0502020204030204" pitchFamily="34" charset="0"/>
                          <a:cs typeface="Times New Roman"/>
                        </a:rPr>
                        <a:t>(A&amp;E)</a:t>
                      </a:r>
                      <a:endParaRPr lang="en-GB" sz="1000" b="0">
                        <a:solidFill>
                          <a:schemeClr val="bg1"/>
                        </a:solidFill>
                        <a:effectLst/>
                        <a:latin typeface="United Curriculum" charset="0"/>
                        <a:ea typeface="Calibri" panose="020F0502020204030204" pitchFamily="34" charset="0"/>
                        <a:cs typeface="Times New Roman"/>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0">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a:t>
                      </a:r>
                      <a:r>
                        <a:rPr lang="en-GB" sz="1000" b="1">
                          <a:solidFill>
                            <a:schemeClr val="bg1"/>
                          </a:solidFill>
                          <a:effectLst/>
                          <a:latin typeface="United Curriculum" charset="0"/>
                          <a:ea typeface="Calibri" panose="020F0502020204030204" pitchFamily="34" charset="0"/>
                          <a:cs typeface="Times New Roman" panose="02020603050405020304" pitchFamily="18" charset="0"/>
                        </a:rPr>
                        <a:t>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Select most appropriate equipment to measure (the variables) that will give you the best chance of an accurate result.</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A dependent variable is what you measure; an independent variable is what you change; controlled variables are things that stay the same.</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Scientists identify factors in an investigation that should be controlled, and try to find ways to control them.</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Write an appropriate method.</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Science is studied as three disciplines: biology (study of organisms), chemistry (study of materials) and physics (study of energy).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Gather information from the internet.</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Anomalous results should be discarded and rerecorded.</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Data is repeatable if the same person repeats the investigation and gets the same results; data is reproducible if the investigation is repeated by a different person and the results are the same.</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Taking multiple readings allows you to see if your data is repeatable, and helps identify outliers.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Design a table to collect data with the appropriate number of rows and columns and correct headings.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Draw conclusions (e.g. 'the greater the… , the greater the…’).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Use scientific understanding to explain their findings.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Suggest ways to improve practical procedures to obtain more accurate measurements.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Use findings of investigation to make further predictions.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634656086"/>
                  </a:ext>
                </a:extLst>
              </a:tr>
              <a:tr h="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Y4</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Set a hypothesis to test.</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Draw diagram of the investigation.</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Scientists use models to help explain their ideas.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Gather information using a data logger (e.g. sound meter app; heart rate app).</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Use a classification key to identify an object.</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Draw a dichotomous classification key to help others identify an object.</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strike="noStrike">
                          <a:solidFill>
                            <a:schemeClr val="bg1"/>
                          </a:solidFill>
                          <a:latin typeface="Roboto" panose="02000000000000000000" pitchFamily="2" charset="0"/>
                          <a:ea typeface="Roboto" panose="02000000000000000000" pitchFamily="2" charset="0"/>
                        </a:rPr>
                        <a:t>Drawings can be labelled and annotated </a:t>
                      </a:r>
                      <a:endParaRPr lang="en-US" sz="750" b="0" i="0">
                        <a:solidFill>
                          <a:schemeClr val="bg1"/>
                        </a:solidFill>
                        <a:effectLst/>
                        <a:latin typeface="Roboto" panose="02000000000000000000" pitchFamily="2" charset="0"/>
                        <a:ea typeface="Roboto" panose="02000000000000000000" pitchFamily="2" charset="0"/>
                      </a:endParaRP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Present information orally using a prop or demonstration.</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Present information in a written format.</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Draw labelled and annotated diagrams.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Identify scientific evidence that has been used to support or refute ideas.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0">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5</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Science is studied as three disciplines: biology (study of organisms), chemistry (study of properties of matter and how it interacts with energy) and physics (study of energy).</a:t>
                      </a:r>
                    </a:p>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Scientists look for patterns in data to try to identify correlations.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Measure force using a </a:t>
                      </a:r>
                      <a:r>
                        <a:rPr lang="en-US" sz="750" b="0" i="0" kern="1200" err="1">
                          <a:solidFill>
                            <a:schemeClr val="bg1"/>
                          </a:solidFill>
                          <a:effectLst/>
                          <a:latin typeface="Roboto" panose="02000000000000000000" pitchFamily="2" charset="0"/>
                          <a:ea typeface="Roboto" panose="02000000000000000000" pitchFamily="2" charset="0"/>
                          <a:cs typeface="+mn-cs"/>
                        </a:rPr>
                        <a:t>Newtonmeter</a:t>
                      </a:r>
                      <a:r>
                        <a:rPr lang="en-US" sz="750" b="0" i="0" kern="1200">
                          <a:solidFill>
                            <a:schemeClr val="bg1"/>
                          </a:solidFill>
                          <a:effectLst/>
                          <a:latin typeface="Roboto" panose="02000000000000000000" pitchFamily="2" charset="0"/>
                          <a:ea typeface="Roboto" panose="02000000000000000000" pitchFamily="2" charset="0"/>
                          <a:cs typeface="+mn-cs"/>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Scatter graphs can help you decide if there is a relationship between two variables.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(Geography:</a:t>
                      </a:r>
                      <a:r>
                        <a:rPr lang="en-US" sz="750" b="0" i="0" baseline="0">
                          <a:solidFill>
                            <a:schemeClr val="bg1"/>
                          </a:solidFill>
                          <a:effectLst/>
                          <a:latin typeface="Roboto" panose="02000000000000000000" pitchFamily="2" charset="0"/>
                          <a:ea typeface="Roboto" panose="02000000000000000000" pitchFamily="2" charset="0"/>
                        </a:rPr>
                        <a:t> </a:t>
                      </a:r>
                      <a:r>
                        <a:rPr lang="en-US" sz="750" b="0" i="0">
                          <a:solidFill>
                            <a:schemeClr val="bg1"/>
                          </a:solidFill>
                          <a:effectLst/>
                          <a:latin typeface="Roboto" panose="02000000000000000000" pitchFamily="2" charset="0"/>
                          <a:ea typeface="Roboto" panose="02000000000000000000" pitchFamily="2" charset="0"/>
                        </a:rPr>
                        <a:t>Interpret and construct climate graph).</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Line graphs can be used when data is continuous; bar charts can be used when data is discrete.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Make judgements on the accuracy of the data</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Some people may agree or disagree with the use of some scientific discoveries.</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Science is never 'complete' and scientists are always working to make models more accurate or to discover new explanations.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0">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Y6</a:t>
                      </a:r>
                      <a:endParaRPr lang="en-GB" sz="1000" b="1">
                        <a:solidFill>
                          <a:schemeClr val="bg1"/>
                        </a:solidFill>
                        <a:effectLst/>
                        <a:latin typeface="United Curriculum"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fontAlgn="auto">
                        <a:spcAft>
                          <a:spcPts val="200"/>
                        </a:spcAft>
                        <a:buFont typeface="Arial" panose="020B0604020202020204" pitchFamily="34" charset="0"/>
                        <a:buChar char="•"/>
                      </a:pPr>
                      <a:endParaRPr lang="en-US" sz="75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Taking multiple readings allows you to see if your data is repeatable, helps identify outliers and allows a mean to be calculated.</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Decide which graph is most appropriate for the enquiry.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Calculating the mean can be used as a method of analysing data.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813611433"/>
                  </a:ext>
                </a:extLst>
              </a:tr>
              <a:tr h="0">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KS3</a:t>
                      </a:r>
                      <a:endParaRPr lang="en-GB" sz="1000" b="1">
                        <a:solidFill>
                          <a:schemeClr val="bg1"/>
                        </a:solidFill>
                        <a:effectLst/>
                        <a:latin typeface="United Curriculum"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fontAlgn="auto">
                        <a:spcAft>
                          <a:spcPts val="200"/>
                        </a:spcAft>
                        <a:buFont typeface="Arial" panose="020B0604020202020204" pitchFamily="34" charset="0"/>
                        <a:buChar char="•"/>
                      </a:pPr>
                      <a:r>
                        <a:rPr lang="en-US" sz="750" b="0" i="0">
                          <a:solidFill>
                            <a:schemeClr val="bg1"/>
                          </a:solidFill>
                          <a:effectLst/>
                          <a:latin typeface="Roboto" panose="02000000000000000000" pitchFamily="2" charset="0"/>
                          <a:ea typeface="Roboto" panose="02000000000000000000" pitchFamily="2" charset="0"/>
                        </a:rPr>
                        <a:t>Evaluate risks.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Pay attention to objectivity and concern for accuracy, precision, repeatability and reproducibility.</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Use a wider range of apparatus and techniques</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Apply sampling techniques.</a:t>
                      </a:r>
                    </a:p>
                    <a:p>
                      <a:pPr marL="72000" indent="-72000" algn="l">
                        <a:lnSpc>
                          <a:spcPct val="100000"/>
                        </a:lnSpc>
                        <a:spcAft>
                          <a:spcPts val="200"/>
                        </a:spcAft>
                        <a:buFont typeface="Arial" panose="020B0604020202020204" pitchFamily="34" charset="0"/>
                        <a:buChar char="•"/>
                      </a:pPr>
                      <a:r>
                        <a:rPr lang="en-US" sz="750" b="0" i="0" kern="1200">
                          <a:solidFill>
                            <a:schemeClr val="bg1"/>
                          </a:solidFill>
                          <a:effectLst/>
                          <a:latin typeface="Roboto" panose="02000000000000000000" pitchFamily="2" charset="0"/>
                          <a:ea typeface="Roboto" panose="02000000000000000000" pitchFamily="2" charset="0"/>
                          <a:cs typeface="+mn-cs"/>
                        </a:rPr>
                        <a:t>Evaluate data, showing awareness of potential sources of random and systematic error.</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GB" sz="750" b="0" i="0">
                          <a:solidFill>
                            <a:schemeClr val="bg1"/>
                          </a:solidFill>
                          <a:effectLst/>
                          <a:latin typeface="Roboto" panose="02000000000000000000" pitchFamily="2" charset="0"/>
                          <a:ea typeface="Roboto" panose="02000000000000000000" pitchFamily="2" charset="0"/>
                        </a:rPr>
                        <a:t>Use a range of graph types to display data, including pie charts, scatter graphs and line graphs.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The difference between correlation and causation, and suggesting ways to test for both</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750" b="0" i="0">
                          <a:solidFill>
                            <a:schemeClr val="bg1"/>
                          </a:solidFill>
                          <a:effectLst/>
                          <a:latin typeface="Roboto" panose="02000000000000000000" pitchFamily="2" charset="0"/>
                          <a:ea typeface="Roboto" panose="02000000000000000000" pitchFamily="2" charset="0"/>
                        </a:rPr>
                        <a:t>Understand that scientific methods and theories develop as earlier explanations are modified to take account of new evidence and ideas, together with the importance of publishing results and peer review.</a:t>
                      </a:r>
                      <a:endParaRPr lang="en-GB" sz="75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732431078"/>
                  </a:ext>
                </a:extLst>
              </a:tr>
            </a:tbl>
          </a:graphicData>
        </a:graphic>
      </p:graphicFrame>
    </p:spTree>
    <p:extLst>
      <p:ext uri="{BB962C8B-B14F-4D97-AF65-F5344CB8AC3E}">
        <p14:creationId xmlns:p14="http://schemas.microsoft.com/office/powerpoint/2010/main" val="37782105"/>
      </p:ext>
    </p:extLst>
  </p:cSld>
  <p:clrMapOvr>
    <a:masterClrMapping/>
  </p:clrMapOvr>
</p:sld>
</file>

<file path=ppt/theme/theme1.xml><?xml version="1.0" encoding="utf-8"?>
<a:theme xmlns:a="http://schemas.openxmlformats.org/drawingml/2006/main" name="Title Slide">
  <a:themeElements>
    <a:clrScheme name="UL Science (Teacher Facing)">
      <a:dk1>
        <a:srgbClr val="FFFFFF"/>
      </a:dk1>
      <a:lt1>
        <a:srgbClr val="000000"/>
      </a:lt1>
      <a:dk2>
        <a:srgbClr val="E6E6E6"/>
      </a:dk2>
      <a:lt2>
        <a:srgbClr val="565656"/>
      </a:lt2>
      <a:accent1>
        <a:srgbClr val="D17E3F"/>
      </a:accent1>
      <a:accent2>
        <a:srgbClr val="8262A6"/>
      </a:accent2>
      <a:accent3>
        <a:srgbClr val="3E9C64"/>
      </a:accent3>
      <a:accent4>
        <a:srgbClr val="4E83BE"/>
      </a:accent4>
      <a:accent5>
        <a:srgbClr val="C35993"/>
      </a:accent5>
      <a:accent6>
        <a:srgbClr val="88A442"/>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Science (Teacher Facing)">
      <a:dk1>
        <a:srgbClr val="FFFFFF"/>
      </a:dk1>
      <a:lt1>
        <a:srgbClr val="000000"/>
      </a:lt1>
      <a:dk2>
        <a:srgbClr val="E6E6E6"/>
      </a:dk2>
      <a:lt2>
        <a:srgbClr val="565656"/>
      </a:lt2>
      <a:accent1>
        <a:srgbClr val="D17E3F"/>
      </a:accent1>
      <a:accent2>
        <a:srgbClr val="8262A6"/>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UserInfo>
        <DisplayName>Elizabeth Lupton</DisplayName>
        <AccountId>381</AccountId>
        <AccountType/>
      </UserInfo>
      <UserInfo>
        <DisplayName>Hannah Whaites</DisplayName>
        <AccountId>1087</AccountId>
        <AccountType/>
      </UserInfo>
      <UserInfo>
        <DisplayName>Charlie Cutler</DisplayName>
        <AccountId>30</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2A31F0-0284-4FFD-850E-478562CD718B}">
  <ds:schemaRefs>
    <ds:schemaRef ds:uri="http://schemas.microsoft.com/sharepoint/v3/contenttype/forms"/>
  </ds:schemaRefs>
</ds:datastoreItem>
</file>

<file path=customXml/itemProps2.xml><?xml version="1.0" encoding="utf-8"?>
<ds:datastoreItem xmlns:ds="http://schemas.openxmlformats.org/officeDocument/2006/customXml" ds:itemID="{AF20F8DA-C4FB-4450-BACC-F5A742E79B9F}">
  <ds:schemaRefs>
    <ds:schemaRef ds:uri="7cdbce52-7c58-4c49-97cb-d953267058b2"/>
    <ds:schemaRef ds:uri="84283a62-dbf0-4bf3-9286-04d2ea05a3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c49c2b2d-70df-4287-b29a-6aac4134a1ff"/>
    <ds:schemaRef ds:uri="c271d0f0-7a79-4c84-8a39-c67b41a98fc2"/>
  </ds:schemaRefs>
</ds:datastoreItem>
</file>

<file path=customXml/itemProps3.xml><?xml version="1.0" encoding="utf-8"?>
<ds:datastoreItem xmlns:ds="http://schemas.openxmlformats.org/officeDocument/2006/customXml" ds:itemID="{EFF32BBB-B1D4-41E0-8F1A-CD339A6E58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1d0f0-7a79-4c84-8a39-c67b41a98fc2"/>
    <ds:schemaRef ds:uri="c49c2b2d-70df-4287-b29a-6aac4134a1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42782</Words>
  <Application>Microsoft Office PowerPoint</Application>
  <PresentationFormat>A4 Paper (210x297 mm)</PresentationFormat>
  <Paragraphs>2669</Paragraphs>
  <Slides>20</Slides>
  <Notes>0</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Title Slide</vt:lpstr>
      <vt:lpstr>Teacher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Leanne GREAVES</cp:lastModifiedBy>
  <cp:revision>7</cp:revision>
  <dcterms:created xsi:type="dcterms:W3CDTF">2021-04-22T13:12:58Z</dcterms:created>
  <dcterms:modified xsi:type="dcterms:W3CDTF">2025-11-13T17:01:30Z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ies>
</file>