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82" r:id="rId4"/>
    <p:sldMasterId id="2147483794" r:id="rId5"/>
  </p:sldMasterIdLst>
  <p:notesMasterIdLst>
    <p:notesMasterId r:id="rId8"/>
  </p:notesMasterIdLst>
  <p:sldIdLst>
    <p:sldId id="261" r:id="rId6"/>
    <p:sldId id="264"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BAC686-86C7-0D97-1118-F6A39BCA5000}" v="53" dt="2026-01-04T13:15:41.188"/>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0"/>
    <p:restoredTop sz="94860"/>
  </p:normalViewPr>
  <p:slideViewPr>
    <p:cSldViewPr>
      <p:cViewPr varScale="1">
        <p:scale>
          <a:sx n="37" d="100"/>
          <a:sy n="37" d="100"/>
        </p:scale>
        <p:origin x="1156" y="3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OXER" userId="a99e8fb8-78fd-450b-bb40-e5ba3f9210e3" providerId="ADAL" clId="{413CFCB2-FC15-4DE8-8E43-FAA1218BC2F8}"/>
    <pc:docChg chg="modSld">
      <pc:chgData name="Natalie OXER" userId="a99e8fb8-78fd-450b-bb40-e5ba3f9210e3" providerId="ADAL" clId="{413CFCB2-FC15-4DE8-8E43-FAA1218BC2F8}" dt="2025-12-18T19:52:40.186" v="16" actId="20577"/>
      <pc:docMkLst>
        <pc:docMk/>
      </pc:docMkLst>
      <pc:sldChg chg="modSp mod">
        <pc:chgData name="Natalie OXER" userId="a99e8fb8-78fd-450b-bb40-e5ba3f9210e3" providerId="ADAL" clId="{413CFCB2-FC15-4DE8-8E43-FAA1218BC2F8}" dt="2025-12-18T19:52:14.970" v="5" actId="20577"/>
        <pc:sldMkLst>
          <pc:docMk/>
          <pc:sldMk cId="2182333825" sldId="261"/>
        </pc:sldMkLst>
        <pc:spChg chg="mod">
          <ac:chgData name="Natalie OXER" userId="a99e8fb8-78fd-450b-bb40-e5ba3f9210e3" providerId="ADAL" clId="{413CFCB2-FC15-4DE8-8E43-FAA1218BC2F8}" dt="2025-12-18T19:52:14.970" v="5" actId="20577"/>
          <ac:spMkLst>
            <pc:docMk/>
            <pc:sldMk cId="2182333825" sldId="261"/>
            <ac:spMk id="54" creationId="{00000000-0000-0000-0000-000000000000}"/>
          </ac:spMkLst>
        </pc:spChg>
      </pc:sldChg>
      <pc:sldChg chg="modSp mod">
        <pc:chgData name="Natalie OXER" userId="a99e8fb8-78fd-450b-bb40-e5ba3f9210e3" providerId="ADAL" clId="{413CFCB2-FC15-4DE8-8E43-FAA1218BC2F8}" dt="2025-12-18T19:52:40.186" v="16" actId="20577"/>
        <pc:sldMkLst>
          <pc:docMk/>
          <pc:sldMk cId="2111408863" sldId="264"/>
        </pc:sldMkLst>
        <pc:spChg chg="mod">
          <ac:chgData name="Natalie OXER" userId="a99e8fb8-78fd-450b-bb40-e5ba3f9210e3" providerId="ADAL" clId="{413CFCB2-FC15-4DE8-8E43-FAA1218BC2F8}" dt="2025-12-18T19:52:40.186" v="16" actId="20577"/>
          <ac:spMkLst>
            <pc:docMk/>
            <pc:sldMk cId="2111408863" sldId="264"/>
            <ac:spMk id="3" creationId="{5EEF4599-59C2-3B57-1B96-9ECAF664D2D6}"/>
          </ac:spMkLst>
        </pc:spChg>
        <pc:spChg chg="mod">
          <ac:chgData name="Natalie OXER" userId="a99e8fb8-78fd-450b-bb40-e5ba3f9210e3" providerId="ADAL" clId="{413CFCB2-FC15-4DE8-8E43-FAA1218BC2F8}" dt="2025-12-18T19:52:30.428" v="15" actId="20577"/>
          <ac:spMkLst>
            <pc:docMk/>
            <pc:sldMk cId="2111408863" sldId="264"/>
            <ac:spMk id="7" creationId="{021C8E44-73AA-2842-4FFF-E7CB267137DF}"/>
          </ac:spMkLst>
        </pc:spChg>
      </pc:sldChg>
    </pc:docChg>
  </pc:docChgLst>
  <pc:docChgLst>
    <pc:chgData name="Natalie OXER" userId="S::noxer@tpa.keystrust.org::a99e8fb8-78fd-450b-bb40-e5ba3f9210e3" providerId="AD" clId="Web-{90BAC686-86C7-0D97-1118-F6A39BCA5000}"/>
    <pc:docChg chg="modSld">
      <pc:chgData name="Natalie OXER" userId="S::noxer@tpa.keystrust.org::a99e8fb8-78fd-450b-bb40-e5ba3f9210e3" providerId="AD" clId="Web-{90BAC686-86C7-0D97-1118-F6A39BCA5000}" dt="2026-01-04T13:15:41.188" v="43" actId="14100"/>
      <pc:docMkLst>
        <pc:docMk/>
      </pc:docMkLst>
      <pc:sldChg chg="addSp delSp modSp">
        <pc:chgData name="Natalie OXER" userId="S::noxer@tpa.keystrust.org::a99e8fb8-78fd-450b-bb40-e5ba3f9210e3" providerId="AD" clId="Web-{90BAC686-86C7-0D97-1118-F6A39BCA5000}" dt="2026-01-04T13:15:41.188" v="43" actId="14100"/>
        <pc:sldMkLst>
          <pc:docMk/>
          <pc:sldMk cId="2111408863" sldId="264"/>
        </pc:sldMkLst>
        <pc:spChg chg="del">
          <ac:chgData name="Natalie OXER" userId="S::noxer@tpa.keystrust.org::a99e8fb8-78fd-450b-bb40-e5ba3f9210e3" providerId="AD" clId="Web-{90BAC686-86C7-0D97-1118-F6A39BCA5000}" dt="2026-01-04T13:14:01.748" v="17"/>
          <ac:spMkLst>
            <pc:docMk/>
            <pc:sldMk cId="2111408863" sldId="264"/>
            <ac:spMk id="8" creationId="{9EA6BE6C-539C-2162-A7EE-34D15B760643}"/>
          </ac:spMkLst>
        </pc:spChg>
        <pc:spChg chg="add del mod">
          <ac:chgData name="Natalie OXER" userId="S::noxer@tpa.keystrust.org::a99e8fb8-78fd-450b-bb40-e5ba3f9210e3" providerId="AD" clId="Web-{90BAC686-86C7-0D97-1118-F6A39BCA5000}" dt="2026-01-04T13:13:47.294" v="12"/>
          <ac:spMkLst>
            <pc:docMk/>
            <pc:sldMk cId="2111408863" sldId="264"/>
            <ac:spMk id="12" creationId="{1EEF9E51-89B3-7476-F474-6FA786D93269}"/>
          </ac:spMkLst>
        </pc:spChg>
        <pc:spChg chg="add mod">
          <ac:chgData name="Natalie OXER" userId="S::noxer@tpa.keystrust.org::a99e8fb8-78fd-450b-bb40-e5ba3f9210e3" providerId="AD" clId="Web-{90BAC686-86C7-0D97-1118-F6A39BCA5000}" dt="2026-01-04T13:15:41.188" v="43" actId="14100"/>
          <ac:spMkLst>
            <pc:docMk/>
            <pc:sldMk cId="2111408863" sldId="264"/>
            <ac:spMk id="13" creationId="{2358A742-39C8-6A56-3AC3-D0D0B90CA4BC}"/>
          </ac:spMkLst>
        </pc:spChg>
        <pc:spChg chg="add mod">
          <ac:chgData name="Natalie OXER" userId="S::noxer@tpa.keystrust.org::a99e8fb8-78fd-450b-bb40-e5ba3f9210e3" providerId="AD" clId="Web-{90BAC686-86C7-0D97-1118-F6A39BCA5000}" dt="2026-01-04T13:15:35.484" v="42" actId="20577"/>
          <ac:spMkLst>
            <pc:docMk/>
            <pc:sldMk cId="2111408863" sldId="264"/>
            <ac:spMk id="15" creationId="{CD21D9CE-9111-49BD-E267-C1346B86452F}"/>
          </ac:spMkLst>
        </pc:spChg>
        <pc:picChg chg="add del mod">
          <ac:chgData name="Natalie OXER" userId="S::noxer@tpa.keystrust.org::a99e8fb8-78fd-450b-bb40-e5ba3f9210e3" providerId="AD" clId="Web-{90BAC686-86C7-0D97-1118-F6A39BCA5000}" dt="2026-01-04T13:12:45.616" v="1"/>
          <ac:picMkLst>
            <pc:docMk/>
            <pc:sldMk cId="2111408863" sldId="264"/>
            <ac:picMk id="9" creationId="{3318A2A7-0D72-FED9-11A4-C670E5996EFA}"/>
          </ac:picMkLst>
        </pc:picChg>
        <pc:picChg chg="add del mod">
          <ac:chgData name="Natalie OXER" userId="S::noxer@tpa.keystrust.org::a99e8fb8-78fd-450b-bb40-e5ba3f9210e3" providerId="AD" clId="Web-{90BAC686-86C7-0D97-1118-F6A39BCA5000}" dt="2026-01-04T13:12:57.976" v="4"/>
          <ac:picMkLst>
            <pc:docMk/>
            <pc:sldMk cId="2111408863" sldId="264"/>
            <ac:picMk id="10" creationId="{99FECDE1-02ED-BB8C-2056-ADF5D970A5A7}"/>
          </ac:picMkLst>
        </pc:picChg>
        <pc:picChg chg="add del mod">
          <ac:chgData name="Natalie OXER" userId="S::noxer@tpa.keystrust.org::a99e8fb8-78fd-450b-bb40-e5ba3f9210e3" providerId="AD" clId="Web-{90BAC686-86C7-0D97-1118-F6A39BCA5000}" dt="2026-01-04T13:13:17.523" v="6"/>
          <ac:picMkLst>
            <pc:docMk/>
            <pc:sldMk cId="2111408863" sldId="264"/>
            <ac:picMk id="11" creationId="{0186358D-297C-F2DB-D623-AEDAB512991D}"/>
          </ac:picMkLst>
        </pc:picChg>
        <pc:picChg chg="add del mod">
          <ac:chgData name="Natalie OXER" userId="S::noxer@tpa.keystrust.org::a99e8fb8-78fd-450b-bb40-e5ba3f9210e3" providerId="AD" clId="Web-{90BAC686-86C7-0D97-1118-F6A39BCA5000}" dt="2026-01-04T13:14:24.873" v="19"/>
          <ac:picMkLst>
            <pc:docMk/>
            <pc:sldMk cId="2111408863" sldId="264"/>
            <ac:picMk id="14" creationId="{63CFBBDC-20BD-FE23-ADE5-094D6C8AC18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AD78319B-8C4F-4AA3-BD76-894C3971B10C}" type="datetimeFigureOut">
              <a:rPr lang="en-GB" smtClean="0"/>
              <a:t>04/01/2026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23CA2164-90D8-4B2B-96BB-E131DB45C587}" type="slidenum">
              <a:rPr lang="en-GB" smtClean="0"/>
              <a:t>‹#›</a:t>
            </a:fld>
            <a:endParaRPr lang="en-GB"/>
          </a:p>
        </p:txBody>
      </p:sp>
    </p:spTree>
    <p:extLst>
      <p:ext uri="{BB962C8B-B14F-4D97-AF65-F5344CB8AC3E}">
        <p14:creationId xmlns:p14="http://schemas.microsoft.com/office/powerpoint/2010/main" val="666137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1/4/2026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49277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1/4/2026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640675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1/4/2026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24391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1/4/2026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4207729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1/4/2026</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740021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1/4/2026</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246450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1/4/2026</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570237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1/4/2026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027692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1/4/2026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162785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1/4/2026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73327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1/4/2026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2281967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10247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3184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064990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71215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73585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501856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951949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484402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352787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580079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44105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1/4/2026</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2189293022"/>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63175037"/>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Year 3:</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Spring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Teachers: Mrs Catley &amp; Miss Plant</a:t>
            </a:r>
            <a:endParaRPr sz="2417" dirty="0"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2182333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38723906-7218-2774-3198-E271094CFBDE}"/>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30E803B3-AC11-7029-8BAE-309381D71F6C}"/>
              </a:ext>
            </a:extLst>
          </p:cNvPr>
          <p:cNvSpPr txBox="1"/>
          <p:nvPr/>
        </p:nvSpPr>
        <p:spPr>
          <a:xfrm>
            <a:off x="1342239" y="7205681"/>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Miss Joyce</a:t>
            </a:r>
            <a:endParaRPr sz="2417" dirty="0"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9659CB43-8281-7AD2-6503-F6F06532390B}"/>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6">
            <a:extLst>
              <a:ext uri="{FF2B5EF4-FFF2-40B4-BE49-F238E27FC236}">
                <a16:creationId xmlns:a16="http://schemas.microsoft.com/office/drawing/2014/main" id="{5EEF4599-59C2-3B57-1B96-9ECAF664D2D6}"/>
              </a:ext>
            </a:extLst>
          </p:cNvPr>
          <p:cNvSpPr txBox="1"/>
          <p:nvPr/>
        </p:nvSpPr>
        <p:spPr>
          <a:xfrm>
            <a:off x="658172" y="2073275"/>
            <a:ext cx="8936678" cy="350481"/>
          </a:xfrm>
          <a:prstGeom prst="rect">
            <a:avLst/>
          </a:prstGeom>
        </p:spPr>
        <p:txBody>
          <a:bodyPr vert="horz" wrap="square" lIns="0" tIns="17145" rIns="0" bIns="0" rtlCol="0" anchor="t">
            <a:spAutoFit/>
          </a:bodyPr>
          <a:lstStyle/>
          <a:p>
            <a:pPr>
              <a:lnSpc>
                <a:spcPct val="115000"/>
              </a:lnSpc>
              <a:tabLst>
                <a:tab pos="180340" algn="l"/>
              </a:tabLst>
            </a:pPr>
            <a:r>
              <a:rPr lang="en-GB" sz="2000" b="1" dirty="0">
                <a:latin typeface="Calibri"/>
                <a:ea typeface="Calibri"/>
                <a:cs typeface="Calibri"/>
              </a:rPr>
              <a:t> </a:t>
            </a:r>
            <a:endParaRPr lang="en-GB" dirty="0">
              <a:latin typeface="Calibri" panose="020F0502020204030204" pitchFamily="34" charset="0"/>
              <a:cs typeface="Calibri" panose="020F0502020204030204" pitchFamily="34" charset="0"/>
            </a:endParaRPr>
          </a:p>
        </p:txBody>
      </p:sp>
      <p:sp>
        <p:nvSpPr>
          <p:cNvPr id="4" name="object 18">
            <a:extLst>
              <a:ext uri="{FF2B5EF4-FFF2-40B4-BE49-F238E27FC236}">
                <a16:creationId xmlns:a16="http://schemas.microsoft.com/office/drawing/2014/main" id="{D853F52E-C62B-AF19-89D3-AFB9BBE577FF}"/>
              </a:ext>
            </a:extLst>
          </p:cNvPr>
          <p:cNvSpPr txBox="1"/>
          <p:nvPr/>
        </p:nvSpPr>
        <p:spPr>
          <a:xfrm>
            <a:off x="603250" y="1570847"/>
            <a:ext cx="3301174" cy="402033"/>
          </a:xfrm>
          <a:prstGeom prst="rect">
            <a:avLst/>
          </a:prstGeom>
        </p:spPr>
        <p:txBody>
          <a:bodyPr vert="horz" wrap="square" lIns="0" tIns="17145" rIns="0" bIns="0" rtlCol="0">
            <a:spAutoFit/>
          </a:bodyPr>
          <a:lstStyle/>
          <a:p>
            <a:pPr marL="12700">
              <a:lnSpc>
                <a:spcPct val="100000"/>
              </a:lnSpc>
              <a:spcBef>
                <a:spcPts val="135"/>
              </a:spcBef>
            </a:pPr>
            <a:r>
              <a:rPr lang="en-GB" sz="2500" b="1" spc="-55" dirty="0">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pic>
        <p:nvPicPr>
          <p:cNvPr id="5" name="Picture 4">
            <a:extLst>
              <a:ext uri="{FF2B5EF4-FFF2-40B4-BE49-F238E27FC236}">
                <a16:creationId xmlns:a16="http://schemas.microsoft.com/office/drawing/2014/main" id="{BA2403C9-F2F7-5254-D246-E2AD8BB45A4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
        <p:nvSpPr>
          <p:cNvPr id="6" name="object 22">
            <a:extLst>
              <a:ext uri="{FF2B5EF4-FFF2-40B4-BE49-F238E27FC236}">
                <a16:creationId xmlns:a16="http://schemas.microsoft.com/office/drawing/2014/main" id="{8C704C6C-3CA5-AF6D-5DB7-84E852130F98}"/>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dirty="0">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7" name="object 24">
            <a:extLst>
              <a:ext uri="{FF2B5EF4-FFF2-40B4-BE49-F238E27FC236}">
                <a16:creationId xmlns:a16="http://schemas.microsoft.com/office/drawing/2014/main" id="{021C8E44-73AA-2842-4FFF-E7CB267137DF}"/>
              </a:ext>
            </a:extLst>
          </p:cNvPr>
          <p:cNvSpPr txBox="1">
            <a:spLocks/>
          </p:cNvSpPr>
          <p:nvPr/>
        </p:nvSpPr>
        <p:spPr>
          <a:xfrm>
            <a:off x="119987" y="327216"/>
            <a:ext cx="9932062" cy="750847"/>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dirty="0"/>
              <a:t>Year 3 </a:t>
            </a:r>
            <a:r>
              <a:rPr lang="en-GB" sz="4800" spc="10" dirty="0"/>
              <a:t>Spring</a:t>
            </a:r>
            <a:r>
              <a:rPr lang="en-US" sz="4800" spc="10" dirty="0"/>
              <a:t> Curriculum 20</a:t>
            </a:r>
            <a:r>
              <a:rPr lang="en-GB" sz="4800" spc="10" dirty="0"/>
              <a:t>26</a:t>
            </a:r>
            <a:endParaRPr lang="en-US" sz="4800" spc="45" dirty="0"/>
          </a:p>
        </p:txBody>
      </p:sp>
      <p:sp>
        <p:nvSpPr>
          <p:cNvPr id="13" name="TextBox 12">
            <a:extLst>
              <a:ext uri="{FF2B5EF4-FFF2-40B4-BE49-F238E27FC236}">
                <a16:creationId xmlns:a16="http://schemas.microsoft.com/office/drawing/2014/main" id="{2358A742-39C8-6A56-3AC3-D0D0B90CA4BC}"/>
              </a:ext>
            </a:extLst>
          </p:cNvPr>
          <p:cNvSpPr txBox="1"/>
          <p:nvPr/>
        </p:nvSpPr>
        <p:spPr>
          <a:xfrm>
            <a:off x="550194" y="2248973"/>
            <a:ext cx="8911144" cy="64633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algn="l" rtl="0"/>
            <a:r>
              <a:rPr lang="en-GB" sz="1800" b="1" kern="1200" dirty="0">
                <a:latin typeface="Calibri"/>
                <a:ea typeface="Calibri"/>
                <a:cs typeface="Calibri"/>
              </a:rPr>
              <a:t>Topic - Explorers </a:t>
            </a:r>
          </a:p>
          <a:p>
            <a:pPr marL="347345" indent="-347345" algn="l" rtl="0">
              <a:buFont typeface="Symbol"/>
              <a:buChar char="·"/>
            </a:pPr>
            <a:r>
              <a:rPr lang="en-GB" sz="1800" kern="1200" dirty="0">
                <a:solidFill>
                  <a:srgbClr val="002060"/>
                </a:solidFill>
                <a:latin typeface="Calibri"/>
                <a:ea typeface="Calibri"/>
                <a:cs typeface="Calibri"/>
              </a:rPr>
              <a:t>In Science, our topics are organisms and plants: the children will be learning about healthy eating, skeletons and how plants grow. </a:t>
            </a:r>
          </a:p>
          <a:p>
            <a:pPr marL="347345" indent="-347345" algn="l" rtl="0">
              <a:buFont typeface="Symbol"/>
              <a:buChar char="·"/>
            </a:pPr>
            <a:r>
              <a:rPr lang="en-GB" sz="1800" kern="1200" dirty="0">
                <a:solidFill>
                  <a:srgbClr val="002060"/>
                </a:solidFill>
                <a:latin typeface="Calibri"/>
                <a:ea typeface="Calibri"/>
                <a:cs typeface="Calibri"/>
              </a:rPr>
              <a:t>In Computing the children will be creating using 'Scratch'. </a:t>
            </a:r>
          </a:p>
          <a:p>
            <a:pPr marL="347345" indent="-347345" algn="l" rtl="0">
              <a:buFont typeface="Symbol"/>
              <a:buChar char="·"/>
            </a:pPr>
            <a:r>
              <a:rPr lang="en-GB" sz="1800" kern="1200" dirty="0">
                <a:solidFill>
                  <a:srgbClr val="002060"/>
                </a:solidFill>
                <a:latin typeface="Calibri"/>
                <a:ea typeface="Calibri"/>
                <a:cs typeface="Calibri"/>
              </a:rPr>
              <a:t>In DT the children will use their skills to sew pouches and in art the topic is fairytales. We will be using clay as part of our project.</a:t>
            </a:r>
          </a:p>
          <a:p>
            <a:pPr marL="347345" indent="-347345" algn="l" rtl="0">
              <a:buFont typeface="Symbol"/>
              <a:buChar char="·"/>
            </a:pPr>
            <a:r>
              <a:rPr lang="en-GB" sz="1800" kern="1200" dirty="0">
                <a:solidFill>
                  <a:srgbClr val="002060"/>
                </a:solidFill>
                <a:latin typeface="Calibri"/>
                <a:ea typeface="Calibri"/>
                <a:cs typeface="Calibri"/>
              </a:rPr>
              <a:t>In Geography children will be learning all about the features of volcanoes: how they are formed and where they are found. In history they will be learning about Ancient Egypt. </a:t>
            </a:r>
          </a:p>
          <a:p>
            <a:pPr marL="347345" indent="-347345" algn="l" rtl="0">
              <a:buFont typeface="Symbol"/>
              <a:buChar char="·"/>
            </a:pPr>
            <a:r>
              <a:rPr lang="en-GB" sz="1800" kern="1200" dirty="0">
                <a:solidFill>
                  <a:srgbClr val="002060"/>
                </a:solidFill>
                <a:latin typeface="Calibri"/>
                <a:ea typeface="Calibri"/>
                <a:cs typeface="Calibri"/>
              </a:rPr>
              <a:t>In PE they will learn skills to play invasion games and perform gymnastics.</a:t>
            </a:r>
          </a:p>
          <a:p>
            <a:pPr marL="347345" indent="-347345" algn="l" rtl="0">
              <a:buFont typeface="Symbol"/>
              <a:buChar char="·"/>
            </a:pPr>
            <a:r>
              <a:rPr lang="en-GB" sz="1800" kern="1200" dirty="0">
                <a:solidFill>
                  <a:srgbClr val="002060"/>
                </a:solidFill>
                <a:latin typeface="Calibri"/>
                <a:ea typeface="Calibri"/>
                <a:cs typeface="Calibri"/>
              </a:rPr>
              <a:t>In PSHE the children will learn about how to resolve conflict and also about diversity and community. </a:t>
            </a:r>
          </a:p>
          <a:p>
            <a:pPr marL="347345" indent="-347345" algn="l" rtl="0">
              <a:buFont typeface="Symbol"/>
              <a:buChar char="·"/>
            </a:pPr>
            <a:r>
              <a:rPr lang="en-GB" sz="1800" kern="1200" dirty="0">
                <a:solidFill>
                  <a:srgbClr val="002060"/>
                </a:solidFill>
                <a:latin typeface="Calibri"/>
                <a:ea typeface="Calibri"/>
                <a:cs typeface="Calibri"/>
              </a:rPr>
              <a:t>In RE the children will learn about how people make moral decisions and where Islamic beliefs come from. </a:t>
            </a:r>
          </a:p>
          <a:p>
            <a:pPr marL="347345" indent="-347345">
              <a:buFont typeface="Symbol"/>
              <a:buChar char="·"/>
            </a:pPr>
            <a:endParaRPr lang="en-GB" dirty="0">
              <a:solidFill>
                <a:srgbClr val="002060"/>
              </a:solidFill>
              <a:latin typeface="Calibri"/>
              <a:ea typeface="Calibri"/>
              <a:cs typeface="Calibri"/>
            </a:endParaRPr>
          </a:p>
          <a:p>
            <a:pPr marL="0" algn="l" rtl="0"/>
            <a:r>
              <a:rPr lang="en-GB" sz="1800" b="1" kern="1200" dirty="0">
                <a:latin typeface="Calibri"/>
                <a:ea typeface="Calibri"/>
                <a:cs typeface="Calibri"/>
              </a:rPr>
              <a:t>Writing: </a:t>
            </a:r>
          </a:p>
          <a:p>
            <a:pPr marL="347345" indent="-347345" algn="l" rtl="0">
              <a:buFont typeface="Symbol"/>
              <a:buChar char="·"/>
            </a:pPr>
            <a:r>
              <a:rPr lang="en-GB" sz="1800" kern="1200" dirty="0">
                <a:solidFill>
                  <a:srgbClr val="002060"/>
                </a:solidFill>
                <a:latin typeface="Calibri"/>
                <a:ea typeface="Calibri"/>
                <a:cs typeface="Calibri"/>
              </a:rPr>
              <a:t>The children will be working on setting description and a narrative introducing a new character. We will be writing in different styles including a non-chronological report and instructions. The children will be working hard on their spelling and handwriting throughout the term. Please continue to support them with these skills at home.</a:t>
            </a:r>
          </a:p>
          <a:p>
            <a:pPr marL="347345" indent="-347345" algn="l" rtl="0"/>
            <a:endParaRPr lang="en-GB">
              <a:cs typeface="Arial" panose="020B0604020202020204"/>
            </a:endParaRPr>
          </a:p>
          <a:p>
            <a:pPr marL="0" algn="l" rtl="0"/>
            <a:r>
              <a:rPr lang="en-GB" sz="1800" b="1" kern="1200" dirty="0">
                <a:latin typeface="Calibri"/>
                <a:ea typeface="Calibri"/>
                <a:cs typeface="Calibri"/>
              </a:rPr>
              <a:t>Assemblies</a:t>
            </a:r>
            <a:r>
              <a:rPr lang="en-GB" sz="1800" b="1" kern="1200" dirty="0">
                <a:latin typeface="Calibri"/>
                <a:ea typeface="Calibri"/>
                <a:cs typeface="Times New Roman"/>
              </a:rPr>
              <a:t>:</a:t>
            </a:r>
          </a:p>
          <a:p>
            <a:pPr marL="0" algn="l" rtl="0"/>
            <a:r>
              <a:rPr lang="en-GB" sz="1800" kern="1200" dirty="0">
                <a:latin typeface="Calibri"/>
                <a:ea typeface="Times New Roman"/>
                <a:cs typeface="Calibri"/>
              </a:rPr>
              <a:t>3R and 3C have their assembly on the 26</a:t>
            </a:r>
            <a:r>
              <a:rPr lang="en-GB" sz="1800" kern="1200" baseline="30000" dirty="0">
                <a:latin typeface="Calibri"/>
                <a:ea typeface="Times New Roman"/>
                <a:cs typeface="Calibri"/>
              </a:rPr>
              <a:t>th</a:t>
            </a:r>
            <a:r>
              <a:rPr lang="en-GB" sz="1800" kern="1200" dirty="0">
                <a:latin typeface="Calibri"/>
                <a:ea typeface="Times New Roman"/>
                <a:cs typeface="Calibri"/>
              </a:rPr>
              <a:t> March. </a:t>
            </a:r>
          </a:p>
          <a:p>
            <a:pPr algn="ctr"/>
            <a:endParaRPr lang="en-GB"/>
          </a:p>
        </p:txBody>
      </p:sp>
      <p:sp>
        <p:nvSpPr>
          <p:cNvPr id="15" name="TextBox 14">
            <a:extLst>
              <a:ext uri="{FF2B5EF4-FFF2-40B4-BE49-F238E27FC236}">
                <a16:creationId xmlns:a16="http://schemas.microsoft.com/office/drawing/2014/main" id="{CD21D9CE-9111-49BD-E267-C1346B86452F}"/>
              </a:ext>
            </a:extLst>
          </p:cNvPr>
          <p:cNvSpPr txBox="1"/>
          <p:nvPr/>
        </p:nvSpPr>
        <p:spPr>
          <a:xfrm>
            <a:off x="10262338" y="1419181"/>
            <a:ext cx="9464312" cy="89562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algn="l" rtl="0"/>
            <a:r>
              <a:rPr lang="en-GB" sz="1800" b="1" kern="1200" dirty="0">
                <a:latin typeface="Calibri"/>
                <a:ea typeface="Calibri"/>
                <a:cs typeface="Calibri"/>
              </a:rPr>
              <a:t>Reading:</a:t>
            </a:r>
            <a:r>
              <a:rPr lang="en-GB" sz="1800" kern="1200" dirty="0">
                <a:latin typeface="Calibri"/>
                <a:ea typeface="Calibri"/>
                <a:cs typeface="Calibri"/>
              </a:rPr>
              <a:t> </a:t>
            </a:r>
          </a:p>
          <a:p>
            <a:pPr marL="0" algn="l" rtl="0"/>
            <a:r>
              <a:rPr lang="en-GB" sz="1800" kern="1200" dirty="0">
                <a:latin typeface="Calibri"/>
                <a:ea typeface="Calibri"/>
                <a:cs typeface="Calibri"/>
              </a:rPr>
              <a:t>Please read with your child as often as possible. There will be a reading challenge bookmark that will be given to your child each week and this is to be uploaded to seesaw where your child’s class teacher will monitor their reading. Your child needs to complete a minimum of 3 challenges a week which are to be uploaded onto seesaw.</a:t>
            </a:r>
          </a:p>
          <a:p>
            <a:pPr marL="0" algn="l" rtl="0"/>
            <a:endParaRPr lang="en-GB"/>
          </a:p>
          <a:p>
            <a:pPr marL="0" algn="l" rtl="0"/>
            <a:r>
              <a:rPr lang="en-GB" sz="1800" b="1" kern="1200" dirty="0">
                <a:latin typeface="Calibri"/>
                <a:ea typeface="Calibri"/>
                <a:cs typeface="Calibri"/>
              </a:rPr>
              <a:t>Maths:</a:t>
            </a:r>
          </a:p>
          <a:p>
            <a:pPr marL="347345" indent="-347345" algn="l" rtl="0">
              <a:buFont typeface="Symbol"/>
              <a:buChar char="·"/>
            </a:pPr>
            <a:r>
              <a:rPr lang="en-GB" sz="1800" kern="1200" dirty="0">
                <a:solidFill>
                  <a:srgbClr val="002060"/>
                </a:solidFill>
                <a:latin typeface="Calibri"/>
                <a:ea typeface="Calibri"/>
                <a:cs typeface="Calibri"/>
              </a:rPr>
              <a:t>Multiplication and Division , including weekly times table tests</a:t>
            </a:r>
          </a:p>
          <a:p>
            <a:pPr marL="347345" indent="-347345" algn="l" rtl="0">
              <a:buFont typeface="Symbol"/>
              <a:buChar char="·"/>
            </a:pPr>
            <a:r>
              <a:rPr lang="en-GB" sz="1800" kern="1200" dirty="0">
                <a:solidFill>
                  <a:srgbClr val="002060"/>
                </a:solidFill>
                <a:latin typeface="Calibri"/>
                <a:ea typeface="Calibri"/>
                <a:cs typeface="Calibri"/>
              </a:rPr>
              <a:t>Fractions.</a:t>
            </a:r>
          </a:p>
          <a:p>
            <a:pPr marL="347345" indent="-347345" algn="l" rtl="0">
              <a:buFont typeface="Symbol"/>
              <a:buChar char="·"/>
            </a:pPr>
            <a:r>
              <a:rPr lang="en-GB" sz="1800" kern="1200" dirty="0">
                <a:solidFill>
                  <a:srgbClr val="002060"/>
                </a:solidFill>
                <a:latin typeface="Calibri"/>
                <a:ea typeface="Calibri"/>
                <a:cs typeface="Calibri"/>
              </a:rPr>
              <a:t>Length and perimeter.</a:t>
            </a:r>
          </a:p>
          <a:p>
            <a:pPr marL="347345" indent="-347345" algn="l" rtl="0">
              <a:buFont typeface="Symbol"/>
              <a:buChar char="·"/>
            </a:pPr>
            <a:r>
              <a:rPr lang="en-GB" sz="1800" kern="1200" dirty="0">
                <a:solidFill>
                  <a:srgbClr val="002060"/>
                </a:solidFill>
                <a:latin typeface="Calibri"/>
                <a:ea typeface="Calibri"/>
                <a:cs typeface="Calibri"/>
              </a:rPr>
              <a:t>Mass and capacity.</a:t>
            </a:r>
          </a:p>
          <a:p>
            <a:pPr marL="347345" indent="-347345" algn="l" rtl="0">
              <a:buFont typeface="Symbol"/>
              <a:buChar char="·"/>
            </a:pPr>
            <a:r>
              <a:rPr lang="en-GB" sz="1800" kern="1200" dirty="0">
                <a:solidFill>
                  <a:srgbClr val="002060"/>
                </a:solidFill>
                <a:latin typeface="Calibri"/>
                <a:ea typeface="Calibri"/>
                <a:cs typeface="Calibri"/>
              </a:rPr>
              <a:t>Worded Problems. </a:t>
            </a:r>
          </a:p>
          <a:p>
            <a:pPr marL="347345" indent="-347345" algn="l" rtl="0">
              <a:buFont typeface="Symbol"/>
              <a:buChar char="·"/>
            </a:pPr>
            <a:r>
              <a:rPr lang="en-GB" sz="1800" kern="1200" dirty="0">
                <a:solidFill>
                  <a:srgbClr val="002060"/>
                </a:solidFill>
                <a:latin typeface="Calibri"/>
                <a:ea typeface="Calibri"/>
                <a:cs typeface="Calibri"/>
              </a:rPr>
              <a:t>Please use the school’s calculation policy, available on the website, to support your child.</a:t>
            </a:r>
          </a:p>
          <a:p>
            <a:pPr marL="347345" indent="-347345">
              <a:buFont typeface="Symbol"/>
              <a:buChar char="·"/>
            </a:pPr>
            <a:endParaRPr lang="en-GB" dirty="0">
              <a:solidFill>
                <a:srgbClr val="002060"/>
              </a:solidFill>
              <a:latin typeface="Calibri"/>
              <a:ea typeface="Calibri"/>
              <a:cs typeface="Calibri"/>
            </a:endParaRPr>
          </a:p>
          <a:p>
            <a:pPr marL="0" algn="l" rtl="0"/>
            <a:r>
              <a:rPr lang="en-GB" sz="1800" b="1" kern="1200" dirty="0">
                <a:solidFill>
                  <a:srgbClr val="002060"/>
                </a:solidFill>
                <a:latin typeface="Calibri"/>
                <a:ea typeface="Calibri"/>
                <a:cs typeface="Calibri"/>
              </a:rPr>
              <a:t>Homework</a:t>
            </a:r>
            <a:r>
              <a:rPr lang="en-GB" sz="1800" b="1" kern="1200" dirty="0">
                <a:solidFill>
                  <a:srgbClr val="002060"/>
                </a:solidFill>
                <a:latin typeface="Calibri"/>
                <a:ea typeface="Calibri"/>
                <a:cs typeface="Times New Roman"/>
              </a:rPr>
              <a:t>:</a:t>
            </a:r>
          </a:p>
          <a:p>
            <a:pPr marL="0" algn="l" rtl="0"/>
            <a:r>
              <a:rPr lang="en-GB" sz="1800" kern="1200" dirty="0">
                <a:solidFill>
                  <a:srgbClr val="002060"/>
                </a:solidFill>
                <a:latin typeface="Calibri"/>
                <a:ea typeface="Calibri"/>
                <a:cs typeface="Calibri"/>
              </a:rPr>
              <a:t>Children also need to read each day and complete their reading challenges, submitting these on Seesaw. Children should also be playing TT Rockstars regularly and completing their spelling activities. If you have issues accessing Seesaw, then please talk to your child’s teacher. </a:t>
            </a:r>
          </a:p>
          <a:p>
            <a:endParaRPr lang="en-GB" dirty="0">
              <a:solidFill>
                <a:srgbClr val="002060"/>
              </a:solidFill>
              <a:latin typeface="Calibri"/>
              <a:ea typeface="Calibri"/>
              <a:cs typeface="Calibri"/>
            </a:endParaRPr>
          </a:p>
          <a:p>
            <a:pPr marL="0" indent="0" algn="l" rtl="0"/>
            <a:r>
              <a:rPr lang="en-GB" sz="1800" b="1" kern="1200" dirty="0">
                <a:latin typeface="Calibri"/>
                <a:ea typeface="Calibri"/>
                <a:cs typeface="Calibri"/>
              </a:rPr>
              <a:t>PE</a:t>
            </a:r>
            <a:r>
              <a:rPr lang="en-GB" sz="1800" kern="1200" dirty="0">
                <a:latin typeface="Calibri"/>
                <a:ea typeface="Calibri"/>
                <a:cs typeface="Calibri"/>
              </a:rPr>
              <a:t>: </a:t>
            </a:r>
            <a:r>
              <a:rPr lang="en-US" sz="1800" kern="1200" dirty="0">
                <a:latin typeface="Calibri"/>
                <a:ea typeface="Calibri"/>
                <a:cs typeface="Calibri"/>
              </a:rPr>
              <a:t>Children should come to school wearing their PE kit on PE days. </a:t>
            </a:r>
          </a:p>
          <a:p>
            <a:endParaRPr lang="en-US" dirty="0">
              <a:latin typeface="Calibri"/>
              <a:ea typeface="Calibri"/>
              <a:cs typeface="Calibri"/>
            </a:endParaRPr>
          </a:p>
          <a:p>
            <a:pPr marL="0" algn="l" rtl="0"/>
            <a:r>
              <a:rPr lang="en-US" sz="1800" b="1" kern="1400" dirty="0">
                <a:solidFill>
                  <a:srgbClr val="000000"/>
                </a:solidFill>
                <a:latin typeface="Calibri"/>
                <a:ea typeface="Calibri"/>
                <a:cs typeface="Calibri"/>
              </a:rPr>
              <a:t>Cowell: </a:t>
            </a:r>
            <a:r>
              <a:rPr lang="en-US" sz="1800" b="1" kern="1200" dirty="0">
                <a:latin typeface="Calibri"/>
                <a:ea typeface="Calibri"/>
                <a:cs typeface="Calibri"/>
              </a:rPr>
              <a:t>Thursday &amp; Friday</a:t>
            </a:r>
          </a:p>
          <a:p>
            <a:pPr marL="0" algn="l" rtl="0"/>
            <a:r>
              <a:rPr lang="en-US" sz="1800" b="1" kern="1400" dirty="0">
                <a:solidFill>
                  <a:srgbClr val="000000"/>
                </a:solidFill>
                <a:latin typeface="Calibri"/>
                <a:ea typeface="Calibri"/>
                <a:cs typeface="Calibri"/>
              </a:rPr>
              <a:t>Rowling: </a:t>
            </a:r>
            <a:r>
              <a:rPr lang="en-US" sz="1800" b="1" kern="1200" dirty="0">
                <a:latin typeface="Calibri"/>
                <a:ea typeface="Calibri"/>
                <a:cs typeface="Calibri"/>
              </a:rPr>
              <a:t>Monday &amp; Thursday</a:t>
            </a:r>
          </a:p>
          <a:p>
            <a:endParaRPr lang="en-US" b="1" dirty="0">
              <a:latin typeface="Calibri"/>
              <a:ea typeface="Calibri"/>
              <a:cs typeface="Calibri"/>
            </a:endParaRPr>
          </a:p>
          <a:p>
            <a:pPr marL="0" algn="l" rtl="0"/>
            <a:r>
              <a:rPr lang="en-US" sz="1800" kern="1200" dirty="0">
                <a:latin typeface="Calibri"/>
                <a:ea typeface="Calibri"/>
                <a:cs typeface="Calibri"/>
              </a:rPr>
              <a:t>PE lessons may be indoors or outdoors so please ensure they have suitable shoes and warm clothes. Please follow the school guidelines for PE kits: black/grey tracksuit bottoms,  black jumpers and white t-shirts. </a:t>
            </a:r>
          </a:p>
          <a:p>
            <a:endParaRPr lang="en-US" dirty="0">
              <a:latin typeface="Calibri"/>
              <a:ea typeface="Calibri"/>
              <a:cs typeface="Calibri"/>
            </a:endParaRPr>
          </a:p>
          <a:p>
            <a:pPr marL="0" algn="l" rtl="0"/>
            <a:r>
              <a:rPr lang="en-US" sz="1800" b="1" kern="1200" dirty="0">
                <a:latin typeface="Calibri"/>
                <a:ea typeface="Calibri"/>
                <a:cs typeface="Calibri"/>
              </a:rPr>
              <a:t>Lost property: </a:t>
            </a:r>
          </a:p>
          <a:p>
            <a:pPr marL="283210" indent="-283210" algn="l" rtl="0">
              <a:buFont typeface="Arial"/>
              <a:buChar char="•"/>
            </a:pPr>
            <a:r>
              <a:rPr lang="en-US" sz="1800" kern="1200" dirty="0">
                <a:latin typeface="Calibri"/>
                <a:ea typeface="Calibri"/>
                <a:cs typeface="Calibri"/>
              </a:rPr>
              <a:t>Please name all of your child’s things to help us to keep them safe. If they have lost items please speak to your class teacher. </a:t>
            </a:r>
          </a:p>
          <a:p>
            <a:pPr algn="ctr"/>
            <a:endParaRPr lang="en-GB"/>
          </a:p>
        </p:txBody>
      </p:sp>
    </p:spTree>
    <p:extLst>
      <p:ext uri="{BB962C8B-B14F-4D97-AF65-F5344CB8AC3E}">
        <p14:creationId xmlns:p14="http://schemas.microsoft.com/office/powerpoint/2010/main" val="2111408863"/>
      </p:ext>
    </p:extLst>
  </p:cSld>
  <p:clrMapOvr>
    <a:masterClrMapping/>
  </p:clrMapOvr>
</p:sld>
</file>

<file path=ppt/theme/theme1.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e74240d12bb1476dd1ab71f5786af6cb">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82304504c279b1b08b46c746f487d42f"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2.xml><?xml version="1.0" encoding="utf-8"?>
<ds:datastoreItem xmlns:ds="http://schemas.openxmlformats.org/officeDocument/2006/customXml" ds:itemID="{6F31CC49-5485-49B7-9EAF-4085E8EAD163}">
  <ds:schemaRefs>
    <ds:schemaRef ds:uri="http://schemas.microsoft.com/office/2006/metadata/contentType"/>
    <ds:schemaRef ds:uri="http://schemas.microsoft.com/office/2006/metadata/properties/metaAttributes"/>
    <ds:schemaRef ds:uri="http://www.w3.org/2000/xmlns/"/>
    <ds:schemaRef ds:uri="http://www.w3.org/2001/XMLSchema"/>
    <ds:schemaRef ds:uri="1884bc77-6208-46bc-8ca1-f8e0ebd7cfa8"/>
    <ds:schemaRef ds:uri="fe9c093d-aa41-478f-be6b-e7e20e8ebaed"/>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92F18CE-0664-4747-9A36-DB6272ADADB8}">
  <ds:schemaRefs>
    <ds:schemaRef ds:uri="http://schemas.microsoft.com/office/2006/metadata/properties"/>
    <ds:schemaRef ds:uri="http://www.w3.org/2000/xmlns/"/>
    <ds:schemaRef ds:uri="fe9c093d-aa41-478f-be6b-e7e20e8ebaed"/>
    <ds:schemaRef ds:uri="http://www.w3.org/2001/XMLSchema-instance"/>
    <ds:schemaRef ds:uri="1884bc77-6208-46bc-8ca1-f8e0ebd7cfa8"/>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TotalTime>854</TotalTime>
  <Words>522</Words>
  <Application>Microsoft Office PowerPoint</Application>
  <PresentationFormat>Custom</PresentationFormat>
  <Paragraphs>44</Paragraphs>
  <Slides>2</Slides>
  <Notes>2</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1_Office Theme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Natalie OXER</cp:lastModifiedBy>
  <cp:revision>95</cp:revision>
  <dcterms:created xsi:type="dcterms:W3CDTF">2021-06-07T11:40:55Z</dcterms:created>
  <dcterms:modified xsi:type="dcterms:W3CDTF">2026-01-04T13:15:42Z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