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4" r:id="rId4"/>
    <p:sldMasterId id="2147483667" r:id="rId5"/>
  </p:sldMasterIdLst>
  <p:notesMasterIdLst>
    <p:notesMasterId r:id="rId16"/>
  </p:notesMasterIdLst>
  <p:handoutMasterIdLst>
    <p:handoutMasterId r:id="rId17"/>
  </p:handoutMasterIdLst>
  <p:sldIdLst>
    <p:sldId id="545" r:id="rId6"/>
    <p:sldId id="552" r:id="rId7"/>
    <p:sldId id="551" r:id="rId8"/>
    <p:sldId id="553" r:id="rId9"/>
    <p:sldId id="554" r:id="rId10"/>
    <p:sldId id="550" r:id="rId11"/>
    <p:sldId id="546" r:id="rId12"/>
    <p:sldId id="549" r:id="rId13"/>
    <p:sldId id="547" r:id="rId14"/>
    <p:sldId id="544" r:id="rId15"/>
  </p:sldIdLst>
  <p:sldSz cx="9906000" cy="6858000" type="A4"/>
  <p:notesSz cx="6858000" cy="9144000"/>
  <p:embeddedFontLst>
    <p:embeddedFont>
      <p:font typeface="Roboto" panose="02000000000000000000" pitchFamily="2" charset="0"/>
      <p:regular r:id="rId18"/>
      <p:bold r:id="rId19"/>
      <p:italic r:id="rId20"/>
      <p:boldItalic r:id="rId21"/>
    </p:embeddedFont>
    <p:embeddedFont>
      <p:font typeface="United Curriculum" panose="020B0604020202020204" charset="0"/>
      <p:regular r:id="rId22"/>
    </p:embeddedFont>
  </p:embeddedFontLst>
  <p:defaultTextStyle>
    <a:defPPr>
      <a:defRPr lang="en-US"/>
    </a:defPPr>
    <a:lvl1pPr marL="0" algn="l" defTabSz="457117" rtl="0" eaLnBrk="1" latinLnBrk="0" hangingPunct="1">
      <a:defRPr sz="1799" kern="1200">
        <a:solidFill>
          <a:schemeClr val="tx1"/>
        </a:solidFill>
        <a:latin typeface="+mn-lt"/>
        <a:ea typeface="+mn-ea"/>
        <a:cs typeface="+mn-cs"/>
      </a:defRPr>
    </a:lvl1pPr>
    <a:lvl2pPr marL="457117" algn="l" defTabSz="457117" rtl="0" eaLnBrk="1" latinLnBrk="0" hangingPunct="1">
      <a:defRPr sz="1799" kern="1200">
        <a:solidFill>
          <a:schemeClr val="tx1"/>
        </a:solidFill>
        <a:latin typeface="+mn-lt"/>
        <a:ea typeface="+mn-ea"/>
        <a:cs typeface="+mn-cs"/>
      </a:defRPr>
    </a:lvl2pPr>
    <a:lvl3pPr marL="914235" algn="l" defTabSz="457117" rtl="0" eaLnBrk="1" latinLnBrk="0" hangingPunct="1">
      <a:defRPr sz="1799" kern="1200">
        <a:solidFill>
          <a:schemeClr val="tx1"/>
        </a:solidFill>
        <a:latin typeface="+mn-lt"/>
        <a:ea typeface="+mn-ea"/>
        <a:cs typeface="+mn-cs"/>
      </a:defRPr>
    </a:lvl3pPr>
    <a:lvl4pPr marL="1371353" algn="l" defTabSz="457117" rtl="0" eaLnBrk="1" latinLnBrk="0" hangingPunct="1">
      <a:defRPr sz="1799" kern="1200">
        <a:solidFill>
          <a:schemeClr val="tx1"/>
        </a:solidFill>
        <a:latin typeface="+mn-lt"/>
        <a:ea typeface="+mn-ea"/>
        <a:cs typeface="+mn-cs"/>
      </a:defRPr>
    </a:lvl4pPr>
    <a:lvl5pPr marL="1828470" algn="l" defTabSz="457117" rtl="0" eaLnBrk="1" latinLnBrk="0" hangingPunct="1">
      <a:defRPr sz="1799" kern="1200">
        <a:solidFill>
          <a:schemeClr val="tx1"/>
        </a:solidFill>
        <a:latin typeface="+mn-lt"/>
        <a:ea typeface="+mn-ea"/>
        <a:cs typeface="+mn-cs"/>
      </a:defRPr>
    </a:lvl5pPr>
    <a:lvl6pPr marL="2285588" algn="l" defTabSz="457117" rtl="0" eaLnBrk="1" latinLnBrk="0" hangingPunct="1">
      <a:defRPr sz="1799" kern="1200">
        <a:solidFill>
          <a:schemeClr val="tx1"/>
        </a:solidFill>
        <a:latin typeface="+mn-lt"/>
        <a:ea typeface="+mn-ea"/>
        <a:cs typeface="+mn-cs"/>
      </a:defRPr>
    </a:lvl6pPr>
    <a:lvl7pPr marL="2742705" algn="l" defTabSz="457117" rtl="0" eaLnBrk="1" latinLnBrk="0" hangingPunct="1">
      <a:defRPr sz="1799" kern="1200">
        <a:solidFill>
          <a:schemeClr val="tx1"/>
        </a:solidFill>
        <a:latin typeface="+mn-lt"/>
        <a:ea typeface="+mn-ea"/>
        <a:cs typeface="+mn-cs"/>
      </a:defRPr>
    </a:lvl7pPr>
    <a:lvl8pPr marL="3199823" algn="l" defTabSz="457117" rtl="0" eaLnBrk="1" latinLnBrk="0" hangingPunct="1">
      <a:defRPr sz="1799" kern="1200">
        <a:solidFill>
          <a:schemeClr val="tx1"/>
        </a:solidFill>
        <a:latin typeface="+mn-lt"/>
        <a:ea typeface="+mn-ea"/>
        <a:cs typeface="+mn-cs"/>
      </a:defRPr>
    </a:lvl8pPr>
    <a:lvl9pPr marL="3656940" algn="l" defTabSz="457117" rtl="0" eaLnBrk="1" latinLnBrk="0" hangingPunct="1">
      <a:defRPr sz="1799"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77A9426-8E71-580F-A5B8-2EE4FF047C8C}" name="Lucy Hawker" initials="LH" userId="S::Lucy.Hawker@unitedlearning.org.uk::1ef25c0a-c1f6-440b-b33b-783bdcbee9d5" providerId="AD"/>
  <p188:author id="{6C9BADAA-4940-520A-5319-8E8EA85EDB29}" name="Charlie Cutler" initials="CC" userId="S::charlie.cutler@unitedlearning.org.uk::c5b094de-3707-4aae-994d-70175e9a1467" providerId="AD"/>
  <p188:author id="{C1970DAF-E6A3-64D7-9804-F7D68B8409F0}" name="Sally McCartney" initials="SM" userId="S::sally.mccartney@unitedlearning.org.uk::1b5c1c85-70fd-40d9-aba5-bb5ae0d377fb" providerId="AD"/>
  <p188:author id="{C833E4BA-E012-CD07-1FD3-0F30CCFF34BF}" name="Charlie Cutler" initials="CC" userId="S::Charlie.Cutler@unitedlearning.org.uk::c5b094de-3707-4aae-994d-70175e9a1467"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harlie Cutler" initials="CC" lastIdx="15" clrIdx="0">
    <p:extLst>
      <p:ext uri="{19B8F6BF-5375-455C-9EA6-DF929625EA0E}">
        <p15:presenceInfo xmlns:p15="http://schemas.microsoft.com/office/powerpoint/2012/main" userId="S::Charlie.Cutler@unitedlearning.org.uk::c5b094de-3707-4aae-994d-70175e9a1467" providerId="AD"/>
      </p:ext>
    </p:extLst>
  </p:cmAuthor>
  <p:cmAuthor id="2" name="Jessica Quinn" initials="JQ" lastIdx="7" clrIdx="1">
    <p:extLst>
      <p:ext uri="{19B8F6BF-5375-455C-9EA6-DF929625EA0E}">
        <p15:presenceInfo xmlns:p15="http://schemas.microsoft.com/office/powerpoint/2012/main" userId="S::Jessica.Quinn@unitedlearning.org.uk::8a95f2e1-9608-4c55-8128-be797539c75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B4A1CA"/>
    <a:srgbClr val="463359"/>
    <a:srgbClr val="48355B"/>
    <a:srgbClr val="F3DEE9"/>
    <a:srgbClr val="BBBBBB"/>
    <a:srgbClr val="D55D5D"/>
    <a:srgbClr val="DB7474"/>
    <a:srgbClr val="0033CC"/>
    <a:srgbClr val="D9EB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CBA14F-A599-5D2A-0382-E4C53545D9A7}" v="15" dt="2024-06-18T19:56:55.1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0" d="100"/>
          <a:sy n="60" d="100"/>
        </p:scale>
        <p:origin x="1320" y="72"/>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font" Target="fonts/font1.fntdata"/><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font" Target="fonts/font4.fntdata"/><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handoutMaster" Target="handoutMasters/handoutMaster1.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commentAuthors" Target="commentAuthors.xml"/><Relationship Id="rId28"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font" Target="fonts/font5.fntdata"/><Relationship Id="rId27" Type="http://schemas.openxmlformats.org/officeDocument/2006/relationships/tableStyles" Target="tableStyles.xml"/><Relationship Id="rId30"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a JEREMAES" userId="S::pjeremaes@tps.pkat.co.uk::25917413-02a2-45dc-a80d-1475c3f1d770" providerId="AD" clId="Web-{E4CBA14F-A599-5D2A-0382-E4C53545D9A7}"/>
    <pc:docChg chg="modSld">
      <pc:chgData name="Paula JEREMAES" userId="S::pjeremaes@tps.pkat.co.uk::25917413-02a2-45dc-a80d-1475c3f1d770" providerId="AD" clId="Web-{E4CBA14F-A599-5D2A-0382-E4C53545D9A7}" dt="2024-06-18T19:56:45.626" v="5"/>
      <pc:docMkLst>
        <pc:docMk/>
      </pc:docMkLst>
      <pc:sldChg chg="modSp">
        <pc:chgData name="Paula JEREMAES" userId="S::pjeremaes@tps.pkat.co.uk::25917413-02a2-45dc-a80d-1475c3f1d770" providerId="AD" clId="Web-{E4CBA14F-A599-5D2A-0382-E4C53545D9A7}" dt="2024-06-18T19:55:46.812" v="0"/>
        <pc:sldMkLst>
          <pc:docMk/>
          <pc:sldMk cId="1634780650" sldId="544"/>
        </pc:sldMkLst>
        <pc:graphicFrameChg chg="modGraphic">
          <ac:chgData name="Paula JEREMAES" userId="S::pjeremaes@tps.pkat.co.uk::25917413-02a2-45dc-a80d-1475c3f1d770" providerId="AD" clId="Web-{E4CBA14F-A599-5D2A-0382-E4C53545D9A7}" dt="2024-06-18T19:55:46.812" v="0"/>
          <ac:graphicFrameMkLst>
            <pc:docMk/>
            <pc:sldMk cId="1634780650" sldId="544"/>
            <ac:graphicFrameMk id="3" creationId="{D89FC612-BAA8-8019-7B73-15FD1EE8D5A1}"/>
          </ac:graphicFrameMkLst>
        </pc:graphicFrameChg>
      </pc:sldChg>
      <pc:sldChg chg="modSp">
        <pc:chgData name="Paula JEREMAES" userId="S::pjeremaes@tps.pkat.co.uk::25917413-02a2-45dc-a80d-1475c3f1d770" providerId="AD" clId="Web-{E4CBA14F-A599-5D2A-0382-E4C53545D9A7}" dt="2024-06-18T19:56:17.204" v="2"/>
        <pc:sldMkLst>
          <pc:docMk/>
          <pc:sldMk cId="471012649" sldId="546"/>
        </pc:sldMkLst>
        <pc:graphicFrameChg chg="modGraphic">
          <ac:chgData name="Paula JEREMAES" userId="S::pjeremaes@tps.pkat.co.uk::25917413-02a2-45dc-a80d-1475c3f1d770" providerId="AD" clId="Web-{E4CBA14F-A599-5D2A-0382-E4C53545D9A7}" dt="2024-06-18T19:56:17.204" v="2"/>
          <ac:graphicFrameMkLst>
            <pc:docMk/>
            <pc:sldMk cId="471012649" sldId="546"/>
            <ac:graphicFrameMk id="3" creationId="{D89FC612-BAA8-8019-7B73-15FD1EE8D5A1}"/>
          </ac:graphicFrameMkLst>
        </pc:graphicFrameChg>
      </pc:sldChg>
      <pc:sldChg chg="modSp">
        <pc:chgData name="Paula JEREMAES" userId="S::pjeremaes@tps.pkat.co.uk::25917413-02a2-45dc-a80d-1475c3f1d770" providerId="AD" clId="Web-{E4CBA14F-A599-5D2A-0382-E4C53545D9A7}" dt="2024-06-18T19:56:03.406" v="1"/>
        <pc:sldMkLst>
          <pc:docMk/>
          <pc:sldMk cId="2389809239" sldId="549"/>
        </pc:sldMkLst>
        <pc:graphicFrameChg chg="modGraphic">
          <ac:chgData name="Paula JEREMAES" userId="S::pjeremaes@tps.pkat.co.uk::25917413-02a2-45dc-a80d-1475c3f1d770" providerId="AD" clId="Web-{E4CBA14F-A599-5D2A-0382-E4C53545D9A7}" dt="2024-06-18T19:56:03.406" v="1"/>
          <ac:graphicFrameMkLst>
            <pc:docMk/>
            <pc:sldMk cId="2389809239" sldId="549"/>
            <ac:graphicFrameMk id="3" creationId="{D89FC612-BAA8-8019-7B73-15FD1EE8D5A1}"/>
          </ac:graphicFrameMkLst>
        </pc:graphicFrameChg>
      </pc:sldChg>
      <pc:sldChg chg="modSp">
        <pc:chgData name="Paula JEREMAES" userId="S::pjeremaes@tps.pkat.co.uk::25917413-02a2-45dc-a80d-1475c3f1d770" providerId="AD" clId="Web-{E4CBA14F-A599-5D2A-0382-E4C53545D9A7}" dt="2024-06-18T19:56:45.626" v="5"/>
        <pc:sldMkLst>
          <pc:docMk/>
          <pc:sldMk cId="3821055023" sldId="553"/>
        </pc:sldMkLst>
        <pc:graphicFrameChg chg="mod modGraphic">
          <ac:chgData name="Paula JEREMAES" userId="S::pjeremaes@tps.pkat.co.uk::25917413-02a2-45dc-a80d-1475c3f1d770" providerId="AD" clId="Web-{E4CBA14F-A599-5D2A-0382-E4C53545D9A7}" dt="2024-06-18T19:56:45.626" v="5"/>
          <ac:graphicFrameMkLst>
            <pc:docMk/>
            <pc:sldMk cId="3821055023" sldId="553"/>
            <ac:graphicFrameMk id="3" creationId="{D89FC612-BAA8-8019-7B73-15FD1EE8D5A1}"/>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C042433-7471-4BF9-9454-362971E0832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910426AA-D9C7-4D34-926F-EEDA1CC2473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4BB0CAA-05EE-4C9B-87E1-B84DD3F9BCC4}" type="datetimeFigureOut">
              <a:rPr lang="en-GB" smtClean="0"/>
              <a:t>18/06/2024</a:t>
            </a:fld>
            <a:endParaRPr lang="en-GB"/>
          </a:p>
        </p:txBody>
      </p:sp>
      <p:sp>
        <p:nvSpPr>
          <p:cNvPr id="4" name="Footer Placeholder 3">
            <a:extLst>
              <a:ext uri="{FF2B5EF4-FFF2-40B4-BE49-F238E27FC236}">
                <a16:creationId xmlns:a16="http://schemas.microsoft.com/office/drawing/2014/main" id="{364AA67F-0E09-493E-B802-2C4BF9A8D3D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F40010E-F8C8-404A-82FF-B1A0AE7B82E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47F0B46-7623-4305-AEF1-309F386B26D6}" type="slidenum">
              <a:rPr lang="en-GB" smtClean="0"/>
              <a:t>‹#›</a:t>
            </a:fld>
            <a:endParaRPr lang="en-GB"/>
          </a:p>
        </p:txBody>
      </p:sp>
    </p:spTree>
    <p:extLst>
      <p:ext uri="{BB962C8B-B14F-4D97-AF65-F5344CB8AC3E}">
        <p14:creationId xmlns:p14="http://schemas.microsoft.com/office/powerpoint/2010/main" val="26164617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CD3110-32D0-4452-834B-9411AA728368}" type="datetimeFigureOut">
              <a:rPr lang="en-GB" smtClean="0"/>
              <a:t>18/06/2024</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CF7F3D-A76E-462C-91BC-6AD2B2EFE72A}" type="slidenum">
              <a:rPr lang="en-GB" smtClean="0"/>
              <a:t>‹#›</a:t>
            </a:fld>
            <a:endParaRPr lang="en-GB"/>
          </a:p>
        </p:txBody>
      </p:sp>
    </p:spTree>
    <p:extLst>
      <p:ext uri="{BB962C8B-B14F-4D97-AF65-F5344CB8AC3E}">
        <p14:creationId xmlns:p14="http://schemas.microsoft.com/office/powerpoint/2010/main" val="2123135366"/>
      </p:ext>
    </p:extLst>
  </p:cSld>
  <p:clrMap bg1="lt1" tx1="dk1" bg2="lt2" tx2="dk2" accent1="accent1" accent2="accent2" accent3="accent3" accent4="accent4" accent5="accent5" accent6="accent6" hlink="hlink" folHlink="folHlink"/>
  <p:notesStyle>
    <a:lvl1pPr marL="0" algn="l" defTabSz="914235" rtl="0" eaLnBrk="1" latinLnBrk="0" hangingPunct="1">
      <a:defRPr sz="1200" kern="1200">
        <a:solidFill>
          <a:schemeClr val="tx1"/>
        </a:solidFill>
        <a:latin typeface="+mn-lt"/>
        <a:ea typeface="+mn-ea"/>
        <a:cs typeface="+mn-cs"/>
      </a:defRPr>
    </a:lvl1pPr>
    <a:lvl2pPr marL="457117" algn="l" defTabSz="914235" rtl="0" eaLnBrk="1" latinLnBrk="0" hangingPunct="1">
      <a:defRPr sz="1200" kern="1200">
        <a:solidFill>
          <a:schemeClr val="tx1"/>
        </a:solidFill>
        <a:latin typeface="+mn-lt"/>
        <a:ea typeface="+mn-ea"/>
        <a:cs typeface="+mn-cs"/>
      </a:defRPr>
    </a:lvl2pPr>
    <a:lvl3pPr marL="914235" algn="l" defTabSz="914235" rtl="0" eaLnBrk="1" latinLnBrk="0" hangingPunct="1">
      <a:defRPr sz="1200" kern="1200">
        <a:solidFill>
          <a:schemeClr val="tx1"/>
        </a:solidFill>
        <a:latin typeface="+mn-lt"/>
        <a:ea typeface="+mn-ea"/>
        <a:cs typeface="+mn-cs"/>
      </a:defRPr>
    </a:lvl3pPr>
    <a:lvl4pPr marL="1371353" algn="l" defTabSz="914235" rtl="0" eaLnBrk="1" latinLnBrk="0" hangingPunct="1">
      <a:defRPr sz="1200" kern="1200">
        <a:solidFill>
          <a:schemeClr val="tx1"/>
        </a:solidFill>
        <a:latin typeface="+mn-lt"/>
        <a:ea typeface="+mn-ea"/>
        <a:cs typeface="+mn-cs"/>
      </a:defRPr>
    </a:lvl4pPr>
    <a:lvl5pPr marL="1828470" algn="l" defTabSz="914235" rtl="0" eaLnBrk="1" latinLnBrk="0" hangingPunct="1">
      <a:defRPr sz="1200" kern="1200">
        <a:solidFill>
          <a:schemeClr val="tx1"/>
        </a:solidFill>
        <a:latin typeface="+mn-lt"/>
        <a:ea typeface="+mn-ea"/>
        <a:cs typeface="+mn-cs"/>
      </a:defRPr>
    </a:lvl5pPr>
    <a:lvl6pPr marL="2285588" algn="l" defTabSz="914235" rtl="0" eaLnBrk="1" latinLnBrk="0" hangingPunct="1">
      <a:defRPr sz="1200" kern="1200">
        <a:solidFill>
          <a:schemeClr val="tx1"/>
        </a:solidFill>
        <a:latin typeface="+mn-lt"/>
        <a:ea typeface="+mn-ea"/>
        <a:cs typeface="+mn-cs"/>
      </a:defRPr>
    </a:lvl6pPr>
    <a:lvl7pPr marL="2742705" algn="l" defTabSz="914235" rtl="0" eaLnBrk="1" latinLnBrk="0" hangingPunct="1">
      <a:defRPr sz="1200" kern="1200">
        <a:solidFill>
          <a:schemeClr val="tx1"/>
        </a:solidFill>
        <a:latin typeface="+mn-lt"/>
        <a:ea typeface="+mn-ea"/>
        <a:cs typeface="+mn-cs"/>
      </a:defRPr>
    </a:lvl7pPr>
    <a:lvl8pPr marL="3199823" algn="l" defTabSz="914235" rtl="0" eaLnBrk="1" latinLnBrk="0" hangingPunct="1">
      <a:defRPr sz="1200" kern="1200">
        <a:solidFill>
          <a:schemeClr val="tx1"/>
        </a:solidFill>
        <a:latin typeface="+mn-lt"/>
        <a:ea typeface="+mn-ea"/>
        <a:cs typeface="+mn-cs"/>
      </a:defRPr>
    </a:lvl8pPr>
    <a:lvl9pPr marL="3656940" algn="l" defTabSz="91423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B9838CD0-0626-4A28-B004-F509C6BF3056}"/>
              </a:ext>
            </a:extLst>
          </p:cNvPr>
          <p:cNvSpPr/>
          <p:nvPr userDrawn="1"/>
        </p:nvSpPr>
        <p:spPr>
          <a:xfrm>
            <a:off x="-15314" y="275918"/>
            <a:ext cx="9271074" cy="933964"/>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2" name="Rectangle 11">
            <a:extLst>
              <a:ext uri="{FF2B5EF4-FFF2-40B4-BE49-F238E27FC236}">
                <a16:creationId xmlns:a16="http://schemas.microsoft.com/office/drawing/2014/main" id="{2B780003-00DD-4595-9E44-33DCE8987FF6}"/>
              </a:ext>
            </a:extLst>
          </p:cNvPr>
          <p:cNvSpPr/>
          <p:nvPr userDrawn="1"/>
        </p:nvSpPr>
        <p:spPr>
          <a:xfrm rot="5400000">
            <a:off x="6309621" y="3247908"/>
            <a:ext cx="6866877"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5">
              <a:latin typeface="Roboto" panose="02000000000000000000" pitchFamily="2" charset="0"/>
              <a:ea typeface="Roboto" panose="02000000000000000000" pitchFamily="2" charset="0"/>
            </a:endParaRPr>
          </a:p>
        </p:txBody>
      </p:sp>
      <p:sp>
        <p:nvSpPr>
          <p:cNvPr id="6" name="Rectangle 2">
            <a:extLst>
              <a:ext uri="{FF2B5EF4-FFF2-40B4-BE49-F238E27FC236}">
                <a16:creationId xmlns:a16="http://schemas.microsoft.com/office/drawing/2014/main" id="{333A7B9E-DC17-43CF-8093-3192937D4031}"/>
              </a:ext>
            </a:extLst>
          </p:cNvPr>
          <p:cNvSpPr/>
          <p:nvPr userDrawn="1"/>
        </p:nvSpPr>
        <p:spPr>
          <a:xfrm rot="10800000" flipH="1" flipV="1">
            <a:off x="-10158" y="5276447"/>
            <a:ext cx="3139438" cy="866547"/>
          </a:xfrm>
          <a:custGeom>
            <a:avLst/>
            <a:gdLst>
              <a:gd name="connsiteX0" fmla="*/ 0 w 6901416"/>
              <a:gd name="connsiteY0" fmla="*/ 0 h 866547"/>
              <a:gd name="connsiteX1" fmla="*/ 690141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5569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836646 w 6901416"/>
              <a:gd name="connsiteY1" fmla="*/ 0 h 866547"/>
              <a:gd name="connsiteX2" fmla="*/ 6901416 w 6901416"/>
              <a:gd name="connsiteY2" fmla="*/ 866547 h 866547"/>
              <a:gd name="connsiteX3" fmla="*/ 0 w 6901416"/>
              <a:gd name="connsiteY3" fmla="*/ 866547 h 866547"/>
              <a:gd name="connsiteX4" fmla="*/ 0 w 6901416"/>
              <a:gd name="connsiteY4" fmla="*/ 0 h 866547"/>
              <a:gd name="connsiteX0" fmla="*/ 0 w 6901416"/>
              <a:gd name="connsiteY0" fmla="*/ 0 h 866547"/>
              <a:gd name="connsiteX1" fmla="*/ 6751443 w 6901416"/>
              <a:gd name="connsiteY1" fmla="*/ 0 h 866547"/>
              <a:gd name="connsiteX2" fmla="*/ 6901416 w 6901416"/>
              <a:gd name="connsiteY2" fmla="*/ 866547 h 866547"/>
              <a:gd name="connsiteX3" fmla="*/ 0 w 6901416"/>
              <a:gd name="connsiteY3" fmla="*/ 866547 h 866547"/>
              <a:gd name="connsiteX4" fmla="*/ 0 w 6901416"/>
              <a:gd name="connsiteY4" fmla="*/ 0 h 866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1416" h="866547">
                <a:moveTo>
                  <a:pt x="0" y="0"/>
                </a:moveTo>
                <a:lnTo>
                  <a:pt x="6751443" y="0"/>
                </a:lnTo>
                <a:lnTo>
                  <a:pt x="6901416" y="866547"/>
                </a:lnTo>
                <a:lnTo>
                  <a:pt x="0" y="866547"/>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pic>
        <p:nvPicPr>
          <p:cNvPr id="7" name="Picture 6">
            <a:extLst>
              <a:ext uri="{FF2B5EF4-FFF2-40B4-BE49-F238E27FC236}">
                <a16:creationId xmlns:a16="http://schemas.microsoft.com/office/drawing/2014/main" id="{304EEB8C-27D4-467D-A071-6C028CDF1CD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72811" y="5381441"/>
            <a:ext cx="2493010" cy="636237"/>
          </a:xfrm>
          <a:prstGeom prst="rect">
            <a:avLst/>
          </a:prstGeom>
        </p:spPr>
      </p:pic>
      <p:sp>
        <p:nvSpPr>
          <p:cNvPr id="14" name="Freeform: Shape 13">
            <a:extLst>
              <a:ext uri="{FF2B5EF4-FFF2-40B4-BE49-F238E27FC236}">
                <a16:creationId xmlns:a16="http://schemas.microsoft.com/office/drawing/2014/main" id="{0EFCA842-1115-4049-BCE7-1E58DFD1215B}"/>
              </a:ext>
            </a:extLst>
          </p:cNvPr>
          <p:cNvSpPr/>
          <p:nvPr userDrawn="1"/>
        </p:nvSpPr>
        <p:spPr>
          <a:xfrm>
            <a:off x="0" y="2359627"/>
            <a:ext cx="4645890" cy="45127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52804 w 8566014"/>
              <a:gd name="connsiteY3" fmla="*/ 55973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52804" y="55973"/>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8000"/>
            <a:r>
              <a:rPr lang="en-US" sz="2000" b="1">
                <a:solidFill>
                  <a:srgbClr val="FFFFFF"/>
                </a:solidFill>
                <a:latin typeface="United Curriculum" pitchFamily="2" charset="0"/>
                <a:ea typeface="Roboto Slab" pitchFamily="2" charset="0"/>
              </a:rPr>
              <a:t>Information for School Websites</a:t>
            </a:r>
            <a:endParaRPr lang="en-GB" sz="2400" b="1">
              <a:solidFill>
                <a:srgbClr val="FFFFFF"/>
              </a:solidFill>
              <a:latin typeface="United Curriculum" pitchFamily="2" charset="0"/>
              <a:ea typeface="Roboto Slab" pitchFamily="2" charset="0"/>
            </a:endParaRPr>
          </a:p>
        </p:txBody>
      </p:sp>
      <p:sp>
        <p:nvSpPr>
          <p:cNvPr id="8" name="Freeform: Shape 7">
            <a:extLst>
              <a:ext uri="{FF2B5EF4-FFF2-40B4-BE49-F238E27FC236}">
                <a16:creationId xmlns:a16="http://schemas.microsoft.com/office/drawing/2014/main" id="{0C20CABD-5FA7-4156-B213-F0CA6BA96FAC}"/>
              </a:ext>
            </a:extLst>
          </p:cNvPr>
          <p:cNvSpPr/>
          <p:nvPr userDrawn="1"/>
        </p:nvSpPr>
        <p:spPr>
          <a:xfrm>
            <a:off x="1" y="1420853"/>
            <a:ext cx="4645891" cy="685039"/>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 name="connsiteX0" fmla="*/ 1435 w 8566014"/>
              <a:gd name="connsiteY0" fmla="*/ 7820 h 6431769"/>
              <a:gd name="connsiteX1" fmla="*/ 2567 w 8566014"/>
              <a:gd name="connsiteY1" fmla="*/ 6431769 h 6431769"/>
              <a:gd name="connsiteX2" fmla="*/ 8566014 w 8566014"/>
              <a:gd name="connsiteY2" fmla="*/ 6398949 h 6431769"/>
              <a:gd name="connsiteX3" fmla="*/ 8368737 w 8566014"/>
              <a:gd name="connsiteY3" fmla="*/ 0 h 6431769"/>
              <a:gd name="connsiteX4" fmla="*/ 1435 w 8566014"/>
              <a:gd name="connsiteY4" fmla="*/ 7820 h 6431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31769">
                <a:moveTo>
                  <a:pt x="1435" y="7820"/>
                </a:moveTo>
                <a:cubicBezTo>
                  <a:pt x="-3951" y="2149136"/>
                  <a:pt x="7953" y="4290453"/>
                  <a:pt x="2567" y="6431769"/>
                </a:cubicBezTo>
                <a:lnTo>
                  <a:pt x="8566014" y="6398949"/>
                </a:lnTo>
                <a:lnTo>
                  <a:pt x="8368737" y="0"/>
                </a:lnTo>
                <a:lnTo>
                  <a:pt x="1435" y="782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3232"/>
            <a:endParaRPr lang="en-GB" sz="2405">
              <a:solidFill>
                <a:srgbClr val="565656"/>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353896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224181BF-624C-4B8D-86BA-BF188167BE60}"/>
              </a:ext>
            </a:extLst>
          </p:cNvPr>
          <p:cNvGrpSpPr/>
          <p:nvPr userDrawn="1"/>
        </p:nvGrpSpPr>
        <p:grpSpPr>
          <a:xfrm>
            <a:off x="8354348" y="-9236"/>
            <a:ext cx="1065321" cy="748952"/>
            <a:chOff x="7607201" y="-8675"/>
            <a:chExt cx="1065321" cy="748952"/>
          </a:xfrm>
        </p:grpSpPr>
        <p:grpSp>
          <p:nvGrpSpPr>
            <p:cNvPr id="13" name="Group 12">
              <a:extLst>
                <a:ext uri="{FF2B5EF4-FFF2-40B4-BE49-F238E27FC236}">
                  <a16:creationId xmlns:a16="http://schemas.microsoft.com/office/drawing/2014/main" id="{E8D28F58-D3C9-4831-A6A2-45D69F5FF99D}"/>
                </a:ext>
              </a:extLst>
            </p:cNvPr>
            <p:cNvGrpSpPr/>
            <p:nvPr userDrawn="1"/>
          </p:nvGrpSpPr>
          <p:grpSpPr>
            <a:xfrm>
              <a:off x="7607201" y="-8675"/>
              <a:ext cx="1065321" cy="748952"/>
              <a:chOff x="8354346" y="-8675"/>
              <a:chExt cx="1065321" cy="748952"/>
            </a:xfrm>
          </p:grpSpPr>
          <p:sp>
            <p:nvSpPr>
              <p:cNvPr id="15" name="Freeform: Shape 14">
                <a:extLst>
                  <a:ext uri="{FF2B5EF4-FFF2-40B4-BE49-F238E27FC236}">
                    <a16:creationId xmlns:a16="http://schemas.microsoft.com/office/drawing/2014/main" id="{D62ACE61-AEFC-4173-A16A-57A130848E54}"/>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sz="1800"/>
              </a:p>
            </p:txBody>
          </p:sp>
          <p:sp>
            <p:nvSpPr>
              <p:cNvPr id="16" name="Oval 15">
                <a:extLst>
                  <a:ext uri="{FF2B5EF4-FFF2-40B4-BE49-F238E27FC236}">
                    <a16:creationId xmlns:a16="http://schemas.microsoft.com/office/drawing/2014/main" id="{415CFFFD-D24F-4D34-9237-D76083B5D294}"/>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sz="1800"/>
              </a:p>
            </p:txBody>
          </p:sp>
          <p:sp>
            <p:nvSpPr>
              <p:cNvPr id="17" name="Oval 16">
                <a:extLst>
                  <a:ext uri="{FF2B5EF4-FFF2-40B4-BE49-F238E27FC236}">
                    <a16:creationId xmlns:a16="http://schemas.microsoft.com/office/drawing/2014/main" id="{1707D217-2AB5-46E8-9C12-4504461C9626}"/>
                  </a:ext>
                </a:extLst>
              </p:cNvPr>
              <p:cNvSpPr/>
              <p:nvPr userDrawn="1"/>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14" name="Picture 13" descr="Icon&#10;&#10;Description automatically generated">
              <a:extLst>
                <a:ext uri="{FF2B5EF4-FFF2-40B4-BE49-F238E27FC236}">
                  <a16:creationId xmlns:a16="http://schemas.microsoft.com/office/drawing/2014/main" id="{CAB43AB1-CBD7-40BD-915D-0D6F8F566B6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76880" y="153200"/>
              <a:ext cx="333380" cy="445432"/>
            </a:xfrm>
            <a:prstGeom prst="rect">
              <a:avLst/>
            </a:prstGeom>
          </p:spPr>
        </p:pic>
      </p:grpSp>
      <p:sp>
        <p:nvSpPr>
          <p:cNvPr id="18" name="Freeform: Shape 17">
            <a:extLst>
              <a:ext uri="{FF2B5EF4-FFF2-40B4-BE49-F238E27FC236}">
                <a16:creationId xmlns:a16="http://schemas.microsoft.com/office/drawing/2014/main" id="{FBFDACAE-FFCA-4540-B02E-7784428003E3}"/>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19" name="Text Placeholder 2">
            <a:extLst>
              <a:ext uri="{FF2B5EF4-FFF2-40B4-BE49-F238E27FC236}">
                <a16:creationId xmlns:a16="http://schemas.microsoft.com/office/drawing/2014/main" id="{4614A73F-E4AA-4E4C-905C-FB87F1B610E4}"/>
              </a:ext>
            </a:extLst>
          </p:cNvPr>
          <p:cNvSpPr>
            <a:spLocks noGrp="1"/>
          </p:cNvSpPr>
          <p:nvPr>
            <p:ph type="body" sz="quarter" idx="10" hasCustomPrompt="1"/>
          </p:nvPr>
        </p:nvSpPr>
        <p:spPr>
          <a:xfrm>
            <a:off x="203202" y="234235"/>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7" name="Rectangle 26">
            <a:extLst>
              <a:ext uri="{FF2B5EF4-FFF2-40B4-BE49-F238E27FC236}">
                <a16:creationId xmlns:a16="http://schemas.microsoft.com/office/drawing/2014/main" id="{831734D1-3106-4445-B7AC-84163551E6AB}"/>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5">
              <a:latin typeface="Roboto" panose="02000000000000000000" pitchFamily="2" charset="0"/>
              <a:ea typeface="Roboto" panose="02000000000000000000" pitchFamily="2" charset="0"/>
            </a:endParaRPr>
          </a:p>
        </p:txBody>
      </p:sp>
      <p:sp>
        <p:nvSpPr>
          <p:cNvPr id="24" name="Subtitle 8">
            <a:extLst>
              <a:ext uri="{FF2B5EF4-FFF2-40B4-BE49-F238E27FC236}">
                <a16:creationId xmlns:a16="http://schemas.microsoft.com/office/drawing/2014/main" id="{8A174F1D-FF00-467F-86DC-6D2DDB3AA919}"/>
              </a:ext>
            </a:extLst>
          </p:cNvPr>
          <p:cNvSpPr txBox="1">
            <a:spLocks/>
          </p:cNvSpPr>
          <p:nvPr userDrawn="1"/>
        </p:nvSpPr>
        <p:spPr>
          <a:xfrm>
            <a:off x="9447919"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2793411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52B61A4-802C-4795-B531-6342DDAAC29F}"/>
              </a:ext>
            </a:extLst>
          </p:cNvPr>
          <p:cNvSpPr/>
          <p:nvPr userDrawn="1"/>
        </p:nvSpPr>
        <p:spPr>
          <a:xfrm rot="5400000">
            <a:off x="6454840" y="3102690"/>
            <a:ext cx="6576440" cy="3533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5">
              <a:latin typeface="Roboto" panose="02000000000000000000" pitchFamily="2" charset="0"/>
              <a:ea typeface="Roboto" panose="02000000000000000000" pitchFamily="2" charset="0"/>
            </a:endParaRPr>
          </a:p>
        </p:txBody>
      </p:sp>
      <p:sp>
        <p:nvSpPr>
          <p:cNvPr id="4" name="Subtitle 8">
            <a:extLst>
              <a:ext uri="{FF2B5EF4-FFF2-40B4-BE49-F238E27FC236}">
                <a16:creationId xmlns:a16="http://schemas.microsoft.com/office/drawing/2014/main" id="{43591439-98C7-4B7A-B4ED-5E7C270C2F7E}"/>
              </a:ext>
            </a:extLst>
          </p:cNvPr>
          <p:cNvSpPr txBox="1">
            <a:spLocks/>
          </p:cNvSpPr>
          <p:nvPr userDrawn="1"/>
        </p:nvSpPr>
        <p:spPr>
          <a:xfrm>
            <a:off x="9447919"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spTree>
    <p:extLst>
      <p:ext uri="{BB962C8B-B14F-4D97-AF65-F5344CB8AC3E}">
        <p14:creationId xmlns:p14="http://schemas.microsoft.com/office/powerpoint/2010/main" val="2039114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3: Autumn">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957C279-D0FE-4860-935F-C55F4C9B8DA2}"/>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E3AAD540-1946-4354-A148-CE8D031A048B}"/>
              </a:ext>
            </a:extLst>
          </p:cNvPr>
          <p:cNvSpPr/>
          <p:nvPr userDrawn="1"/>
        </p:nvSpPr>
        <p:spPr>
          <a:xfrm rot="5400000">
            <a:off x="6522311" y="3168894"/>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5">
              <a:latin typeface="Roboto" panose="02000000000000000000" pitchFamily="2" charset="0"/>
              <a:ea typeface="Roboto" panose="02000000000000000000" pitchFamily="2" charset="0"/>
            </a:endParaRPr>
          </a:p>
        </p:txBody>
      </p:sp>
      <p:sp>
        <p:nvSpPr>
          <p:cNvPr id="31" name="Rectangle 30">
            <a:extLst>
              <a:ext uri="{FF2B5EF4-FFF2-40B4-BE49-F238E27FC236}">
                <a16:creationId xmlns:a16="http://schemas.microsoft.com/office/drawing/2014/main" id="{2D88A2C8-001F-4418-BEF4-1F3EA8701DE2}"/>
              </a:ext>
            </a:extLst>
          </p:cNvPr>
          <p:cNvSpPr/>
          <p:nvPr userDrawn="1"/>
        </p:nvSpPr>
        <p:spPr>
          <a:xfrm rot="5400000">
            <a:off x="6522018" y="3169411"/>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5">
              <a:latin typeface="Roboto" panose="02000000000000000000" pitchFamily="2" charset="0"/>
              <a:ea typeface="Roboto" panose="02000000000000000000" pitchFamily="2" charset="0"/>
            </a:endParaRPr>
          </a:p>
        </p:txBody>
      </p:sp>
      <p:sp>
        <p:nvSpPr>
          <p:cNvPr id="33" name="Rectangle 32">
            <a:extLst>
              <a:ext uri="{FF2B5EF4-FFF2-40B4-BE49-F238E27FC236}">
                <a16:creationId xmlns:a16="http://schemas.microsoft.com/office/drawing/2014/main" id="{9E11304F-8817-4BE7-98BB-236BA6600322}"/>
              </a:ext>
            </a:extLst>
          </p:cNvPr>
          <p:cNvSpPr/>
          <p:nvPr userDrawn="1"/>
        </p:nvSpPr>
        <p:spPr>
          <a:xfrm rot="5400000">
            <a:off x="8650085" y="903194"/>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5"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F63A3CC8-2FBD-4435-B4BD-4B71380E8B37}"/>
              </a:ext>
            </a:extLst>
          </p:cNvPr>
          <p:cNvSpPr>
            <a:spLocks noGrp="1"/>
          </p:cNvSpPr>
          <p:nvPr>
            <p:ph type="body" sz="quarter" idx="10" hasCustomPrompt="1"/>
          </p:nvPr>
        </p:nvSpPr>
        <p:spPr>
          <a:xfrm>
            <a:off x="203202" y="234235"/>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2" name="Subtitle 8">
            <a:extLst>
              <a:ext uri="{FF2B5EF4-FFF2-40B4-BE49-F238E27FC236}">
                <a16:creationId xmlns:a16="http://schemas.microsoft.com/office/drawing/2014/main" id="{BC87AE7C-E272-4C92-877F-7950AA0D31F8}"/>
              </a:ext>
            </a:extLst>
          </p:cNvPr>
          <p:cNvSpPr txBox="1">
            <a:spLocks/>
          </p:cNvSpPr>
          <p:nvPr userDrawn="1"/>
        </p:nvSpPr>
        <p:spPr>
          <a:xfrm>
            <a:off x="9447919"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16" name="Group 15">
            <a:extLst>
              <a:ext uri="{FF2B5EF4-FFF2-40B4-BE49-F238E27FC236}">
                <a16:creationId xmlns:a16="http://schemas.microsoft.com/office/drawing/2014/main" id="{3F013E2B-DA64-44C8-95C3-8F7889E6CDF1}"/>
              </a:ext>
            </a:extLst>
          </p:cNvPr>
          <p:cNvGrpSpPr/>
          <p:nvPr userDrawn="1"/>
        </p:nvGrpSpPr>
        <p:grpSpPr>
          <a:xfrm>
            <a:off x="8354348" y="-9236"/>
            <a:ext cx="1065321" cy="748952"/>
            <a:chOff x="7607201" y="-8675"/>
            <a:chExt cx="1065321" cy="748952"/>
          </a:xfrm>
        </p:grpSpPr>
        <p:grpSp>
          <p:nvGrpSpPr>
            <p:cNvPr id="17" name="Group 16">
              <a:extLst>
                <a:ext uri="{FF2B5EF4-FFF2-40B4-BE49-F238E27FC236}">
                  <a16:creationId xmlns:a16="http://schemas.microsoft.com/office/drawing/2014/main" id="{FA4AF540-461E-4C74-AB56-6D7AE3C35367}"/>
                </a:ext>
              </a:extLst>
            </p:cNvPr>
            <p:cNvGrpSpPr/>
            <p:nvPr userDrawn="1"/>
          </p:nvGrpSpPr>
          <p:grpSpPr>
            <a:xfrm>
              <a:off x="7607201" y="-8675"/>
              <a:ext cx="1065321" cy="748952"/>
              <a:chOff x="8354346" y="-8675"/>
              <a:chExt cx="1065321" cy="748952"/>
            </a:xfrm>
          </p:grpSpPr>
          <p:sp>
            <p:nvSpPr>
              <p:cNvPr id="19" name="Freeform: Shape 18">
                <a:extLst>
                  <a:ext uri="{FF2B5EF4-FFF2-40B4-BE49-F238E27FC236}">
                    <a16:creationId xmlns:a16="http://schemas.microsoft.com/office/drawing/2014/main" id="{1CB0DB5C-2E91-487E-AF2E-8F7BB1577162}"/>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sz="1800"/>
              </a:p>
            </p:txBody>
          </p:sp>
          <p:sp>
            <p:nvSpPr>
              <p:cNvPr id="20" name="Oval 19">
                <a:extLst>
                  <a:ext uri="{FF2B5EF4-FFF2-40B4-BE49-F238E27FC236}">
                    <a16:creationId xmlns:a16="http://schemas.microsoft.com/office/drawing/2014/main" id="{14609081-4BB6-4192-8ADE-7BB3F8AC58D8}"/>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sz="1800"/>
              </a:p>
            </p:txBody>
          </p:sp>
          <p:sp>
            <p:nvSpPr>
              <p:cNvPr id="21" name="Oval 20">
                <a:extLst>
                  <a:ext uri="{FF2B5EF4-FFF2-40B4-BE49-F238E27FC236}">
                    <a16:creationId xmlns:a16="http://schemas.microsoft.com/office/drawing/2014/main" id="{2AD09F17-D6D4-44CB-ABD5-ECFCC4CE2681}"/>
                  </a:ext>
                </a:extLst>
              </p:cNvPr>
              <p:cNvSpPr/>
              <p:nvPr userDrawn="1"/>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18" name="Picture 17" descr="Icon&#10;&#10;Description automatically generated">
              <a:extLst>
                <a:ext uri="{FF2B5EF4-FFF2-40B4-BE49-F238E27FC236}">
                  <a16:creationId xmlns:a16="http://schemas.microsoft.com/office/drawing/2014/main" id="{96C2724A-B545-4FE3-A165-79F59BCC868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76880" y="153200"/>
              <a:ext cx="333380" cy="445432"/>
            </a:xfrm>
            <a:prstGeom prst="rect">
              <a:avLst/>
            </a:prstGeom>
          </p:spPr>
        </p:pic>
      </p:grpSp>
      <p:sp>
        <p:nvSpPr>
          <p:cNvPr id="25" name="Text Placeholder 2">
            <a:extLst>
              <a:ext uri="{FF2B5EF4-FFF2-40B4-BE49-F238E27FC236}">
                <a16:creationId xmlns:a16="http://schemas.microsoft.com/office/drawing/2014/main" id="{48E3DC44-F9AE-4744-B5AB-06F3E6E80914}"/>
              </a:ext>
            </a:extLst>
          </p:cNvPr>
          <p:cNvSpPr>
            <a:spLocks noGrp="1"/>
          </p:cNvSpPr>
          <p:nvPr>
            <p:ph type="body" sz="quarter" idx="11" hasCustomPrompt="1"/>
          </p:nvPr>
        </p:nvSpPr>
        <p:spPr>
          <a:xfrm rot="16200000">
            <a:off x="8650096" y="933612"/>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pitchFamily="2" charset="0"/>
              </a:defRPr>
            </a:lvl1pPr>
            <a:lvl5pPr>
              <a:defRPr/>
            </a:lvl5pPr>
          </a:lstStyle>
          <a:p>
            <a:pPr lvl="0"/>
            <a:r>
              <a:rPr lang="en-US"/>
              <a:t>Year [X]: Autumn</a:t>
            </a:r>
            <a:endParaRPr lang="en-GB"/>
          </a:p>
        </p:txBody>
      </p:sp>
    </p:spTree>
    <p:extLst>
      <p:ext uri="{BB962C8B-B14F-4D97-AF65-F5344CB8AC3E}">
        <p14:creationId xmlns:p14="http://schemas.microsoft.com/office/powerpoint/2010/main" val="3235672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Sprin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364F7F9D-7FFB-431D-AF2F-AAC6CC568196}"/>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29" name="Rectangle 28">
            <a:extLst>
              <a:ext uri="{FF2B5EF4-FFF2-40B4-BE49-F238E27FC236}">
                <a16:creationId xmlns:a16="http://schemas.microsoft.com/office/drawing/2014/main" id="{D4262747-9B13-463B-BAA6-FE10F988C00A}"/>
              </a:ext>
            </a:extLst>
          </p:cNvPr>
          <p:cNvSpPr/>
          <p:nvPr userDrawn="1"/>
        </p:nvSpPr>
        <p:spPr>
          <a:xfrm rot="5400000">
            <a:off x="6522311" y="3168894"/>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5">
              <a:latin typeface="Roboto" panose="02000000000000000000" pitchFamily="2" charset="0"/>
              <a:ea typeface="Roboto" panose="02000000000000000000" pitchFamily="2" charset="0"/>
            </a:endParaRPr>
          </a:p>
        </p:txBody>
      </p:sp>
      <p:sp>
        <p:nvSpPr>
          <p:cNvPr id="30" name="Rectangle 29">
            <a:extLst>
              <a:ext uri="{FF2B5EF4-FFF2-40B4-BE49-F238E27FC236}">
                <a16:creationId xmlns:a16="http://schemas.microsoft.com/office/drawing/2014/main" id="{567A564C-ACBE-4C14-8D11-6287E4B9EE93}"/>
              </a:ext>
            </a:extLst>
          </p:cNvPr>
          <p:cNvSpPr/>
          <p:nvPr userDrawn="1"/>
        </p:nvSpPr>
        <p:spPr>
          <a:xfrm rot="5400000">
            <a:off x="6522018" y="3172108"/>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5">
              <a:latin typeface="Roboto" panose="02000000000000000000" pitchFamily="2" charset="0"/>
              <a:ea typeface="Roboto" panose="02000000000000000000" pitchFamily="2" charset="0"/>
            </a:endParaRPr>
          </a:p>
        </p:txBody>
      </p:sp>
      <p:sp>
        <p:nvSpPr>
          <p:cNvPr id="32" name="Rectangle 31">
            <a:extLst>
              <a:ext uri="{FF2B5EF4-FFF2-40B4-BE49-F238E27FC236}">
                <a16:creationId xmlns:a16="http://schemas.microsoft.com/office/drawing/2014/main" id="{16891E85-5FB5-4F09-A97C-DE406486C7C9}"/>
              </a:ext>
            </a:extLst>
          </p:cNvPr>
          <p:cNvSpPr/>
          <p:nvPr userDrawn="1"/>
        </p:nvSpPr>
        <p:spPr>
          <a:xfrm rot="5400000">
            <a:off x="8649500" y="3094869"/>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5" spc="50" baseline="0">
              <a:latin typeface="Roboto" panose="02000000000000000000" pitchFamily="2" charset="0"/>
              <a:ea typeface="Roboto" panose="02000000000000000000" pitchFamily="2" charset="0"/>
            </a:endParaRPr>
          </a:p>
        </p:txBody>
      </p:sp>
      <p:sp>
        <p:nvSpPr>
          <p:cNvPr id="15" name="Text Placeholder 2">
            <a:extLst>
              <a:ext uri="{FF2B5EF4-FFF2-40B4-BE49-F238E27FC236}">
                <a16:creationId xmlns:a16="http://schemas.microsoft.com/office/drawing/2014/main" id="{33C5E11F-61BD-46F6-8978-39D5E7EC7E01}"/>
              </a:ext>
            </a:extLst>
          </p:cNvPr>
          <p:cNvSpPr>
            <a:spLocks noGrp="1"/>
          </p:cNvSpPr>
          <p:nvPr>
            <p:ph type="body" sz="quarter" idx="10" hasCustomPrompt="1"/>
          </p:nvPr>
        </p:nvSpPr>
        <p:spPr>
          <a:xfrm>
            <a:off x="203202" y="234235"/>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31" name="Subtitle 8">
            <a:extLst>
              <a:ext uri="{FF2B5EF4-FFF2-40B4-BE49-F238E27FC236}">
                <a16:creationId xmlns:a16="http://schemas.microsoft.com/office/drawing/2014/main" id="{FA685C4A-AA2D-41CA-973C-0DFA910EEECC}"/>
              </a:ext>
            </a:extLst>
          </p:cNvPr>
          <p:cNvSpPr txBox="1">
            <a:spLocks/>
          </p:cNvSpPr>
          <p:nvPr userDrawn="1"/>
        </p:nvSpPr>
        <p:spPr>
          <a:xfrm>
            <a:off x="9447919"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17" name="Group 16">
            <a:extLst>
              <a:ext uri="{FF2B5EF4-FFF2-40B4-BE49-F238E27FC236}">
                <a16:creationId xmlns:a16="http://schemas.microsoft.com/office/drawing/2014/main" id="{3F5EB49B-4826-4C95-9114-E1AFF09470A6}"/>
              </a:ext>
            </a:extLst>
          </p:cNvPr>
          <p:cNvGrpSpPr/>
          <p:nvPr userDrawn="1"/>
        </p:nvGrpSpPr>
        <p:grpSpPr>
          <a:xfrm>
            <a:off x="8354348" y="-9236"/>
            <a:ext cx="1065321" cy="748952"/>
            <a:chOff x="7607201" y="-8675"/>
            <a:chExt cx="1065321" cy="748952"/>
          </a:xfrm>
        </p:grpSpPr>
        <p:grpSp>
          <p:nvGrpSpPr>
            <p:cNvPr id="19" name="Group 18">
              <a:extLst>
                <a:ext uri="{FF2B5EF4-FFF2-40B4-BE49-F238E27FC236}">
                  <a16:creationId xmlns:a16="http://schemas.microsoft.com/office/drawing/2014/main" id="{937BEF76-B4A4-467E-8FD5-59E204D9FA27}"/>
                </a:ext>
              </a:extLst>
            </p:cNvPr>
            <p:cNvGrpSpPr/>
            <p:nvPr userDrawn="1"/>
          </p:nvGrpSpPr>
          <p:grpSpPr>
            <a:xfrm>
              <a:off x="7607201" y="-8675"/>
              <a:ext cx="1065321" cy="748952"/>
              <a:chOff x="8354346" y="-8675"/>
              <a:chExt cx="1065321" cy="748952"/>
            </a:xfrm>
          </p:grpSpPr>
          <p:sp>
            <p:nvSpPr>
              <p:cNvPr id="21" name="Freeform: Shape 20">
                <a:extLst>
                  <a:ext uri="{FF2B5EF4-FFF2-40B4-BE49-F238E27FC236}">
                    <a16:creationId xmlns:a16="http://schemas.microsoft.com/office/drawing/2014/main" id="{C656DB94-ADE0-4EF9-94F0-51CBEFF7A4AB}"/>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sz="1800"/>
              </a:p>
            </p:txBody>
          </p:sp>
          <p:sp>
            <p:nvSpPr>
              <p:cNvPr id="22" name="Oval 21">
                <a:extLst>
                  <a:ext uri="{FF2B5EF4-FFF2-40B4-BE49-F238E27FC236}">
                    <a16:creationId xmlns:a16="http://schemas.microsoft.com/office/drawing/2014/main" id="{55F5DE52-0C96-44D4-AEB2-879F35CA4F9E}"/>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sz="1800"/>
              </a:p>
            </p:txBody>
          </p:sp>
          <p:sp>
            <p:nvSpPr>
              <p:cNvPr id="23" name="Oval 22">
                <a:extLst>
                  <a:ext uri="{FF2B5EF4-FFF2-40B4-BE49-F238E27FC236}">
                    <a16:creationId xmlns:a16="http://schemas.microsoft.com/office/drawing/2014/main" id="{CD5E2008-0020-499D-8C20-BBA55A50F563}"/>
                  </a:ext>
                </a:extLst>
              </p:cNvPr>
              <p:cNvSpPr/>
              <p:nvPr userDrawn="1"/>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20" name="Picture 19" descr="Icon&#10;&#10;Description automatically generated">
              <a:extLst>
                <a:ext uri="{FF2B5EF4-FFF2-40B4-BE49-F238E27FC236}">
                  <a16:creationId xmlns:a16="http://schemas.microsoft.com/office/drawing/2014/main" id="{F2099B33-2A68-4705-AA76-686C728076E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76880" y="153200"/>
              <a:ext cx="333380" cy="445432"/>
            </a:xfrm>
            <a:prstGeom prst="rect">
              <a:avLst/>
            </a:prstGeom>
          </p:spPr>
        </p:pic>
      </p:grpSp>
      <p:sp>
        <p:nvSpPr>
          <p:cNvPr id="24" name="Text Placeholder 2">
            <a:extLst>
              <a:ext uri="{FF2B5EF4-FFF2-40B4-BE49-F238E27FC236}">
                <a16:creationId xmlns:a16="http://schemas.microsoft.com/office/drawing/2014/main" id="{36C1879E-F86C-4C92-87CE-7307A6DB0556}"/>
              </a:ext>
            </a:extLst>
          </p:cNvPr>
          <p:cNvSpPr>
            <a:spLocks noGrp="1"/>
          </p:cNvSpPr>
          <p:nvPr>
            <p:ph type="body" sz="quarter" idx="11" hasCustomPrompt="1"/>
          </p:nvPr>
        </p:nvSpPr>
        <p:spPr>
          <a:xfrm rot="16200000">
            <a:off x="8650096" y="3126649"/>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pitchFamily="2" charset="0"/>
              </a:defRPr>
            </a:lvl1pPr>
            <a:lvl5pPr>
              <a:defRPr/>
            </a:lvl5pPr>
          </a:lstStyle>
          <a:p>
            <a:pPr lvl="0"/>
            <a:r>
              <a:rPr lang="en-US"/>
              <a:t>Year [X]: Spring</a:t>
            </a:r>
            <a:endParaRPr lang="en-GB"/>
          </a:p>
        </p:txBody>
      </p:sp>
    </p:spTree>
    <p:extLst>
      <p:ext uri="{BB962C8B-B14F-4D97-AF65-F5344CB8AC3E}">
        <p14:creationId xmlns:p14="http://schemas.microsoft.com/office/powerpoint/2010/main" val="24963676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Summer">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195265FA-A7F8-4502-9C7F-AFAADBF2BAF7}"/>
              </a:ext>
            </a:extLst>
          </p:cNvPr>
          <p:cNvSpPr/>
          <p:nvPr userDrawn="1"/>
        </p:nvSpPr>
        <p:spPr>
          <a:xfrm>
            <a:off x="-15315" y="186280"/>
            <a:ext cx="8124669" cy="553998"/>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467083 w 8566014"/>
              <a:gd name="connsiteY3" fmla="*/ 55984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467083" y="55984"/>
                </a:lnTo>
                <a:lnTo>
                  <a:pt x="1435"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b="1">
              <a:solidFill>
                <a:srgbClr val="FFFFFF"/>
              </a:solidFill>
              <a:latin typeface="Roboto" panose="02000000000000000000" pitchFamily="2" charset="0"/>
              <a:ea typeface="Roboto" panose="02000000000000000000" pitchFamily="2" charset="0"/>
            </a:endParaRPr>
          </a:p>
        </p:txBody>
      </p:sp>
      <p:sp>
        <p:nvSpPr>
          <p:cNvPr id="35" name="Rectangle 34">
            <a:extLst>
              <a:ext uri="{FF2B5EF4-FFF2-40B4-BE49-F238E27FC236}">
                <a16:creationId xmlns:a16="http://schemas.microsoft.com/office/drawing/2014/main" id="{7CC29789-1A03-496E-B582-58E8B87FB828}"/>
              </a:ext>
            </a:extLst>
          </p:cNvPr>
          <p:cNvSpPr/>
          <p:nvPr userDrawn="1"/>
        </p:nvSpPr>
        <p:spPr>
          <a:xfrm rot="5400000">
            <a:off x="6522311" y="3168894"/>
            <a:ext cx="6582195" cy="22122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5">
              <a:latin typeface="Roboto" panose="02000000000000000000" pitchFamily="2" charset="0"/>
              <a:ea typeface="Roboto" panose="02000000000000000000" pitchFamily="2" charset="0"/>
            </a:endParaRPr>
          </a:p>
        </p:txBody>
      </p:sp>
      <p:sp>
        <p:nvSpPr>
          <p:cNvPr id="36" name="Rectangle 35">
            <a:extLst>
              <a:ext uri="{FF2B5EF4-FFF2-40B4-BE49-F238E27FC236}">
                <a16:creationId xmlns:a16="http://schemas.microsoft.com/office/drawing/2014/main" id="{13FC3646-2EE4-4FAF-90D2-A3928242C367}"/>
              </a:ext>
            </a:extLst>
          </p:cNvPr>
          <p:cNvSpPr/>
          <p:nvPr userDrawn="1"/>
        </p:nvSpPr>
        <p:spPr>
          <a:xfrm rot="5400000">
            <a:off x="6522018" y="3172108"/>
            <a:ext cx="6582195" cy="220633"/>
          </a:xfrm>
          <a:prstGeom prst="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5">
              <a:latin typeface="Roboto" panose="02000000000000000000" pitchFamily="2" charset="0"/>
              <a:ea typeface="Roboto" panose="02000000000000000000" pitchFamily="2" charset="0"/>
            </a:endParaRPr>
          </a:p>
        </p:txBody>
      </p:sp>
      <p:sp>
        <p:nvSpPr>
          <p:cNvPr id="37" name="Rectangle 36">
            <a:extLst>
              <a:ext uri="{FF2B5EF4-FFF2-40B4-BE49-F238E27FC236}">
                <a16:creationId xmlns:a16="http://schemas.microsoft.com/office/drawing/2014/main" id="{8863FDE2-0AD5-46B2-BD0E-E131EEA68CB9}"/>
              </a:ext>
            </a:extLst>
          </p:cNvPr>
          <p:cNvSpPr/>
          <p:nvPr userDrawn="1"/>
        </p:nvSpPr>
        <p:spPr>
          <a:xfrm rot="5400000">
            <a:off x="8649498" y="5296672"/>
            <a:ext cx="2194560" cy="3533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5" spc="50" baseline="0">
              <a:latin typeface="Roboto" panose="02000000000000000000" pitchFamily="2" charset="0"/>
              <a:ea typeface="Roboto" panose="02000000000000000000" pitchFamily="2" charset="0"/>
            </a:endParaRPr>
          </a:p>
        </p:txBody>
      </p:sp>
      <p:sp>
        <p:nvSpPr>
          <p:cNvPr id="16" name="Text Placeholder 2">
            <a:extLst>
              <a:ext uri="{FF2B5EF4-FFF2-40B4-BE49-F238E27FC236}">
                <a16:creationId xmlns:a16="http://schemas.microsoft.com/office/drawing/2014/main" id="{F5FB7B79-1ACF-481C-A9B9-8A0EE7C52C4E}"/>
              </a:ext>
            </a:extLst>
          </p:cNvPr>
          <p:cNvSpPr>
            <a:spLocks noGrp="1"/>
          </p:cNvSpPr>
          <p:nvPr>
            <p:ph type="body" sz="quarter" idx="10" hasCustomPrompt="1"/>
          </p:nvPr>
        </p:nvSpPr>
        <p:spPr>
          <a:xfrm>
            <a:off x="203202" y="234235"/>
            <a:ext cx="7701237" cy="458089"/>
          </a:xfrm>
          <a:prstGeom prst="rect">
            <a:avLst/>
          </a:prstGeom>
        </p:spPr>
        <p:txBody>
          <a:bodyPr anchor="ctr"/>
          <a:lstStyle>
            <a:lvl1pPr marL="0" indent="0">
              <a:lnSpc>
                <a:spcPct val="100000"/>
              </a:lnSpc>
              <a:spcBef>
                <a:spcPts val="0"/>
              </a:spcBef>
              <a:buNone/>
              <a:defRPr sz="3000" b="0" baseline="0">
                <a:ln w="12700">
                  <a:solidFill>
                    <a:schemeClr val="bg2"/>
                  </a:solidFill>
                </a:ln>
                <a:solidFill>
                  <a:schemeClr val="bg2"/>
                </a:solidFill>
                <a:latin typeface="United Curriculum" pitchFamily="2" charset="0"/>
              </a:defRPr>
            </a:lvl1pPr>
            <a:lvl5pPr>
              <a:defRPr/>
            </a:lvl5pPr>
          </a:lstStyle>
          <a:p>
            <a:pPr lvl="0"/>
            <a:r>
              <a:rPr lang="en-US"/>
              <a:t>Enter Title Here</a:t>
            </a:r>
            <a:endParaRPr lang="en-GB"/>
          </a:p>
        </p:txBody>
      </p:sp>
      <p:sp>
        <p:nvSpPr>
          <p:cNvPr id="29" name="Subtitle 8">
            <a:extLst>
              <a:ext uri="{FF2B5EF4-FFF2-40B4-BE49-F238E27FC236}">
                <a16:creationId xmlns:a16="http://schemas.microsoft.com/office/drawing/2014/main" id="{41372C21-26B3-44BF-B17D-BDB4CB837A9E}"/>
              </a:ext>
            </a:extLst>
          </p:cNvPr>
          <p:cNvSpPr txBox="1">
            <a:spLocks/>
          </p:cNvSpPr>
          <p:nvPr userDrawn="1"/>
        </p:nvSpPr>
        <p:spPr>
          <a:xfrm>
            <a:off x="9447919" y="6595204"/>
            <a:ext cx="581483" cy="258317"/>
          </a:xfrm>
          <a:prstGeom prst="rect">
            <a:avLst/>
          </a:prstGeom>
        </p:spPr>
        <p:txBody>
          <a:bodyPr vert="horz" lIns="91440" tIns="45720" rIns="91440" bIns="45720" rtlCol="0">
            <a:noAutofit/>
          </a:bodyPr>
          <a:lstStyle/>
          <a:p>
            <a:pPr algn="ctr">
              <a:lnSpc>
                <a:spcPct val="120000"/>
              </a:lnSpc>
              <a:spcAft>
                <a:spcPts val="1200"/>
              </a:spcAft>
              <a:defRPr/>
            </a:pPr>
            <a:fld id="{4ED6C2F0-FBD1-426F-9B4C-B8329A4C5625}" type="slidenum">
              <a:rPr lang="en-US" sz="900" b="1">
                <a:solidFill>
                  <a:schemeClr val="bg2"/>
                </a:solidFill>
                <a:latin typeface="United Curriculum" pitchFamily="2" charset="0"/>
                <a:ea typeface="Roboto" panose="02000000000000000000" pitchFamily="2" charset="0"/>
                <a:cs typeface="Times New Roman" panose="02020603050405020304" pitchFamily="18" charset="0"/>
              </a:rPr>
              <a:pPr algn="ctr">
                <a:lnSpc>
                  <a:spcPct val="120000"/>
                </a:lnSpc>
                <a:spcAft>
                  <a:spcPts val="1200"/>
                </a:spcAft>
                <a:defRPr/>
              </a:pPr>
              <a:t>‹#›</a:t>
            </a:fld>
            <a:r>
              <a:rPr lang="en-US" sz="900" b="1">
                <a:solidFill>
                  <a:schemeClr val="bg2"/>
                </a:solidFill>
                <a:latin typeface="United Curriculum" pitchFamily="2" charset="0"/>
                <a:ea typeface="Roboto" panose="02000000000000000000" pitchFamily="2" charset="0"/>
                <a:cs typeface="Times New Roman" panose="02020603050405020304" pitchFamily="18" charset="0"/>
              </a:rPr>
              <a:t> </a:t>
            </a:r>
            <a:endParaRPr lang="en-GB" sz="1050">
              <a:solidFill>
                <a:schemeClr val="bg2"/>
              </a:solidFill>
              <a:latin typeface="United Curriculum" pitchFamily="2" charset="0"/>
              <a:ea typeface="Roboto" panose="02000000000000000000" pitchFamily="2" charset="0"/>
              <a:cs typeface="Times New Roman" panose="02020603050405020304" pitchFamily="18" charset="0"/>
            </a:endParaRPr>
          </a:p>
        </p:txBody>
      </p:sp>
      <p:grpSp>
        <p:nvGrpSpPr>
          <p:cNvPr id="18" name="Group 17">
            <a:extLst>
              <a:ext uri="{FF2B5EF4-FFF2-40B4-BE49-F238E27FC236}">
                <a16:creationId xmlns:a16="http://schemas.microsoft.com/office/drawing/2014/main" id="{BC84C800-34AE-45CC-8985-808CC933CD2C}"/>
              </a:ext>
            </a:extLst>
          </p:cNvPr>
          <p:cNvGrpSpPr/>
          <p:nvPr userDrawn="1"/>
        </p:nvGrpSpPr>
        <p:grpSpPr>
          <a:xfrm>
            <a:off x="8354348" y="-9236"/>
            <a:ext cx="1065321" cy="748952"/>
            <a:chOff x="7607201" y="-8675"/>
            <a:chExt cx="1065321" cy="748952"/>
          </a:xfrm>
        </p:grpSpPr>
        <p:grpSp>
          <p:nvGrpSpPr>
            <p:cNvPr id="24" name="Group 23">
              <a:extLst>
                <a:ext uri="{FF2B5EF4-FFF2-40B4-BE49-F238E27FC236}">
                  <a16:creationId xmlns:a16="http://schemas.microsoft.com/office/drawing/2014/main" id="{BCF08F39-9EDD-4326-B639-0565B67E5F5D}"/>
                </a:ext>
              </a:extLst>
            </p:cNvPr>
            <p:cNvGrpSpPr/>
            <p:nvPr userDrawn="1"/>
          </p:nvGrpSpPr>
          <p:grpSpPr>
            <a:xfrm>
              <a:off x="7607201" y="-8675"/>
              <a:ext cx="1065321" cy="748952"/>
              <a:chOff x="8354346" y="-8675"/>
              <a:chExt cx="1065321" cy="748952"/>
            </a:xfrm>
          </p:grpSpPr>
          <p:sp>
            <p:nvSpPr>
              <p:cNvPr id="26" name="Freeform: Shape 25">
                <a:extLst>
                  <a:ext uri="{FF2B5EF4-FFF2-40B4-BE49-F238E27FC236}">
                    <a16:creationId xmlns:a16="http://schemas.microsoft.com/office/drawing/2014/main" id="{009651FC-1F27-4ECF-AC35-FE9819162BD1}"/>
                  </a:ext>
                </a:extLst>
              </p:cNvPr>
              <p:cNvSpPr/>
              <p:nvPr userDrawn="1"/>
            </p:nvSpPr>
            <p:spPr>
              <a:xfrm rot="16200000">
                <a:off x="8512531" y="-166860"/>
                <a:ext cx="748952" cy="1065321"/>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83248 w 8669438"/>
                  <a:gd name="connsiteY0" fmla="*/ 3 h 6423935"/>
                  <a:gd name="connsiteX1" fmla="*/ 0 w 8669438"/>
                  <a:gd name="connsiteY1" fmla="*/ 6423935 h 6423935"/>
                  <a:gd name="connsiteX2" fmla="*/ 8669438 w 8669438"/>
                  <a:gd name="connsiteY2" fmla="*/ 6308188 h 6423935"/>
                  <a:gd name="connsiteX3" fmla="*/ 8599990 w 8669438"/>
                  <a:gd name="connsiteY3" fmla="*/ 138882 h 6423935"/>
                  <a:gd name="connsiteX4" fmla="*/ 183248 w 8669438"/>
                  <a:gd name="connsiteY4" fmla="*/ 3 h 6423935"/>
                  <a:gd name="connsiteX0" fmla="*/ 25077 w 8511267"/>
                  <a:gd name="connsiteY0" fmla="*/ 3 h 6441408"/>
                  <a:gd name="connsiteX1" fmla="*/ -3 w 8511267"/>
                  <a:gd name="connsiteY1" fmla="*/ 6441405 h 6441408"/>
                  <a:gd name="connsiteX2" fmla="*/ 8511267 w 8511267"/>
                  <a:gd name="connsiteY2" fmla="*/ 6308188 h 6441408"/>
                  <a:gd name="connsiteX3" fmla="*/ 8441819 w 8511267"/>
                  <a:gd name="connsiteY3" fmla="*/ 138882 h 6441408"/>
                  <a:gd name="connsiteX4" fmla="*/ 25077 w 8511267"/>
                  <a:gd name="connsiteY4" fmla="*/ 3 h 6441408"/>
                  <a:gd name="connsiteX0" fmla="*/ 3 w 8486193"/>
                  <a:gd name="connsiteY0" fmla="*/ 3 h 6423976"/>
                  <a:gd name="connsiteX1" fmla="*/ 22387 w 8486193"/>
                  <a:gd name="connsiteY1" fmla="*/ 6423973 h 6423976"/>
                  <a:gd name="connsiteX2" fmla="*/ 8486193 w 8486193"/>
                  <a:gd name="connsiteY2" fmla="*/ 6308188 h 6423976"/>
                  <a:gd name="connsiteX3" fmla="*/ 8416745 w 8486193"/>
                  <a:gd name="connsiteY3" fmla="*/ 138882 h 6423976"/>
                  <a:gd name="connsiteX4" fmla="*/ 3 w 8486193"/>
                  <a:gd name="connsiteY4" fmla="*/ 3 h 6423976"/>
                  <a:gd name="connsiteX0" fmla="*/ 10681 w 8496871"/>
                  <a:gd name="connsiteY0" fmla="*/ 3 h 6423990"/>
                  <a:gd name="connsiteX1" fmla="*/ 1447 w 8496871"/>
                  <a:gd name="connsiteY1" fmla="*/ 6423993 h 6423990"/>
                  <a:gd name="connsiteX2" fmla="*/ 8496871 w 8496871"/>
                  <a:gd name="connsiteY2" fmla="*/ 6308188 h 6423990"/>
                  <a:gd name="connsiteX3" fmla="*/ 8427423 w 8496871"/>
                  <a:gd name="connsiteY3" fmla="*/ 138882 h 6423990"/>
                  <a:gd name="connsiteX4" fmla="*/ 10681 w 8496871"/>
                  <a:gd name="connsiteY4" fmla="*/ 3 h 6423990"/>
                  <a:gd name="connsiteX0" fmla="*/ 10681 w 8508366"/>
                  <a:gd name="connsiteY0" fmla="*/ 3 h 6423990"/>
                  <a:gd name="connsiteX1" fmla="*/ 1447 w 8508366"/>
                  <a:gd name="connsiteY1" fmla="*/ 6423993 h 6423990"/>
                  <a:gd name="connsiteX2" fmla="*/ 8496871 w 8508366"/>
                  <a:gd name="connsiteY2" fmla="*/ 6308188 h 6423990"/>
                  <a:gd name="connsiteX3" fmla="*/ 8508363 w 8508366"/>
                  <a:gd name="connsiteY3" fmla="*/ 208707 h 6423990"/>
                  <a:gd name="connsiteX4" fmla="*/ 10681 w 8508366"/>
                  <a:gd name="connsiteY4" fmla="*/ 3 h 64239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8366" h="6423990">
                    <a:moveTo>
                      <a:pt x="10681" y="3"/>
                    </a:moveTo>
                    <a:cubicBezTo>
                      <a:pt x="18142" y="2141326"/>
                      <a:pt x="-6014" y="4282670"/>
                      <a:pt x="1447" y="6423993"/>
                    </a:cubicBezTo>
                    <a:lnTo>
                      <a:pt x="8496871" y="6308188"/>
                    </a:lnTo>
                    <a:cubicBezTo>
                      <a:pt x="8500702" y="4275028"/>
                      <a:pt x="8504532" y="2241867"/>
                      <a:pt x="8508363" y="208707"/>
                    </a:cubicBezTo>
                    <a:lnTo>
                      <a:pt x="10681" y="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sz="1800"/>
              </a:p>
            </p:txBody>
          </p:sp>
          <p:sp>
            <p:nvSpPr>
              <p:cNvPr id="27" name="Oval 26">
                <a:extLst>
                  <a:ext uri="{FF2B5EF4-FFF2-40B4-BE49-F238E27FC236}">
                    <a16:creationId xmlns:a16="http://schemas.microsoft.com/office/drawing/2014/main" id="{6BD27FD2-796E-484F-BCDF-5043CBB01A2E}"/>
                  </a:ext>
                </a:extLst>
              </p:cNvPr>
              <p:cNvSpPr/>
              <p:nvPr userDrawn="1"/>
            </p:nvSpPr>
            <p:spPr>
              <a:xfrm>
                <a:off x="8620635" y="103977"/>
                <a:ext cx="553673" cy="553673"/>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sz="1800"/>
              </a:p>
            </p:txBody>
          </p:sp>
          <p:sp>
            <p:nvSpPr>
              <p:cNvPr id="28" name="Oval 27">
                <a:extLst>
                  <a:ext uri="{FF2B5EF4-FFF2-40B4-BE49-F238E27FC236}">
                    <a16:creationId xmlns:a16="http://schemas.microsoft.com/office/drawing/2014/main" id="{6855019A-FAD2-44CF-9835-40097E4387A1}"/>
                  </a:ext>
                </a:extLst>
              </p:cNvPr>
              <p:cNvSpPr/>
              <p:nvPr userDrawn="1"/>
            </p:nvSpPr>
            <p:spPr>
              <a:xfrm>
                <a:off x="8620635" y="103819"/>
                <a:ext cx="554041" cy="554041"/>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EF"/>
                  </a:solidFill>
                  <a:effectLst/>
                  <a:uLnTx/>
                  <a:uFillTx/>
                  <a:latin typeface="Calibri" panose="020F0502020204030204"/>
                  <a:ea typeface="+mn-ea"/>
                  <a:cs typeface="+mn-cs"/>
                </a:endParaRPr>
              </a:p>
            </p:txBody>
          </p:sp>
        </p:grpSp>
        <p:pic>
          <p:nvPicPr>
            <p:cNvPr id="25" name="Picture 24" descr="Icon&#10;&#10;Description automatically generated">
              <a:extLst>
                <a:ext uri="{FF2B5EF4-FFF2-40B4-BE49-F238E27FC236}">
                  <a16:creationId xmlns:a16="http://schemas.microsoft.com/office/drawing/2014/main" id="{A7B56A4C-2A68-4F21-995A-9276D30FE7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76880" y="153200"/>
              <a:ext cx="333380" cy="445432"/>
            </a:xfrm>
            <a:prstGeom prst="rect">
              <a:avLst/>
            </a:prstGeom>
          </p:spPr>
        </p:pic>
      </p:grpSp>
      <p:sp>
        <p:nvSpPr>
          <p:cNvPr id="19" name="Text Placeholder 2">
            <a:extLst>
              <a:ext uri="{FF2B5EF4-FFF2-40B4-BE49-F238E27FC236}">
                <a16:creationId xmlns:a16="http://schemas.microsoft.com/office/drawing/2014/main" id="{4B4753BF-C045-49F5-9660-114F9C1A6E27}"/>
              </a:ext>
            </a:extLst>
          </p:cNvPr>
          <p:cNvSpPr>
            <a:spLocks noGrp="1"/>
          </p:cNvSpPr>
          <p:nvPr>
            <p:ph type="body" sz="quarter" idx="11" hasCustomPrompt="1"/>
          </p:nvPr>
        </p:nvSpPr>
        <p:spPr>
          <a:xfrm rot="16200000">
            <a:off x="8650096" y="5316927"/>
            <a:ext cx="2177126" cy="309904"/>
          </a:xfrm>
          <a:prstGeom prst="rect">
            <a:avLst/>
          </a:prstGeom>
        </p:spPr>
        <p:txBody>
          <a:bodyPr anchor="ctr"/>
          <a:lstStyle>
            <a:lvl1pPr marL="0" indent="0" algn="ctr">
              <a:lnSpc>
                <a:spcPct val="100000"/>
              </a:lnSpc>
              <a:spcBef>
                <a:spcPts val="0"/>
              </a:spcBef>
              <a:buNone/>
              <a:defRPr sz="1600" b="1" baseline="0">
                <a:ln w="12700">
                  <a:noFill/>
                </a:ln>
                <a:solidFill>
                  <a:schemeClr val="tx1"/>
                </a:solidFill>
                <a:latin typeface="United Curriculum" pitchFamily="2" charset="0"/>
              </a:defRPr>
            </a:lvl1pPr>
            <a:lvl5pPr>
              <a:defRPr/>
            </a:lvl5pPr>
          </a:lstStyle>
          <a:p>
            <a:pPr lvl="0"/>
            <a:r>
              <a:rPr lang="en-US"/>
              <a:t>Year [X]: Summer</a:t>
            </a:r>
            <a:endParaRPr lang="en-GB"/>
          </a:p>
        </p:txBody>
      </p:sp>
    </p:spTree>
    <p:extLst>
      <p:ext uri="{BB962C8B-B14F-4D97-AF65-F5344CB8AC3E}">
        <p14:creationId xmlns:p14="http://schemas.microsoft.com/office/powerpoint/2010/main" val="2366520965"/>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theme" Target="../theme/theme2.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87A861E6-1372-43CB-BD5A-76FD71DD5CC2}"/>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2405"/>
          </a:p>
        </p:txBody>
      </p:sp>
    </p:spTree>
    <p:extLst>
      <p:ext uri="{BB962C8B-B14F-4D97-AF65-F5344CB8AC3E}">
        <p14:creationId xmlns:p14="http://schemas.microsoft.com/office/powerpoint/2010/main" val="2943083038"/>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9E67B62-9F08-42F6-8135-B253C57580AD}"/>
              </a:ext>
            </a:extLst>
          </p:cNvPr>
          <p:cNvSpPr/>
          <p:nvPr userDrawn="1"/>
        </p:nvSpPr>
        <p:spPr>
          <a:xfrm>
            <a:off x="0" y="0"/>
            <a:ext cx="9921315" cy="6858000"/>
          </a:xfrm>
          <a:custGeom>
            <a:avLst/>
            <a:gdLst>
              <a:gd name="connsiteX0" fmla="*/ 0 w 9921315"/>
              <a:gd name="connsiteY0" fmla="*/ 0 h 6858000"/>
              <a:gd name="connsiteX1" fmla="*/ 9921315 w 9921315"/>
              <a:gd name="connsiteY1" fmla="*/ 0 h 6858000"/>
              <a:gd name="connsiteX2" fmla="*/ 9921315 w 9921315"/>
              <a:gd name="connsiteY2" fmla="*/ 6858000 h 6858000"/>
              <a:gd name="connsiteX3" fmla="*/ 0 w 9921315"/>
              <a:gd name="connsiteY3" fmla="*/ 6858000 h 6858000"/>
              <a:gd name="connsiteX4" fmla="*/ 0 w 9921315"/>
              <a:gd name="connsiteY4" fmla="*/ 0 h 6858000"/>
              <a:gd name="connsiteX5" fmla="*/ 94716 w 9921315"/>
              <a:gd name="connsiteY5" fmla="*/ 92308 h 6858000"/>
              <a:gd name="connsiteX6" fmla="*/ 94716 w 9921315"/>
              <a:gd name="connsiteY6" fmla="*/ 6771640 h 6858000"/>
              <a:gd name="connsiteX7" fmla="*/ 9811285 w 9921315"/>
              <a:gd name="connsiteY7" fmla="*/ 6771640 h 6858000"/>
              <a:gd name="connsiteX8" fmla="*/ 9811285 w 9921315"/>
              <a:gd name="connsiteY8" fmla="*/ 92308 h 6858000"/>
              <a:gd name="connsiteX9" fmla="*/ 94716 w 9921315"/>
              <a:gd name="connsiteY9" fmla="*/ 92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1315" h="6858000">
                <a:moveTo>
                  <a:pt x="0" y="0"/>
                </a:moveTo>
                <a:lnTo>
                  <a:pt x="9921315" y="0"/>
                </a:lnTo>
                <a:lnTo>
                  <a:pt x="9921315" y="6858000"/>
                </a:lnTo>
                <a:lnTo>
                  <a:pt x="0" y="6858000"/>
                </a:lnTo>
                <a:lnTo>
                  <a:pt x="0" y="0"/>
                </a:lnTo>
                <a:close/>
                <a:moveTo>
                  <a:pt x="94716" y="92308"/>
                </a:moveTo>
                <a:lnTo>
                  <a:pt x="94716" y="6771640"/>
                </a:lnTo>
                <a:lnTo>
                  <a:pt x="9811285" y="6771640"/>
                </a:lnTo>
                <a:lnTo>
                  <a:pt x="9811285" y="92308"/>
                </a:lnTo>
                <a:lnTo>
                  <a:pt x="94716" y="92308"/>
                </a:lnTo>
                <a:close/>
              </a:path>
            </a:pathLst>
          </a:custGeom>
          <a:solidFill>
            <a:srgbClr val="C2C2C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2405"/>
          </a:p>
        </p:txBody>
      </p:sp>
      <p:sp>
        <p:nvSpPr>
          <p:cNvPr id="8" name="Rectangle 7">
            <a:extLst>
              <a:ext uri="{FF2B5EF4-FFF2-40B4-BE49-F238E27FC236}">
                <a16:creationId xmlns:a16="http://schemas.microsoft.com/office/drawing/2014/main" id="{333D9D60-35E7-4DD1-9362-5CC11EFD1459}"/>
              </a:ext>
            </a:extLst>
          </p:cNvPr>
          <p:cNvSpPr/>
          <p:nvPr userDrawn="1"/>
        </p:nvSpPr>
        <p:spPr>
          <a:xfrm rot="10800000">
            <a:off x="292963" y="6567595"/>
            <a:ext cx="9631878" cy="29756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GB" sz="2405">
              <a:solidFill>
                <a:srgbClr val="323232"/>
              </a:solidFill>
              <a:latin typeface="Roboto" panose="02000000000000000000" pitchFamily="2" charset="0"/>
              <a:ea typeface="Roboto" panose="02000000000000000000" pitchFamily="2" charset="0"/>
            </a:endParaRPr>
          </a:p>
        </p:txBody>
      </p:sp>
      <p:cxnSp>
        <p:nvCxnSpPr>
          <p:cNvPr id="10" name="Straight Connector 9">
            <a:extLst>
              <a:ext uri="{FF2B5EF4-FFF2-40B4-BE49-F238E27FC236}">
                <a16:creationId xmlns:a16="http://schemas.microsoft.com/office/drawing/2014/main" id="{0829CE7C-04F8-43ED-804F-2456F7A4ECBC}"/>
              </a:ext>
            </a:extLst>
          </p:cNvPr>
          <p:cNvCxnSpPr>
            <a:cxnSpLocks/>
          </p:cNvCxnSpPr>
          <p:nvPr userDrawn="1"/>
        </p:nvCxnSpPr>
        <p:spPr>
          <a:xfrm>
            <a:off x="47610" y="6521967"/>
            <a:ext cx="9858390" cy="0"/>
          </a:xfrm>
          <a:prstGeom prst="line">
            <a:avLst/>
          </a:prstGeom>
          <a:ln w="88900">
            <a:solidFill>
              <a:srgbClr val="C2C2C2"/>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743F0249-84CA-4B40-8804-94DB2F65435D}"/>
              </a:ext>
            </a:extLst>
          </p:cNvPr>
          <p:cNvGrpSpPr/>
          <p:nvPr userDrawn="1"/>
        </p:nvGrpSpPr>
        <p:grpSpPr>
          <a:xfrm>
            <a:off x="-636251" y="6261571"/>
            <a:ext cx="1260323" cy="1192859"/>
            <a:chOff x="-2681662" y="4062078"/>
            <a:chExt cx="2019221" cy="1911133"/>
          </a:xfrm>
        </p:grpSpPr>
        <p:sp>
          <p:nvSpPr>
            <p:cNvPr id="16" name="Arc 15">
              <a:extLst>
                <a:ext uri="{FF2B5EF4-FFF2-40B4-BE49-F238E27FC236}">
                  <a16:creationId xmlns:a16="http://schemas.microsoft.com/office/drawing/2014/main" id="{C896CECD-A647-464D-81EC-D38BFAE0CB48}"/>
                </a:ext>
              </a:extLst>
            </p:cNvPr>
            <p:cNvSpPr/>
            <p:nvPr userDrawn="1"/>
          </p:nvSpPr>
          <p:spPr>
            <a:xfrm>
              <a:off x="-2681662" y="4062078"/>
              <a:ext cx="2019221" cy="1911133"/>
            </a:xfrm>
            <a:prstGeom prst="arc">
              <a:avLst/>
            </a:prstGeom>
            <a:solidFill>
              <a:schemeClr val="accent1"/>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1800"/>
            </a:p>
          </p:txBody>
        </p:sp>
        <p:pic>
          <p:nvPicPr>
            <p:cNvPr id="17" name="Picture 16">
              <a:extLst>
                <a:ext uri="{FF2B5EF4-FFF2-40B4-BE49-F238E27FC236}">
                  <a16:creationId xmlns:a16="http://schemas.microsoft.com/office/drawing/2014/main" id="{6EEA78AC-65D9-4545-82DA-EF2FDADF97D1}"/>
                </a:ext>
              </a:extLst>
            </p:cNvPr>
            <p:cNvPicPr>
              <a:picLocks noChangeAspect="1"/>
            </p:cNvPicPr>
            <p:nvPr userDrawn="1"/>
          </p:nvPicPr>
          <p:blipFill rotWithShape="1">
            <a:blip r:embed="rId7">
              <a:extLst>
                <a:ext uri="{28A0092B-C50C-407E-A947-70E740481C1C}">
                  <a14:useLocalDpi xmlns:a14="http://schemas.microsoft.com/office/drawing/2010/main" val="0"/>
                </a:ext>
              </a:extLst>
            </a:blip>
            <a:srcRect r="66708"/>
            <a:stretch/>
          </p:blipFill>
          <p:spPr>
            <a:xfrm>
              <a:off x="-1586016" y="4352551"/>
              <a:ext cx="731916" cy="588653"/>
            </a:xfrm>
            <a:prstGeom prst="rect">
              <a:avLst/>
            </a:prstGeom>
          </p:spPr>
        </p:pic>
      </p:grpSp>
      <p:sp>
        <p:nvSpPr>
          <p:cNvPr id="12" name="Text Placeholder 2">
            <a:extLst>
              <a:ext uri="{FF2B5EF4-FFF2-40B4-BE49-F238E27FC236}">
                <a16:creationId xmlns:a16="http://schemas.microsoft.com/office/drawing/2014/main" id="{4E222C13-F246-4D77-A53F-8646CCB218C1}"/>
              </a:ext>
            </a:extLst>
          </p:cNvPr>
          <p:cNvSpPr txBox="1">
            <a:spLocks/>
          </p:cNvSpPr>
          <p:nvPr userDrawn="1"/>
        </p:nvSpPr>
        <p:spPr>
          <a:xfrm>
            <a:off x="1870692" y="6594683"/>
            <a:ext cx="5402616" cy="270314"/>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3000" b="0" kern="1200">
                <a:ln w="12700">
                  <a:solidFill>
                    <a:srgbClr val="565656"/>
                  </a:solidFill>
                </a:ln>
                <a:solidFill>
                  <a:srgbClr val="565656"/>
                </a:solidFill>
                <a:latin typeface="ABeeZee"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831" b="1">
                <a:ln w="12700">
                  <a:noFill/>
                </a:ln>
                <a:solidFill>
                  <a:schemeClr val="bg2"/>
                </a:solidFill>
                <a:latin typeface="United Curriculum" pitchFamily="2" charset="0"/>
              </a:rPr>
              <a:t>United Curriculum  |  </a:t>
            </a:r>
            <a:r>
              <a:rPr lang="en-US" sz="831" b="1">
                <a:ln w="12700">
                  <a:noFill/>
                </a:ln>
                <a:solidFill>
                  <a:schemeClr val="accent1"/>
                </a:solidFill>
                <a:latin typeface="United Curriculum" pitchFamily="2" charset="0"/>
              </a:rPr>
              <a:t>Primary History</a:t>
            </a:r>
            <a:endParaRPr lang="en-GB" sz="831" b="1">
              <a:ln w="12700">
                <a:noFill/>
              </a:ln>
              <a:solidFill>
                <a:schemeClr val="accent1"/>
              </a:solidFill>
              <a:latin typeface="United Curriculum" pitchFamily="2" charset="0"/>
            </a:endParaRPr>
          </a:p>
        </p:txBody>
      </p:sp>
    </p:spTree>
    <p:extLst>
      <p:ext uri="{BB962C8B-B14F-4D97-AF65-F5344CB8AC3E}">
        <p14:creationId xmlns:p14="http://schemas.microsoft.com/office/powerpoint/2010/main" val="204978"/>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dirty="0">
                <a:ln w="12700">
                  <a:solidFill>
                    <a:schemeClr val="accent1"/>
                  </a:solidFill>
                </a:ln>
                <a:solidFill>
                  <a:schemeClr val="accent1"/>
                </a:solidFill>
              </a:rPr>
              <a:t>History </a:t>
            </a:r>
            <a:r>
              <a:rPr lang="en-GB" dirty="0"/>
              <a:t>Vertical Concepts</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1892434381"/>
              </p:ext>
            </p:extLst>
          </p:nvPr>
        </p:nvGraphicFramePr>
        <p:xfrm>
          <a:off x="203202" y="1224004"/>
          <a:ext cx="9297155" cy="5295233"/>
        </p:xfrm>
        <a:graphic>
          <a:graphicData uri="http://schemas.openxmlformats.org/drawingml/2006/table">
            <a:tbl>
              <a:tblPr firstRow="1" bandRow="1">
                <a:tableStyleId>{5C22544A-7EE6-4342-B048-85BDC9FD1C3A}</a:tableStyleId>
              </a:tblPr>
              <a:tblGrid>
                <a:gridCol w="297107">
                  <a:extLst>
                    <a:ext uri="{9D8B030D-6E8A-4147-A177-3AD203B41FA5}">
                      <a16:colId xmlns:a16="http://schemas.microsoft.com/office/drawing/2014/main" val="4050479491"/>
                    </a:ext>
                  </a:extLst>
                </a:gridCol>
                <a:gridCol w="4571936">
                  <a:extLst>
                    <a:ext uri="{9D8B030D-6E8A-4147-A177-3AD203B41FA5}">
                      <a16:colId xmlns:a16="http://schemas.microsoft.com/office/drawing/2014/main" val="2147120956"/>
                    </a:ext>
                  </a:extLst>
                </a:gridCol>
                <a:gridCol w="4428112">
                  <a:extLst>
                    <a:ext uri="{9D8B030D-6E8A-4147-A177-3AD203B41FA5}">
                      <a16:colId xmlns:a16="http://schemas.microsoft.com/office/drawing/2014/main" val="1774532067"/>
                    </a:ext>
                  </a:extLst>
                </a:gridCol>
              </a:tblGrid>
              <a:tr h="203313">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solidFill>
                            <a:schemeClr val="bg1"/>
                          </a:solidFill>
                          <a:latin typeface="+mn-lt"/>
                        </a:rPr>
                        <a:t>Power, Empire &amp; Democracy</a:t>
                      </a:r>
                      <a:endParaRPr lang="en-GB" sz="1050" b="1" dirty="0">
                        <a:solidFill>
                          <a:schemeClr val="bg1"/>
                        </a:solidFill>
                        <a:latin typeface="+mn-lt"/>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hMerge="1">
                  <a:txBody>
                    <a:bodyPr/>
                    <a:lstStyle/>
                    <a:p>
                      <a:pPr algn="ctr"/>
                      <a:endParaRPr lang="en-GB" sz="1050" dirty="0">
                        <a:solidFill>
                          <a:schemeClr val="bg1"/>
                        </a:solidFill>
                        <a:latin typeface="United Curriculum" panose="020B0604020202020204" charset="0"/>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405091061"/>
                  </a:ext>
                </a:extLst>
              </a:tr>
              <a:tr h="203313">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US" sz="1050" b="1" dirty="0">
                          <a:solidFill>
                            <a:schemeClr val="bg1"/>
                          </a:solidFill>
                          <a:latin typeface="+mn-lt"/>
                        </a:rPr>
                        <a:t>Power &amp; Empires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r>
                        <a:rPr lang="en-US" sz="1050" b="1" dirty="0">
                          <a:solidFill>
                            <a:schemeClr val="bg1"/>
                          </a:solidFill>
                          <a:latin typeface="+mn-lt"/>
                        </a:rPr>
                        <a:t>Government &amp; Democracy</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312208">
                <a:tc>
                  <a:txBody>
                    <a:bodyPr/>
                    <a:lstStyle/>
                    <a:p>
                      <a:pPr algn="ctr">
                        <a:spcAft>
                          <a:spcPts val="0"/>
                        </a:spcAft>
                      </a:pPr>
                      <a:r>
                        <a:rPr lang="en-GB" sz="800" b="1" dirty="0">
                          <a:solidFill>
                            <a:schemeClr val="bg1"/>
                          </a:solidFill>
                          <a:latin typeface="Roboto" panose="02000000000000000000" pitchFamily="2" charset="0"/>
                          <a:ea typeface="Roboto" panose="02000000000000000000" pitchFamily="2" charset="0"/>
                          <a:cs typeface="Roboto" panose="02000000000000000000" pitchFamily="2" charset="0"/>
                        </a:rPr>
                        <a:t>N0-4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endParaRPr lang="en-GB" sz="900"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US" sz="900" dirty="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501147895"/>
                  </a:ext>
                </a:extLst>
              </a:tr>
              <a:tr h="29716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Rec</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dirty="0">
                          <a:solidFill>
                            <a:schemeClr val="bg1"/>
                          </a:solidFill>
                          <a:latin typeface="+mn-lt"/>
                          <a:ea typeface="Roboto" panose="02000000000000000000" pitchFamily="2" charset="0"/>
                        </a:rPr>
                        <a:t>The King is an important person where we live. </a:t>
                      </a:r>
                      <a:r>
                        <a:rPr lang="en-US" sz="900" dirty="0">
                          <a:solidFill>
                            <a:schemeClr val="bg1"/>
                          </a:solidFill>
                          <a:latin typeface="+mn-lt"/>
                          <a:ea typeface="Roboto" panose="02000000000000000000" pitchFamily="2" charset="0"/>
                        </a:rPr>
                        <a:t>We learn about King Charles III.</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indent="-72000">
                        <a:lnSpc>
                          <a:spcPct val="100000"/>
                        </a:lnSpc>
                        <a:spcBef>
                          <a:spcPts val="0"/>
                        </a:spcBef>
                        <a:spcAft>
                          <a:spcPts val="0"/>
                        </a:spcAft>
                        <a:buFont typeface="Arial" panose="020B0604020202020204" pitchFamily="34" charset="0"/>
                        <a:buChar char="•"/>
                      </a:pPr>
                      <a:endParaRPr lang="en-US" sz="900" dirty="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703097556"/>
                  </a:ext>
                </a:extLst>
              </a:tr>
              <a:tr h="295656">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endParaRPr lang="en-GB" sz="900"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US" sz="900" dirty="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900" b="1" dirty="0">
                          <a:solidFill>
                            <a:schemeClr val="bg1"/>
                          </a:solidFill>
                          <a:latin typeface="+mn-lt"/>
                          <a:ea typeface="Roboto" panose="02000000000000000000" pitchFamily="2" charset="0"/>
                        </a:rPr>
                        <a:t>The King or Queen (monarch) has power to make new rules in a country.</a:t>
                      </a:r>
                    </a:p>
                    <a:p>
                      <a:pPr>
                        <a:spcBef>
                          <a:spcPts val="0"/>
                        </a:spcBef>
                        <a:spcAft>
                          <a:spcPts val="0"/>
                        </a:spcAft>
                      </a:pPr>
                      <a:r>
                        <a:rPr lang="en-US" sz="900" dirty="0">
                          <a:solidFill>
                            <a:schemeClr val="bg1"/>
                          </a:solidFill>
                          <a:latin typeface="+mn-lt"/>
                          <a:ea typeface="Roboto" panose="02000000000000000000" pitchFamily="2" charset="0"/>
                        </a:rPr>
                        <a:t>We learn about the news laws that King Charles II created after the great fire.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spcBef>
                          <a:spcPts val="0"/>
                        </a:spcBef>
                        <a:spcAft>
                          <a:spcPts val="0"/>
                        </a:spcAft>
                      </a:pPr>
                      <a:endParaRPr lang="en-US" sz="900"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256699385"/>
                  </a:ext>
                </a:extLst>
              </a:tr>
              <a:tr h="37752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900" b="1" dirty="0">
                          <a:solidFill>
                            <a:schemeClr val="bg1"/>
                          </a:solidFill>
                          <a:latin typeface="+mn-lt"/>
                          <a:ea typeface="Roboto" panose="02000000000000000000" pitchFamily="2" charset="0"/>
                        </a:rPr>
                        <a:t>People get their power in different ways. </a:t>
                      </a:r>
                      <a:r>
                        <a:rPr lang="en-US" sz="900" dirty="0">
                          <a:solidFill>
                            <a:schemeClr val="bg1"/>
                          </a:solidFill>
                          <a:latin typeface="+mn-lt"/>
                          <a:ea typeface="Roboto" panose="02000000000000000000" pitchFamily="2" charset="0"/>
                        </a:rPr>
                        <a:t>The pharaoh was believed to be half-man, half-god. He was believed to have divine status.</a:t>
                      </a:r>
                      <a:endParaRPr lang="en-US" sz="900" b="1" dirty="0">
                        <a:solidFill>
                          <a:schemeClr val="bg1"/>
                        </a:solidFill>
                        <a:latin typeface="+mn-lt"/>
                        <a:ea typeface="Roboto" panose="02000000000000000000" pitchFamily="2" charset="0"/>
                      </a:endParaRPr>
                    </a:p>
                    <a:p>
                      <a:pPr>
                        <a:spcBef>
                          <a:spcPts val="0"/>
                        </a:spcBef>
                        <a:spcAft>
                          <a:spcPts val="0"/>
                        </a:spcAft>
                      </a:pPr>
                      <a:r>
                        <a:rPr lang="en-US" sz="900" b="1" dirty="0">
                          <a:solidFill>
                            <a:schemeClr val="bg1"/>
                          </a:solidFill>
                          <a:latin typeface="+mn-lt"/>
                          <a:ea typeface="Roboto" panose="02000000000000000000" pitchFamily="2" charset="0"/>
                        </a:rPr>
                        <a:t>Empires are large areas of land controlled by one person or group of people. </a:t>
                      </a:r>
                      <a:r>
                        <a:rPr lang="en-US" sz="900" dirty="0">
                          <a:solidFill>
                            <a:schemeClr val="bg1"/>
                          </a:solidFill>
                          <a:latin typeface="+mn-lt"/>
                          <a:ea typeface="Roboto" panose="02000000000000000000" pitchFamily="2" charset="0"/>
                        </a:rPr>
                        <a:t>Ancient Egypt was an empire.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spcBef>
                          <a:spcPts val="0"/>
                        </a:spcBef>
                        <a:spcAft>
                          <a:spcPts val="0"/>
                        </a:spcAft>
                      </a:pPr>
                      <a:r>
                        <a:rPr lang="en-US" sz="900" b="1" dirty="0">
                          <a:solidFill>
                            <a:schemeClr val="bg1"/>
                          </a:solidFill>
                          <a:latin typeface="+mn-lt"/>
                          <a:ea typeface="Roboto" panose="02000000000000000000" pitchFamily="2" charset="0"/>
                        </a:rPr>
                        <a:t>Some places are ruled as an autocracy. </a:t>
                      </a:r>
                      <a:r>
                        <a:rPr lang="en-US" sz="900" dirty="0">
                          <a:solidFill>
                            <a:schemeClr val="bg1"/>
                          </a:solidFill>
                          <a:latin typeface="+mn-lt"/>
                          <a:ea typeface="Roboto" panose="02000000000000000000" pitchFamily="2" charset="0"/>
                        </a:rPr>
                        <a:t>The Egyptian pharaoh was autocratic and answerable to no one.</a:t>
                      </a:r>
                    </a:p>
                    <a:p>
                      <a:pPr>
                        <a:spcBef>
                          <a:spcPts val="0"/>
                        </a:spcBef>
                        <a:spcAft>
                          <a:spcPts val="0"/>
                        </a:spcAft>
                      </a:pPr>
                      <a:r>
                        <a:rPr lang="en-US" sz="900" dirty="0">
                          <a:solidFill>
                            <a:schemeClr val="bg1"/>
                          </a:solidFill>
                          <a:latin typeface="+mn-lt"/>
                          <a:ea typeface="Roboto" panose="02000000000000000000" pitchFamily="2" charset="0"/>
                        </a:rPr>
                        <a:t>An </a:t>
                      </a:r>
                      <a:r>
                        <a:rPr lang="en-US" sz="900" b="1" dirty="0">
                          <a:solidFill>
                            <a:schemeClr val="bg1"/>
                          </a:solidFill>
                          <a:latin typeface="+mn-lt"/>
                          <a:ea typeface="Roboto" panose="02000000000000000000" pitchFamily="2" charset="0"/>
                        </a:rPr>
                        <a:t>autocracy</a:t>
                      </a:r>
                      <a:r>
                        <a:rPr lang="en-US" sz="900" dirty="0">
                          <a:solidFill>
                            <a:schemeClr val="bg1"/>
                          </a:solidFill>
                          <a:latin typeface="+mn-lt"/>
                          <a:ea typeface="Roboto" panose="02000000000000000000" pitchFamily="2" charset="0"/>
                        </a:rPr>
                        <a:t> is place where one person or one group can rule exactly as they want to forever.</a:t>
                      </a:r>
                    </a:p>
                    <a:p>
                      <a:pPr>
                        <a:spcBef>
                          <a:spcPts val="0"/>
                        </a:spcBef>
                        <a:spcAft>
                          <a:spcPts val="0"/>
                        </a:spcAft>
                      </a:pPr>
                      <a:r>
                        <a:rPr lang="en-US" sz="900" b="1" dirty="0">
                          <a:solidFill>
                            <a:schemeClr val="bg1"/>
                          </a:solidFill>
                          <a:latin typeface="+mn-lt"/>
                          <a:ea typeface="Roboto" panose="02000000000000000000" pitchFamily="2" charset="0"/>
                        </a:rPr>
                        <a:t>Democracy</a:t>
                      </a:r>
                      <a:r>
                        <a:rPr lang="en-US" sz="900" dirty="0">
                          <a:solidFill>
                            <a:schemeClr val="bg1"/>
                          </a:solidFill>
                          <a:latin typeface="+mn-lt"/>
                          <a:ea typeface="Roboto" panose="02000000000000000000" pitchFamily="2" charset="0"/>
                        </a:rPr>
                        <a:t> is a system of </a:t>
                      </a:r>
                      <a:r>
                        <a:rPr lang="en-US" sz="900" b="1" dirty="0">
                          <a:solidFill>
                            <a:schemeClr val="bg1"/>
                          </a:solidFill>
                          <a:latin typeface="+mn-lt"/>
                          <a:ea typeface="Roboto" panose="02000000000000000000" pitchFamily="2" charset="0"/>
                        </a:rPr>
                        <a:t>government</a:t>
                      </a:r>
                      <a:r>
                        <a:rPr lang="en-US" sz="900" dirty="0">
                          <a:solidFill>
                            <a:schemeClr val="bg1"/>
                          </a:solidFill>
                          <a:latin typeface="+mn-lt"/>
                          <a:ea typeface="Roboto" panose="02000000000000000000" pitchFamily="2" charset="0"/>
                        </a:rPr>
                        <a:t> where everyone has a say.</a:t>
                      </a:r>
                    </a:p>
                    <a:p>
                      <a:pPr>
                        <a:spcBef>
                          <a:spcPts val="0"/>
                        </a:spcBef>
                        <a:spcAft>
                          <a:spcPts val="0"/>
                        </a:spcAft>
                      </a:pPr>
                      <a:r>
                        <a:rPr lang="en-US" sz="900" b="1" dirty="0">
                          <a:solidFill>
                            <a:schemeClr val="bg1"/>
                          </a:solidFill>
                          <a:latin typeface="+mn-lt"/>
                          <a:ea typeface="Roboto" panose="02000000000000000000" pitchFamily="2" charset="0"/>
                        </a:rPr>
                        <a:t>Some places are ruled as a democracy. </a:t>
                      </a:r>
                      <a:r>
                        <a:rPr lang="en-US" sz="900" dirty="0">
                          <a:solidFill>
                            <a:schemeClr val="bg1"/>
                          </a:solidFill>
                          <a:latin typeface="+mn-lt"/>
                          <a:ea typeface="Roboto" panose="02000000000000000000" pitchFamily="2" charset="0"/>
                        </a:rPr>
                        <a:t>We compare Athenian democracy with Spartan (and Egyptian) kings.</a:t>
                      </a:r>
                    </a:p>
                    <a:p>
                      <a:pPr>
                        <a:spcBef>
                          <a:spcPts val="0"/>
                        </a:spcBef>
                        <a:spcAft>
                          <a:spcPts val="0"/>
                        </a:spcAft>
                      </a:pPr>
                      <a:r>
                        <a:rPr lang="en-US" sz="900" b="1" dirty="0">
                          <a:solidFill>
                            <a:schemeClr val="bg1"/>
                          </a:solidFill>
                          <a:latin typeface="+mn-lt"/>
                          <a:ea typeface="Roboto" panose="02000000000000000000" pitchFamily="2" charset="0"/>
                        </a:rPr>
                        <a:t>Not all democracies are the same.</a:t>
                      </a:r>
                      <a:r>
                        <a:rPr lang="en-US" sz="900" dirty="0">
                          <a:solidFill>
                            <a:schemeClr val="bg1"/>
                          </a:solidFill>
                          <a:latin typeface="+mn-lt"/>
                          <a:ea typeface="Roboto" panose="02000000000000000000" pitchFamily="2" charset="0"/>
                        </a:rPr>
                        <a:t> We compare UK with Athens.</a:t>
                      </a:r>
                    </a:p>
                    <a:p>
                      <a:pPr>
                        <a:spcBef>
                          <a:spcPts val="0"/>
                        </a:spcBef>
                        <a:spcAft>
                          <a:spcPts val="0"/>
                        </a:spcAft>
                      </a:pPr>
                      <a:r>
                        <a:rPr lang="en-US" sz="900" b="1" dirty="0">
                          <a:solidFill>
                            <a:schemeClr val="bg1"/>
                          </a:solidFill>
                          <a:latin typeface="+mn-lt"/>
                          <a:ea typeface="Roboto" panose="02000000000000000000" pitchFamily="2" charset="0"/>
                        </a:rPr>
                        <a:t>City-states</a:t>
                      </a:r>
                      <a:r>
                        <a:rPr lang="en-US" sz="900" dirty="0">
                          <a:solidFill>
                            <a:schemeClr val="bg1"/>
                          </a:solidFill>
                          <a:latin typeface="+mn-lt"/>
                          <a:ea typeface="Roboto" panose="02000000000000000000" pitchFamily="2" charset="0"/>
                        </a:rPr>
                        <a:t> </a:t>
                      </a:r>
                      <a:r>
                        <a:rPr lang="en-US" sz="900" b="1" dirty="0">
                          <a:solidFill>
                            <a:schemeClr val="bg1"/>
                          </a:solidFill>
                          <a:latin typeface="+mn-lt"/>
                          <a:ea typeface="Roboto" panose="02000000000000000000" pitchFamily="2" charset="0"/>
                        </a:rPr>
                        <a:t>have independent identities and governments.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7509039"/>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900" dirty="0">
                          <a:solidFill>
                            <a:schemeClr val="bg1"/>
                          </a:solidFill>
                          <a:latin typeface="+mn-lt"/>
                          <a:ea typeface="Roboto" panose="02000000000000000000" pitchFamily="2" charset="0"/>
                        </a:rPr>
                        <a:t>Maya kings were seen to be </a:t>
                      </a:r>
                      <a:r>
                        <a:rPr lang="en-US" sz="900" b="1" dirty="0">
                          <a:solidFill>
                            <a:schemeClr val="bg1"/>
                          </a:solidFill>
                          <a:latin typeface="+mn-lt"/>
                          <a:ea typeface="Roboto" panose="02000000000000000000" pitchFamily="2" charset="0"/>
                        </a:rPr>
                        <a:t>half-man, half-god</a:t>
                      </a:r>
                      <a:r>
                        <a:rPr lang="en-US" sz="900" dirty="0">
                          <a:solidFill>
                            <a:schemeClr val="bg1"/>
                          </a:solidFill>
                          <a:latin typeface="+mn-lt"/>
                          <a:ea typeface="Roboto" panose="02000000000000000000" pitchFamily="2" charset="0"/>
                        </a:rPr>
                        <a:t>.</a:t>
                      </a:r>
                    </a:p>
                    <a:p>
                      <a:pPr>
                        <a:spcBef>
                          <a:spcPts val="0"/>
                        </a:spcBef>
                        <a:spcAft>
                          <a:spcPts val="0"/>
                        </a:spcAft>
                      </a:pPr>
                      <a:r>
                        <a:rPr lang="en-US" sz="900" dirty="0">
                          <a:solidFill>
                            <a:schemeClr val="bg1"/>
                          </a:solidFill>
                          <a:latin typeface="+mn-lt"/>
                          <a:ea typeface="Roboto" panose="02000000000000000000" pitchFamily="2" charset="0"/>
                        </a:rPr>
                        <a:t>The early Islamic </a:t>
                      </a:r>
                      <a:r>
                        <a:rPr lang="en-US" sz="900" dirty="0" err="1">
                          <a:solidFill>
                            <a:schemeClr val="bg1"/>
                          </a:solidFill>
                          <a:latin typeface="+mn-lt"/>
                          <a:ea typeface="Roboto" panose="02000000000000000000" pitchFamily="2" charset="0"/>
                        </a:rPr>
                        <a:t>civilisation</a:t>
                      </a:r>
                      <a:r>
                        <a:rPr lang="en-US" sz="900" dirty="0">
                          <a:solidFill>
                            <a:schemeClr val="bg1"/>
                          </a:solidFill>
                          <a:latin typeface="+mn-lt"/>
                          <a:ea typeface="Roboto" panose="02000000000000000000" pitchFamily="2" charset="0"/>
                        </a:rPr>
                        <a:t> was an </a:t>
                      </a:r>
                      <a:r>
                        <a:rPr lang="en-US" sz="900" b="1" dirty="0">
                          <a:solidFill>
                            <a:schemeClr val="bg1"/>
                          </a:solidFill>
                          <a:latin typeface="+mn-lt"/>
                          <a:ea typeface="Roboto" panose="02000000000000000000" pitchFamily="2" charset="0"/>
                        </a:rPr>
                        <a:t>empire</a:t>
                      </a:r>
                      <a:r>
                        <a:rPr lang="en-US" sz="900" dirty="0">
                          <a:solidFill>
                            <a:schemeClr val="bg1"/>
                          </a:solidFill>
                          <a:latin typeface="+mn-lt"/>
                          <a:ea typeface="Roboto" panose="02000000000000000000" pitchFamily="2" charset="0"/>
                        </a:rPr>
                        <a:t>, led by the caliph.</a:t>
                      </a:r>
                    </a:p>
                    <a:p>
                      <a:pPr>
                        <a:spcBef>
                          <a:spcPts val="0"/>
                        </a:spcBef>
                        <a:spcAft>
                          <a:spcPts val="0"/>
                        </a:spcAft>
                      </a:pPr>
                      <a:r>
                        <a:rPr lang="en-US" sz="900" b="1" dirty="0">
                          <a:solidFill>
                            <a:schemeClr val="bg1"/>
                          </a:solidFill>
                          <a:latin typeface="+mn-lt"/>
                          <a:ea typeface="Roboto" panose="02000000000000000000" pitchFamily="2" charset="0"/>
                        </a:rPr>
                        <a:t>Empires grow and shrink as the power of its leader changes. </a:t>
                      </a:r>
                      <a:r>
                        <a:rPr lang="en-US" sz="900" dirty="0">
                          <a:solidFill>
                            <a:schemeClr val="bg1"/>
                          </a:solidFill>
                          <a:latin typeface="+mn-lt"/>
                          <a:ea typeface="Roboto" panose="02000000000000000000" pitchFamily="2" charset="0"/>
                        </a:rPr>
                        <a:t>The empire grew and then shrank.</a:t>
                      </a:r>
                      <a:endParaRPr lang="en-US" sz="900" b="1"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spcBef>
                          <a:spcPts val="0"/>
                        </a:spcBef>
                        <a:spcAft>
                          <a:spcPts val="0"/>
                        </a:spcAft>
                      </a:pPr>
                      <a:r>
                        <a:rPr lang="en-US" sz="900" dirty="0">
                          <a:solidFill>
                            <a:schemeClr val="bg1"/>
                          </a:solidFill>
                          <a:latin typeface="+mn-lt"/>
                          <a:ea typeface="Roboto" panose="02000000000000000000" pitchFamily="2" charset="0"/>
                        </a:rPr>
                        <a:t>Ancient Maya </a:t>
                      </a:r>
                      <a:r>
                        <a:rPr lang="en-US" sz="900" dirty="0" err="1">
                          <a:solidFill>
                            <a:schemeClr val="bg1"/>
                          </a:solidFill>
                          <a:latin typeface="+mn-lt"/>
                          <a:ea typeface="Roboto" panose="02000000000000000000" pitchFamily="2" charset="0"/>
                        </a:rPr>
                        <a:t>civilisation</a:t>
                      </a:r>
                      <a:r>
                        <a:rPr lang="en-US" sz="900" dirty="0">
                          <a:solidFill>
                            <a:schemeClr val="bg1"/>
                          </a:solidFill>
                          <a:latin typeface="+mn-lt"/>
                          <a:ea typeface="Roboto" panose="02000000000000000000" pitchFamily="2" charset="0"/>
                        </a:rPr>
                        <a:t> was divided </a:t>
                      </a:r>
                      <a:r>
                        <a:rPr lang="en-US" sz="900" b="1" dirty="0">
                          <a:solidFill>
                            <a:schemeClr val="bg1"/>
                          </a:solidFill>
                          <a:latin typeface="+mn-lt"/>
                          <a:ea typeface="Roboto" panose="02000000000000000000" pitchFamily="2" charset="0"/>
                        </a:rPr>
                        <a:t>into city-states</a:t>
                      </a:r>
                      <a:r>
                        <a:rPr lang="en-US" sz="900" dirty="0">
                          <a:solidFill>
                            <a:schemeClr val="bg1"/>
                          </a:solidFill>
                          <a:latin typeface="+mn-lt"/>
                          <a:ea typeface="Roboto" panose="02000000000000000000" pitchFamily="2" charset="0"/>
                        </a:rPr>
                        <a:t>.</a:t>
                      </a:r>
                    </a:p>
                    <a:p>
                      <a:pPr>
                        <a:spcBef>
                          <a:spcPts val="0"/>
                        </a:spcBef>
                        <a:spcAft>
                          <a:spcPts val="0"/>
                        </a:spcAft>
                      </a:pPr>
                      <a:r>
                        <a:rPr lang="en-US" sz="900" dirty="0">
                          <a:solidFill>
                            <a:schemeClr val="bg1"/>
                          </a:solidFill>
                          <a:latin typeface="+mn-lt"/>
                          <a:ea typeface="Roboto" panose="02000000000000000000" pitchFamily="2" charset="0"/>
                        </a:rPr>
                        <a:t>The relationships between city-states in Maya </a:t>
                      </a:r>
                      <a:r>
                        <a:rPr lang="en-US" sz="900" dirty="0" err="1">
                          <a:solidFill>
                            <a:schemeClr val="bg1"/>
                          </a:solidFill>
                          <a:latin typeface="+mn-lt"/>
                          <a:ea typeface="Roboto" panose="02000000000000000000" pitchFamily="2" charset="0"/>
                        </a:rPr>
                        <a:t>civilisation</a:t>
                      </a:r>
                      <a:r>
                        <a:rPr lang="en-US" sz="900" dirty="0">
                          <a:solidFill>
                            <a:schemeClr val="bg1"/>
                          </a:solidFill>
                          <a:latin typeface="+mn-lt"/>
                          <a:ea typeface="Roboto" panose="02000000000000000000" pitchFamily="2" charset="0"/>
                        </a:rPr>
                        <a:t> were different to those in Ancient Greece.</a:t>
                      </a:r>
                      <a:endParaRPr lang="en-US" sz="900" b="1" dirty="0">
                        <a:solidFill>
                          <a:schemeClr val="bg1"/>
                        </a:solidFill>
                        <a:latin typeface="+mn-lt"/>
                        <a:ea typeface="Roboto" panose="02000000000000000000" pitchFamily="2" charset="0"/>
                      </a:endParaRPr>
                    </a:p>
                    <a:p>
                      <a:pPr>
                        <a:spcBef>
                          <a:spcPts val="0"/>
                        </a:spcBef>
                        <a:spcAft>
                          <a:spcPts val="0"/>
                        </a:spcAft>
                      </a:pPr>
                      <a:r>
                        <a:rPr lang="en-US" sz="900" dirty="0">
                          <a:solidFill>
                            <a:schemeClr val="bg1"/>
                          </a:solidFill>
                          <a:latin typeface="+mn-lt"/>
                          <a:ea typeface="Roboto" panose="02000000000000000000" pitchFamily="2" charset="0"/>
                        </a:rPr>
                        <a:t>Maya kings ruled </a:t>
                      </a:r>
                      <a:r>
                        <a:rPr lang="en-US" sz="900" b="1" dirty="0">
                          <a:solidFill>
                            <a:schemeClr val="bg1"/>
                          </a:solidFill>
                          <a:latin typeface="+mn-lt"/>
                          <a:ea typeface="Roboto" panose="02000000000000000000" pitchFamily="2" charset="0"/>
                        </a:rPr>
                        <a:t>autocratically</a:t>
                      </a:r>
                      <a:r>
                        <a:rPr lang="en-US" sz="900" dirty="0">
                          <a:solidFill>
                            <a:schemeClr val="bg1"/>
                          </a:solidFill>
                          <a:latin typeface="+mn-lt"/>
                          <a:ea typeface="Roboto" panose="02000000000000000000" pitchFamily="2" charset="0"/>
                        </a:rPr>
                        <a: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985167854"/>
                  </a:ext>
                </a:extLst>
              </a:tr>
              <a:tr h="17253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solidFill>
                            <a:schemeClr val="bg1"/>
                          </a:solidFill>
                          <a:latin typeface="+mn-lt"/>
                          <a:ea typeface="Roboto" panose="02000000000000000000" pitchFamily="2" charset="0"/>
                        </a:rPr>
                        <a:t>The imperial cult meant the emperor was seen as </a:t>
                      </a:r>
                      <a:r>
                        <a:rPr lang="en-US" sz="900" b="1" dirty="0">
                          <a:solidFill>
                            <a:schemeClr val="bg1"/>
                          </a:solidFill>
                          <a:latin typeface="+mn-lt"/>
                          <a:ea typeface="Roboto" panose="02000000000000000000" pitchFamily="2" charset="0"/>
                        </a:rPr>
                        <a:t>divine</a:t>
                      </a:r>
                    </a:p>
                    <a:p>
                      <a:pPr>
                        <a:spcBef>
                          <a:spcPts val="0"/>
                        </a:spcBef>
                        <a:spcAft>
                          <a:spcPts val="0"/>
                        </a:spcAft>
                      </a:pPr>
                      <a:r>
                        <a:rPr lang="en-US" sz="900" b="1" dirty="0">
                          <a:solidFill>
                            <a:schemeClr val="bg1"/>
                          </a:solidFill>
                          <a:latin typeface="+mn-lt"/>
                          <a:ea typeface="Roboto" panose="02000000000000000000" pitchFamily="2" charset="0"/>
                        </a:rPr>
                        <a:t>Institutional, economic, physical, intellectual and informal power can be used to control others</a:t>
                      </a:r>
                      <a:r>
                        <a:rPr lang="en-US" sz="900" dirty="0">
                          <a:solidFill>
                            <a:schemeClr val="bg1"/>
                          </a:solidFill>
                          <a:latin typeface="+mn-lt"/>
                          <a:ea typeface="Roboto" panose="02000000000000000000" pitchFamily="2" charset="0"/>
                        </a:rPr>
                        <a:t>. Romans used all of these to maintain control in Britannia.</a:t>
                      </a:r>
                    </a:p>
                    <a:p>
                      <a:pPr>
                        <a:spcBef>
                          <a:spcPts val="0"/>
                        </a:spcBef>
                        <a:spcAft>
                          <a:spcPts val="0"/>
                        </a:spcAft>
                      </a:pPr>
                      <a:r>
                        <a:rPr lang="en-US" sz="900" b="1" dirty="0">
                          <a:solidFill>
                            <a:schemeClr val="bg1"/>
                          </a:solidFill>
                          <a:latin typeface="+mn-lt"/>
                          <a:ea typeface="Roboto" panose="02000000000000000000" pitchFamily="2" charset="0"/>
                        </a:rPr>
                        <a:t>Leaders can delegate power to regional and local leaders</a:t>
                      </a:r>
                      <a:r>
                        <a:rPr lang="en-US" sz="900" dirty="0">
                          <a:solidFill>
                            <a:schemeClr val="bg1"/>
                          </a:solidFill>
                          <a:latin typeface="+mn-lt"/>
                          <a:ea typeface="Roboto" panose="02000000000000000000" pitchFamily="2" charset="0"/>
                        </a:rPr>
                        <a:t>, as did the Roman emperor (and pharaohs and caliphs).</a:t>
                      </a:r>
                      <a:endParaRPr lang="en-US" sz="900" b="1"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spcBef>
                          <a:spcPts val="0"/>
                        </a:spcBef>
                        <a:spcAft>
                          <a:spcPts val="0"/>
                        </a:spcAft>
                      </a:pPr>
                      <a:r>
                        <a:rPr lang="en-US" sz="900" b="1" dirty="0">
                          <a:solidFill>
                            <a:schemeClr val="bg1"/>
                          </a:solidFill>
                          <a:latin typeface="+mn-lt"/>
                          <a:ea typeface="Roboto" panose="02000000000000000000" pitchFamily="2" charset="0"/>
                        </a:rPr>
                        <a:t>Governments that look democratic on paper can be autocratic in reality</a:t>
                      </a:r>
                      <a:r>
                        <a:rPr lang="en-US" sz="900" dirty="0">
                          <a:solidFill>
                            <a:schemeClr val="bg1"/>
                          </a:solidFill>
                          <a:latin typeface="+mn-lt"/>
                          <a:ea typeface="Roboto" panose="02000000000000000000" pitchFamily="2" charset="0"/>
                        </a:rPr>
                        <a:t>. Rome’s transition from kings, to republic to dictatorship to empire did not change much in practice.</a:t>
                      </a:r>
                    </a:p>
                    <a:p>
                      <a:pPr>
                        <a:spcBef>
                          <a:spcPts val="0"/>
                        </a:spcBef>
                        <a:spcAft>
                          <a:spcPts val="0"/>
                        </a:spcAft>
                      </a:pPr>
                      <a:r>
                        <a:rPr lang="en-US" sz="900" dirty="0">
                          <a:solidFill>
                            <a:schemeClr val="bg1"/>
                          </a:solidFill>
                          <a:latin typeface="+mn-lt"/>
                          <a:ea typeface="Roboto" panose="02000000000000000000" pitchFamily="2" charset="0"/>
                        </a:rPr>
                        <a:t>The Roman </a:t>
                      </a:r>
                      <a:r>
                        <a:rPr lang="en-US" sz="900" b="1" dirty="0">
                          <a:solidFill>
                            <a:schemeClr val="bg1"/>
                          </a:solidFill>
                          <a:latin typeface="+mn-lt"/>
                          <a:ea typeface="Roboto" panose="02000000000000000000" pitchFamily="2" charset="0"/>
                        </a:rPr>
                        <a:t>empire </a:t>
                      </a:r>
                      <a:r>
                        <a:rPr lang="en-US" sz="900" dirty="0">
                          <a:solidFill>
                            <a:schemeClr val="bg1"/>
                          </a:solidFill>
                          <a:latin typeface="+mn-lt"/>
                          <a:ea typeface="Roboto" panose="02000000000000000000" pitchFamily="2" charset="0"/>
                        </a:rPr>
                        <a:t>was ruled by an </a:t>
                      </a:r>
                      <a:r>
                        <a:rPr lang="en-US" sz="900" b="1" dirty="0">
                          <a:solidFill>
                            <a:schemeClr val="bg1"/>
                          </a:solidFill>
                          <a:latin typeface="+mn-lt"/>
                          <a:ea typeface="Roboto" panose="02000000000000000000" pitchFamily="2" charset="0"/>
                        </a:rPr>
                        <a:t>autocratic </a:t>
                      </a:r>
                      <a:r>
                        <a:rPr lang="en-US" sz="900" dirty="0">
                          <a:solidFill>
                            <a:schemeClr val="bg1"/>
                          </a:solidFill>
                          <a:latin typeface="+mn-lt"/>
                          <a:ea typeface="Roboto" panose="02000000000000000000" pitchFamily="2" charset="0"/>
                        </a:rPr>
                        <a:t>emperor.</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897661920"/>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900" dirty="0">
                          <a:solidFill>
                            <a:schemeClr val="bg1"/>
                          </a:solidFill>
                          <a:latin typeface="+mn-lt"/>
                          <a:ea typeface="Roboto" panose="02000000000000000000" pitchFamily="2" charset="0"/>
                        </a:rPr>
                        <a:t>Evidence from Sutton Hoo shows how Anglo-Saxon kings held </a:t>
                      </a:r>
                      <a:r>
                        <a:rPr lang="en-US" sz="900" b="1" dirty="0">
                          <a:solidFill>
                            <a:schemeClr val="bg1"/>
                          </a:solidFill>
                          <a:latin typeface="+mn-lt"/>
                          <a:ea typeface="Roboto" panose="02000000000000000000" pitchFamily="2" charset="0"/>
                        </a:rPr>
                        <a:t>institutional, economic, physical, intellectual and informal power</a:t>
                      </a:r>
                      <a:r>
                        <a:rPr lang="en-US" sz="900" dirty="0">
                          <a:solidFill>
                            <a:schemeClr val="bg1"/>
                          </a:solidFill>
                          <a:latin typeface="+mn-lt"/>
                          <a:ea typeface="Roboto" panose="02000000000000000000" pitchFamily="2" charset="0"/>
                        </a:rPr>
                        <a:t>.</a:t>
                      </a:r>
                    </a:p>
                    <a:p>
                      <a:pPr>
                        <a:spcBef>
                          <a:spcPts val="0"/>
                        </a:spcBef>
                        <a:spcAft>
                          <a:spcPts val="0"/>
                        </a:spcAft>
                      </a:pPr>
                      <a:r>
                        <a:rPr lang="en-US" sz="900" dirty="0">
                          <a:solidFill>
                            <a:schemeClr val="bg1"/>
                          </a:solidFill>
                          <a:latin typeface="+mn-lt"/>
                          <a:ea typeface="Roboto" panose="02000000000000000000" pitchFamily="2" charset="0"/>
                        </a:rPr>
                        <a:t>Britain used </a:t>
                      </a:r>
                      <a:r>
                        <a:rPr lang="en-US" sz="900" b="1" dirty="0">
                          <a:solidFill>
                            <a:schemeClr val="bg1"/>
                          </a:solidFill>
                          <a:latin typeface="+mn-lt"/>
                          <a:ea typeface="Roboto" panose="02000000000000000000" pitchFamily="2" charset="0"/>
                        </a:rPr>
                        <a:t>institutional, economic, physical, intellectual </a:t>
                      </a:r>
                      <a:r>
                        <a:rPr lang="en-US" sz="900" dirty="0">
                          <a:solidFill>
                            <a:schemeClr val="bg1"/>
                          </a:solidFill>
                          <a:latin typeface="+mn-lt"/>
                          <a:ea typeface="Roboto" panose="02000000000000000000" pitchFamily="2" charset="0"/>
                        </a:rPr>
                        <a:t>and</a:t>
                      </a:r>
                      <a:r>
                        <a:rPr lang="en-US" sz="900" b="1" dirty="0">
                          <a:solidFill>
                            <a:schemeClr val="bg1"/>
                          </a:solidFill>
                          <a:latin typeface="+mn-lt"/>
                          <a:ea typeface="Roboto" panose="02000000000000000000" pitchFamily="2" charset="0"/>
                        </a:rPr>
                        <a:t> informal power </a:t>
                      </a:r>
                      <a:r>
                        <a:rPr lang="en-US" sz="900" dirty="0">
                          <a:solidFill>
                            <a:schemeClr val="bg1"/>
                          </a:solidFill>
                          <a:latin typeface="+mn-lt"/>
                          <a:ea typeface="Roboto" panose="02000000000000000000" pitchFamily="2" charset="0"/>
                        </a:rPr>
                        <a:t>to maintain control in India and Kenya.</a:t>
                      </a:r>
                    </a:p>
                    <a:p>
                      <a:pPr>
                        <a:spcBef>
                          <a:spcPts val="0"/>
                        </a:spcBef>
                        <a:spcAft>
                          <a:spcPts val="0"/>
                        </a:spcAft>
                      </a:pPr>
                      <a:r>
                        <a:rPr lang="en-US" sz="900" b="1" dirty="0">
                          <a:solidFill>
                            <a:schemeClr val="bg1"/>
                          </a:solidFill>
                          <a:latin typeface="+mn-lt"/>
                          <a:ea typeface="Roboto" panose="02000000000000000000" pitchFamily="2" charset="0"/>
                        </a:rPr>
                        <a:t>Everyone has the power to make change</a:t>
                      </a:r>
                      <a:r>
                        <a:rPr lang="en-US" sz="900" dirty="0">
                          <a:solidFill>
                            <a:schemeClr val="bg1"/>
                          </a:solidFill>
                          <a:latin typeface="+mn-lt"/>
                          <a:ea typeface="Roboto" panose="02000000000000000000" pitchFamily="2" charset="0"/>
                        </a:rPr>
                        <a:t>. This can be through protests or other campaigns (see British civil rights movement) or using our personal power to challenge others’ prejudice.</a:t>
                      </a:r>
                      <a:endParaRPr lang="en-US" sz="900" b="1"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1" dirty="0">
                          <a:solidFill>
                            <a:schemeClr val="bg1"/>
                          </a:solidFill>
                          <a:latin typeface="+mn-lt"/>
                          <a:ea typeface="Roboto" panose="02000000000000000000" pitchFamily="2" charset="0"/>
                        </a:rPr>
                        <a:t>Boundaries</a:t>
                      </a:r>
                      <a:r>
                        <a:rPr lang="en-US" sz="900" dirty="0">
                          <a:solidFill>
                            <a:schemeClr val="bg1"/>
                          </a:solidFill>
                          <a:latin typeface="+mn-lt"/>
                          <a:ea typeface="Roboto" panose="02000000000000000000" pitchFamily="2" charset="0"/>
                        </a:rPr>
                        <a:t> of Anglo-Saxon </a:t>
                      </a:r>
                      <a:r>
                        <a:rPr lang="en-US" sz="900" b="1" dirty="0">
                          <a:solidFill>
                            <a:schemeClr val="bg1"/>
                          </a:solidFill>
                          <a:latin typeface="+mn-lt"/>
                          <a:ea typeface="Roboto" panose="02000000000000000000" pitchFamily="2" charset="0"/>
                        </a:rPr>
                        <a:t>kingdoms</a:t>
                      </a:r>
                      <a:r>
                        <a:rPr lang="en-US" sz="900" dirty="0">
                          <a:solidFill>
                            <a:schemeClr val="bg1"/>
                          </a:solidFill>
                          <a:latin typeface="+mn-lt"/>
                          <a:ea typeface="Roboto" panose="02000000000000000000" pitchFamily="2" charset="0"/>
                        </a:rPr>
                        <a:t> changed over time, reflecting changing power of their kings.</a:t>
                      </a:r>
                    </a:p>
                    <a:p>
                      <a:pPr>
                        <a:spcBef>
                          <a:spcPts val="0"/>
                        </a:spcBef>
                        <a:spcAft>
                          <a:spcPts val="0"/>
                        </a:spcAft>
                      </a:pPr>
                      <a:r>
                        <a:rPr lang="en-US" sz="900" dirty="0">
                          <a:solidFill>
                            <a:schemeClr val="bg1"/>
                          </a:solidFill>
                          <a:latin typeface="+mn-lt"/>
                          <a:ea typeface="Roboto" panose="02000000000000000000" pitchFamily="2" charset="0"/>
                        </a:rPr>
                        <a:t>that had </a:t>
                      </a:r>
                      <a:r>
                        <a:rPr lang="en-US" sz="900" b="1" dirty="0">
                          <a:solidFill>
                            <a:schemeClr val="bg1"/>
                          </a:solidFill>
                          <a:latin typeface="+mn-lt"/>
                          <a:ea typeface="Roboto" panose="02000000000000000000" pitchFamily="2" charset="0"/>
                        </a:rPr>
                        <a:t>autocratic</a:t>
                      </a:r>
                      <a:r>
                        <a:rPr lang="en-US" sz="900" dirty="0">
                          <a:solidFill>
                            <a:schemeClr val="bg1"/>
                          </a:solidFill>
                          <a:latin typeface="+mn-lt"/>
                          <a:ea typeface="Roboto" panose="02000000000000000000" pitchFamily="2" charset="0"/>
                        </a:rPr>
                        <a:t> and </a:t>
                      </a:r>
                      <a:r>
                        <a:rPr lang="en-US" sz="900" b="1" dirty="0">
                          <a:solidFill>
                            <a:schemeClr val="bg1"/>
                          </a:solidFill>
                          <a:latin typeface="+mn-lt"/>
                          <a:ea typeface="Roboto" panose="02000000000000000000" pitchFamily="2" charset="0"/>
                        </a:rPr>
                        <a:t>democratic</a:t>
                      </a:r>
                      <a:r>
                        <a:rPr lang="en-US" sz="900" dirty="0">
                          <a:solidFill>
                            <a:schemeClr val="bg1"/>
                          </a:solidFill>
                          <a:latin typeface="+mn-lt"/>
                          <a:ea typeface="Roboto" panose="02000000000000000000" pitchFamily="2" charset="0"/>
                        </a:rPr>
                        <a:t> features (things).</a:t>
                      </a:r>
                    </a:p>
                    <a:p>
                      <a:pPr>
                        <a:spcBef>
                          <a:spcPts val="0"/>
                        </a:spcBef>
                        <a:spcAft>
                          <a:spcPts val="0"/>
                        </a:spcAft>
                      </a:pPr>
                      <a:r>
                        <a:rPr lang="en-US" sz="900" b="1" dirty="0">
                          <a:solidFill>
                            <a:schemeClr val="bg1"/>
                          </a:solidFill>
                          <a:latin typeface="+mn-lt"/>
                          <a:ea typeface="Roboto" panose="02000000000000000000" pitchFamily="2" charset="0"/>
                        </a:rPr>
                        <a:t>Boundaries</a:t>
                      </a:r>
                      <a:r>
                        <a:rPr lang="en-US" sz="900" dirty="0">
                          <a:solidFill>
                            <a:schemeClr val="bg1"/>
                          </a:solidFill>
                          <a:latin typeface="+mn-lt"/>
                          <a:ea typeface="Roboto" panose="02000000000000000000" pitchFamily="2" charset="0"/>
                        </a:rPr>
                        <a:t> of Viking territory in England changed over time.</a:t>
                      </a:r>
                    </a:p>
                    <a:p>
                      <a:pPr>
                        <a:spcBef>
                          <a:spcPts val="0"/>
                        </a:spcBef>
                        <a:spcAft>
                          <a:spcPts val="0"/>
                        </a:spcAft>
                      </a:pPr>
                      <a:r>
                        <a:rPr lang="en-US" sz="900" b="1" dirty="0">
                          <a:solidFill>
                            <a:schemeClr val="bg1"/>
                          </a:solidFill>
                          <a:latin typeface="+mn-lt"/>
                          <a:ea typeface="Roboto" panose="02000000000000000000" pitchFamily="2" charset="0"/>
                        </a:rPr>
                        <a:t>Some places </a:t>
                      </a:r>
                      <a:r>
                        <a:rPr lang="en-US" sz="900" b="1" dirty="0" err="1">
                          <a:solidFill>
                            <a:schemeClr val="bg1"/>
                          </a:solidFill>
                          <a:latin typeface="+mn-lt"/>
                          <a:ea typeface="Roboto" panose="02000000000000000000" pitchFamily="2" charset="0"/>
                        </a:rPr>
                        <a:t>organise</a:t>
                      </a:r>
                      <a:r>
                        <a:rPr lang="en-US" sz="900" b="1" dirty="0">
                          <a:solidFill>
                            <a:schemeClr val="bg1"/>
                          </a:solidFill>
                          <a:latin typeface="+mn-lt"/>
                          <a:ea typeface="Roboto" panose="02000000000000000000" pitchFamily="2" charset="0"/>
                        </a:rPr>
                        <a:t> themselves in ways that have both autocratic and democratic features.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1 of 5</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16740586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dirty="0">
                <a:ln w="12700">
                  <a:solidFill>
                    <a:schemeClr val="accent1"/>
                  </a:solidFill>
                </a:ln>
                <a:solidFill>
                  <a:schemeClr val="accent1"/>
                </a:solidFill>
              </a:rPr>
              <a:t>History </a:t>
            </a:r>
            <a:r>
              <a:rPr lang="en-GB" dirty="0"/>
              <a:t>Vertical Concepts</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2445125557"/>
              </p:ext>
            </p:extLst>
          </p:nvPr>
        </p:nvGraphicFramePr>
        <p:xfrm>
          <a:off x="203202" y="1224005"/>
          <a:ext cx="8988924" cy="5389590"/>
        </p:xfrm>
        <a:graphic>
          <a:graphicData uri="http://schemas.openxmlformats.org/drawingml/2006/table">
            <a:tbl>
              <a:tblPr firstRow="1" bandRow="1">
                <a:tableStyleId>{5C22544A-7EE6-4342-B048-85BDC9FD1C3A}</a:tableStyleId>
              </a:tblPr>
              <a:tblGrid>
                <a:gridCol w="570201">
                  <a:extLst>
                    <a:ext uri="{9D8B030D-6E8A-4147-A177-3AD203B41FA5}">
                      <a16:colId xmlns:a16="http://schemas.microsoft.com/office/drawing/2014/main" val="4050479491"/>
                    </a:ext>
                  </a:extLst>
                </a:gridCol>
                <a:gridCol w="8418723">
                  <a:extLst>
                    <a:ext uri="{9D8B030D-6E8A-4147-A177-3AD203B41FA5}">
                      <a16:colId xmlns:a16="http://schemas.microsoft.com/office/drawing/2014/main" val="2147120956"/>
                    </a:ext>
                  </a:extLst>
                </a:gridCol>
              </a:tblGrid>
              <a:tr h="191441">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spcBef>
                          <a:spcPts val="0"/>
                        </a:spcBef>
                        <a:spcAft>
                          <a:spcPts val="0"/>
                        </a:spcAft>
                      </a:pPr>
                      <a:r>
                        <a:rPr lang="en-US" sz="1000" b="1" dirty="0">
                          <a:solidFill>
                            <a:schemeClr val="bg1"/>
                          </a:solidFill>
                          <a:latin typeface="+mn-lt"/>
                        </a:rPr>
                        <a:t>Quest for Knowledge (Part 1 )</a:t>
                      </a:r>
                      <a:endParaRPr lang="en-GB" sz="1000" b="1" dirty="0">
                        <a:solidFill>
                          <a:schemeClr val="bg1"/>
                        </a:solidFill>
                        <a:latin typeface="+mn-lt"/>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405091061"/>
                  </a:ext>
                </a:extLst>
              </a:tr>
              <a:tr h="191441">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spcBef>
                          <a:spcPts val="0"/>
                        </a:spcBef>
                        <a:spcAft>
                          <a:spcPts val="0"/>
                        </a:spcAft>
                      </a:pPr>
                      <a:r>
                        <a:rPr lang="en-GB" sz="1000" b="1" dirty="0">
                          <a:solidFill>
                            <a:schemeClr val="bg1"/>
                          </a:solidFill>
                          <a:latin typeface="+mn-lt"/>
                        </a:rPr>
                        <a:t>Changing Worldviews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363510">
                <a:tc>
                  <a:txBody>
                    <a:bodyPr/>
                    <a:lstStyle/>
                    <a:p>
                      <a:pPr algn="ctr">
                        <a:spcAft>
                          <a:spcPts val="0"/>
                        </a:spcAft>
                      </a:pPr>
                      <a:r>
                        <a:rPr lang="en-GB" sz="800" b="1" dirty="0">
                          <a:solidFill>
                            <a:schemeClr val="bg1"/>
                          </a:solidFill>
                          <a:latin typeface="Roboto" panose="02000000000000000000" pitchFamily="2" charset="0"/>
                          <a:ea typeface="Roboto" panose="02000000000000000000" pitchFamily="2" charset="0"/>
                          <a:cs typeface="Roboto" panose="02000000000000000000" pitchFamily="2" charset="0"/>
                        </a:rPr>
                        <a:t>N0-4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dirty="0">
                          <a:solidFill>
                            <a:schemeClr val="bg1"/>
                          </a:solidFill>
                          <a:effectLst/>
                          <a:latin typeface="+mn-lt"/>
                          <a:ea typeface="Roboto" panose="02000000000000000000" pitchFamily="2" charset="0"/>
                          <a:cs typeface="Times New Roman" panose="02020603050405020304" pitchFamily="18" charset="0"/>
                        </a:rPr>
                        <a:t>People </a:t>
                      </a:r>
                      <a:r>
                        <a:rPr lang="en-US" sz="900" b="1" dirty="0">
                          <a:solidFill>
                            <a:schemeClr val="bg1"/>
                          </a:solidFill>
                          <a:latin typeface="+mn-lt"/>
                          <a:ea typeface="Roboto" panose="02000000000000000000" pitchFamily="2" charset="0"/>
                          <a:cs typeface="Times New Roman" panose="02020603050405020304" pitchFamily="18" charset="0"/>
                        </a:rPr>
                        <a:t>today have different beliefs and celebrate them in different ways. </a:t>
                      </a:r>
                      <a:r>
                        <a:rPr lang="en-US" sz="900" dirty="0">
                          <a:solidFill>
                            <a:schemeClr val="bg1"/>
                          </a:solidFill>
                          <a:latin typeface="+mn-lt"/>
                          <a:ea typeface="Roboto" panose="02000000000000000000" pitchFamily="2" charset="0"/>
                          <a:cs typeface="Times New Roman" panose="02020603050405020304" pitchFamily="18" charset="0"/>
                        </a:rPr>
                        <a:t>We learn about different religious festivals and how they can be celebrated by families. </a:t>
                      </a:r>
                      <a:endParaRPr lang="en-US" sz="900"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01147895"/>
                  </a:ext>
                </a:extLst>
              </a:tr>
              <a:tr h="304800">
                <a:tc>
                  <a:txBody>
                    <a:bodyPr/>
                    <a:lstStyle/>
                    <a:p>
                      <a:pPr algn="ctr">
                        <a:spcAft>
                          <a:spcPts val="0"/>
                        </a:spcAft>
                      </a:pPr>
                      <a:r>
                        <a:rPr lang="en-GB" sz="900" b="1" dirty="0">
                          <a:solidFill>
                            <a:schemeClr val="bg1"/>
                          </a:solidFill>
                          <a:latin typeface="Roboto" panose="02000000000000000000" pitchFamily="2" charset="0"/>
                          <a:ea typeface="Roboto" panose="02000000000000000000" pitchFamily="2" charset="0"/>
                          <a:cs typeface="Roboto" panose="02000000000000000000" pitchFamily="2" charset="0"/>
                        </a:rPr>
                        <a:t>Rec</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900"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703097556"/>
                  </a:ext>
                </a:extLst>
              </a:tr>
              <a:tr h="162880">
                <a:tc>
                  <a:txBody>
                    <a:bodyPr/>
                    <a:lstStyle/>
                    <a:p>
                      <a:pPr algn="ctr">
                        <a:spcAft>
                          <a:spcPts val="0"/>
                        </a:spcAft>
                      </a:pPr>
                      <a:r>
                        <a:rPr lang="en-GB" sz="9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endParaRPr lang="en-GB" sz="900"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299316123"/>
                  </a:ext>
                </a:extLst>
              </a:tr>
              <a:tr h="148945">
                <a:tc>
                  <a:txBody>
                    <a:bodyPr/>
                    <a:lstStyle/>
                    <a:p>
                      <a:pPr algn="ctr">
                        <a:spcAft>
                          <a:spcPts val="0"/>
                        </a:spcAft>
                      </a:pPr>
                      <a:r>
                        <a:rPr lang="en-GB" sz="9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endParaRPr lang="en-US" sz="900"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256699385"/>
                  </a:ext>
                </a:extLst>
              </a:tr>
              <a:tr h="132130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900" b="1" dirty="0">
                          <a:solidFill>
                            <a:schemeClr val="bg1"/>
                          </a:solidFill>
                          <a:effectLst/>
                          <a:latin typeface="+mn-lt"/>
                          <a:ea typeface="Roboto" panose="02000000000000000000" pitchFamily="2" charset="0"/>
                          <a:cs typeface="Times New Roman" panose="02020603050405020304" pitchFamily="18" charset="0"/>
                        </a:rPr>
                        <a:t>People in the past had different beliefs and worldviews to us.</a:t>
                      </a:r>
                    </a:p>
                    <a:p>
                      <a:pPr>
                        <a:spcBef>
                          <a:spcPts val="0"/>
                        </a:spcBef>
                        <a:spcAft>
                          <a:spcPts val="0"/>
                        </a:spcAft>
                      </a:pPr>
                      <a:r>
                        <a:rPr lang="en-US" sz="900" dirty="0">
                          <a:solidFill>
                            <a:schemeClr val="bg1"/>
                          </a:solidFill>
                          <a:latin typeface="+mn-lt"/>
                          <a:ea typeface="Roboto" panose="02000000000000000000" pitchFamily="2" charset="0"/>
                        </a:rPr>
                        <a:t>Some knowledge and beliefs are based on the </a:t>
                      </a:r>
                      <a:r>
                        <a:rPr lang="en-US" sz="900" b="1" dirty="0">
                          <a:solidFill>
                            <a:schemeClr val="bg1"/>
                          </a:solidFill>
                          <a:latin typeface="+mn-lt"/>
                          <a:ea typeface="Roboto" panose="02000000000000000000" pitchFamily="2" charset="0"/>
                        </a:rPr>
                        <a:t>natural world</a:t>
                      </a:r>
                      <a:r>
                        <a:rPr lang="en-US" sz="900" dirty="0">
                          <a:solidFill>
                            <a:schemeClr val="bg1"/>
                          </a:solidFill>
                          <a:latin typeface="+mn-lt"/>
                          <a:ea typeface="Roboto" panose="02000000000000000000" pitchFamily="2" charset="0"/>
                        </a:rPr>
                        <a:t>.</a:t>
                      </a:r>
                      <a:r>
                        <a:rPr lang="en-US" sz="900" b="1" dirty="0">
                          <a:solidFill>
                            <a:schemeClr val="bg1"/>
                          </a:solidFill>
                          <a:latin typeface="+mn-lt"/>
                          <a:ea typeface="Roboto" panose="02000000000000000000" pitchFamily="2" charset="0"/>
                        </a:rPr>
                        <a:t> </a:t>
                      </a:r>
                      <a:r>
                        <a:rPr lang="en-US" sz="900" dirty="0">
                          <a:solidFill>
                            <a:schemeClr val="bg1"/>
                          </a:solidFill>
                          <a:latin typeface="+mn-lt"/>
                          <a:ea typeface="Roboto" panose="02000000000000000000" pitchFamily="2" charset="0"/>
                        </a:rPr>
                        <a:t>People held similar and different beliefs about an </a:t>
                      </a:r>
                      <a:r>
                        <a:rPr lang="en-US" sz="900" b="1" dirty="0">
                          <a:solidFill>
                            <a:schemeClr val="bg1"/>
                          </a:solidFill>
                          <a:latin typeface="+mn-lt"/>
                          <a:ea typeface="Roboto" panose="02000000000000000000" pitchFamily="2" charset="0"/>
                        </a:rPr>
                        <a:t>afterlife.</a:t>
                      </a:r>
                      <a:r>
                        <a:rPr lang="en-US" sz="900" dirty="0">
                          <a:solidFill>
                            <a:schemeClr val="bg1"/>
                          </a:solidFill>
                          <a:latin typeface="+mn-lt"/>
                          <a:ea typeface="Roboto" panose="02000000000000000000" pitchFamily="2" charset="0"/>
                        </a:rPr>
                        <a:t> Prehistoric </a:t>
                      </a:r>
                      <a:r>
                        <a:rPr lang="en-US" sz="900" b="1" dirty="0">
                          <a:solidFill>
                            <a:schemeClr val="bg1"/>
                          </a:solidFill>
                          <a:latin typeface="+mn-lt"/>
                          <a:ea typeface="Roboto" panose="02000000000000000000" pitchFamily="2" charset="0"/>
                        </a:rPr>
                        <a:t>grave goods</a:t>
                      </a:r>
                      <a:r>
                        <a:rPr lang="en-US" sz="900" dirty="0">
                          <a:solidFill>
                            <a:schemeClr val="bg1"/>
                          </a:solidFill>
                          <a:latin typeface="+mn-lt"/>
                          <a:ea typeface="Roboto" panose="02000000000000000000" pitchFamily="2" charset="0"/>
                        </a:rPr>
                        <a:t> show prehistoric Britons believed items would be needed in an afterlife.</a:t>
                      </a:r>
                    </a:p>
                    <a:p>
                      <a:pPr>
                        <a:spcBef>
                          <a:spcPts val="0"/>
                        </a:spcBef>
                        <a:spcAft>
                          <a:spcPts val="0"/>
                        </a:spcAft>
                      </a:pPr>
                      <a:r>
                        <a:rPr lang="en-US" sz="900" b="1" dirty="0">
                          <a:solidFill>
                            <a:schemeClr val="bg1"/>
                          </a:solidFill>
                          <a:latin typeface="+mn-lt"/>
                          <a:ea typeface="Roboto" panose="02000000000000000000" pitchFamily="2" charset="0"/>
                        </a:rPr>
                        <a:t>Animal sacrifices</a:t>
                      </a:r>
                      <a:r>
                        <a:rPr lang="en-US" sz="900" dirty="0">
                          <a:solidFill>
                            <a:schemeClr val="bg1"/>
                          </a:solidFill>
                          <a:latin typeface="+mn-lt"/>
                          <a:ea typeface="Roboto" panose="02000000000000000000" pitchFamily="2" charset="0"/>
                        </a:rPr>
                        <a:t> could be an important part of worship. There is evidence of this in prehistoric Britain.</a:t>
                      </a:r>
                    </a:p>
                    <a:p>
                      <a:pPr>
                        <a:spcBef>
                          <a:spcPts val="0"/>
                        </a:spcBef>
                        <a:spcAft>
                          <a:spcPts val="0"/>
                        </a:spcAft>
                      </a:pPr>
                      <a:r>
                        <a:rPr lang="en-US" sz="900" dirty="0">
                          <a:solidFill>
                            <a:schemeClr val="bg1"/>
                          </a:solidFill>
                          <a:latin typeface="+mn-lt"/>
                          <a:ea typeface="Roboto" panose="02000000000000000000" pitchFamily="2" charset="0"/>
                        </a:rPr>
                        <a:t>Ancient Egyptians believed in an </a:t>
                      </a:r>
                      <a:r>
                        <a:rPr lang="en-US" sz="900" b="1" dirty="0">
                          <a:solidFill>
                            <a:schemeClr val="bg1"/>
                          </a:solidFill>
                          <a:latin typeface="+mn-lt"/>
                          <a:ea typeface="Roboto" panose="02000000000000000000" pitchFamily="2" charset="0"/>
                        </a:rPr>
                        <a:t>afterlife</a:t>
                      </a:r>
                      <a:r>
                        <a:rPr lang="en-US" sz="900" dirty="0">
                          <a:solidFill>
                            <a:schemeClr val="bg1"/>
                          </a:solidFill>
                          <a:latin typeface="+mn-lt"/>
                          <a:ea typeface="Roboto" panose="02000000000000000000" pitchFamily="2" charset="0"/>
                        </a:rPr>
                        <a:t> known as the Field of Reeds.</a:t>
                      </a:r>
                    </a:p>
                    <a:p>
                      <a:pPr>
                        <a:spcBef>
                          <a:spcPts val="0"/>
                        </a:spcBef>
                        <a:spcAft>
                          <a:spcPts val="0"/>
                        </a:spcAft>
                      </a:pPr>
                      <a:r>
                        <a:rPr lang="en-US" sz="900" dirty="0">
                          <a:solidFill>
                            <a:schemeClr val="bg1"/>
                          </a:solidFill>
                          <a:latin typeface="+mn-lt"/>
                          <a:ea typeface="Roboto" panose="02000000000000000000" pitchFamily="2" charset="0"/>
                        </a:rPr>
                        <a:t>Ancient Egyptian </a:t>
                      </a:r>
                      <a:r>
                        <a:rPr lang="en-US" sz="900" b="1" dirty="0">
                          <a:solidFill>
                            <a:schemeClr val="bg1"/>
                          </a:solidFill>
                          <a:latin typeface="+mn-lt"/>
                          <a:ea typeface="Roboto" panose="02000000000000000000" pitchFamily="2" charset="0"/>
                        </a:rPr>
                        <a:t>grave goods </a:t>
                      </a:r>
                      <a:r>
                        <a:rPr lang="en-US" sz="900" dirty="0">
                          <a:solidFill>
                            <a:schemeClr val="bg1"/>
                          </a:solidFill>
                          <a:latin typeface="+mn-lt"/>
                          <a:ea typeface="Roboto" panose="02000000000000000000" pitchFamily="2" charset="0"/>
                        </a:rPr>
                        <a:t>show that people believed items would be needed for the </a:t>
                      </a:r>
                      <a:r>
                        <a:rPr lang="en-US" sz="900" b="1" dirty="0">
                          <a:solidFill>
                            <a:schemeClr val="bg1"/>
                          </a:solidFill>
                          <a:latin typeface="+mn-lt"/>
                          <a:ea typeface="Roboto" panose="02000000000000000000" pitchFamily="2" charset="0"/>
                        </a:rPr>
                        <a:t>afterlife</a:t>
                      </a:r>
                      <a:r>
                        <a:rPr lang="en-US" sz="900" dirty="0">
                          <a:solidFill>
                            <a:schemeClr val="bg1"/>
                          </a:solidFill>
                          <a:latin typeface="+mn-lt"/>
                          <a:ea typeface="Roboto" panose="02000000000000000000" pitchFamily="2" charset="0"/>
                        </a:rPr>
                        <a:t>. Grave goods belonging to the pharaoh have been found in pyramids.</a:t>
                      </a:r>
                    </a:p>
                    <a:p>
                      <a:pPr>
                        <a:spcBef>
                          <a:spcPts val="0"/>
                        </a:spcBef>
                        <a:spcAft>
                          <a:spcPts val="0"/>
                        </a:spcAft>
                      </a:pPr>
                      <a:r>
                        <a:rPr lang="en-US" sz="900" dirty="0">
                          <a:solidFill>
                            <a:schemeClr val="bg1"/>
                          </a:solidFill>
                          <a:latin typeface="+mn-lt"/>
                          <a:ea typeface="Roboto" panose="02000000000000000000" pitchFamily="2" charset="0"/>
                        </a:rPr>
                        <a:t>Ancient Egyptians believed in </a:t>
                      </a:r>
                      <a:r>
                        <a:rPr lang="en-US" sz="900" b="1" dirty="0">
                          <a:solidFill>
                            <a:schemeClr val="bg1"/>
                          </a:solidFill>
                          <a:latin typeface="+mn-lt"/>
                          <a:ea typeface="Roboto" panose="02000000000000000000" pitchFamily="2" charset="0"/>
                        </a:rPr>
                        <a:t>multiple gods</a:t>
                      </a:r>
                      <a:r>
                        <a:rPr lang="en-US" sz="900" dirty="0">
                          <a:solidFill>
                            <a:schemeClr val="bg1"/>
                          </a:solidFill>
                          <a:latin typeface="+mn-lt"/>
                          <a:ea typeface="Roboto" panose="02000000000000000000" pitchFamily="2" charset="0"/>
                        </a:rPr>
                        <a:t>, like Horus, Isis and Osiris.</a:t>
                      </a:r>
                    </a:p>
                    <a:p>
                      <a:pPr>
                        <a:spcBef>
                          <a:spcPts val="0"/>
                        </a:spcBef>
                        <a:spcAft>
                          <a:spcPts val="0"/>
                        </a:spcAft>
                      </a:pPr>
                      <a:r>
                        <a:rPr lang="en-US" sz="900" dirty="0">
                          <a:solidFill>
                            <a:schemeClr val="bg1"/>
                          </a:solidFill>
                          <a:latin typeface="+mn-lt"/>
                          <a:ea typeface="Roboto" panose="02000000000000000000" pitchFamily="2" charset="0"/>
                        </a:rPr>
                        <a:t>The pharaoh was believed to be </a:t>
                      </a:r>
                      <a:r>
                        <a:rPr lang="en-US" sz="900" b="1" dirty="0">
                          <a:solidFill>
                            <a:schemeClr val="bg1"/>
                          </a:solidFill>
                          <a:latin typeface="+mn-lt"/>
                          <a:ea typeface="Roboto" panose="02000000000000000000" pitchFamily="2" charset="0"/>
                        </a:rPr>
                        <a:t>half man, half god</a:t>
                      </a:r>
                      <a:r>
                        <a:rPr lang="en-US" sz="900" dirty="0">
                          <a:solidFill>
                            <a:schemeClr val="bg1"/>
                          </a:solidFill>
                          <a:latin typeface="+mn-lt"/>
                          <a:ea typeface="Roboto" panose="02000000000000000000" pitchFamily="2" charset="0"/>
                        </a:rPr>
                        <a:t>.</a:t>
                      </a:r>
                    </a:p>
                    <a:p>
                      <a:pPr>
                        <a:spcBef>
                          <a:spcPts val="0"/>
                        </a:spcBef>
                        <a:spcAft>
                          <a:spcPts val="0"/>
                        </a:spcAft>
                      </a:pPr>
                      <a:r>
                        <a:rPr lang="en-US" sz="900" dirty="0">
                          <a:solidFill>
                            <a:schemeClr val="bg1"/>
                          </a:solidFill>
                          <a:latin typeface="+mn-lt"/>
                          <a:ea typeface="Roboto" panose="02000000000000000000" pitchFamily="2" charset="0"/>
                        </a:rPr>
                        <a:t>Ancient Greeks believed in </a:t>
                      </a:r>
                      <a:r>
                        <a:rPr lang="en-US" sz="900" b="1" dirty="0">
                          <a:solidFill>
                            <a:schemeClr val="bg1"/>
                          </a:solidFill>
                          <a:latin typeface="+mn-lt"/>
                          <a:ea typeface="Roboto" panose="02000000000000000000" pitchFamily="2" charset="0"/>
                        </a:rPr>
                        <a:t>multiple gods</a:t>
                      </a:r>
                      <a:r>
                        <a:rPr lang="en-US" sz="900" dirty="0">
                          <a:solidFill>
                            <a:schemeClr val="bg1"/>
                          </a:solidFill>
                          <a:latin typeface="+mn-lt"/>
                          <a:ea typeface="Roboto" panose="02000000000000000000" pitchFamily="2" charset="0"/>
                        </a:rPr>
                        <a:t>, like Zeus, Hera and Athena.</a:t>
                      </a:r>
                    </a:p>
                    <a:p>
                      <a:pPr>
                        <a:spcBef>
                          <a:spcPts val="0"/>
                        </a:spcBef>
                        <a:spcAft>
                          <a:spcPts val="0"/>
                        </a:spcAft>
                      </a:pPr>
                      <a:r>
                        <a:rPr lang="en-US" sz="900" dirty="0">
                          <a:solidFill>
                            <a:schemeClr val="bg1"/>
                          </a:solidFill>
                          <a:latin typeface="+mn-lt"/>
                          <a:ea typeface="Roboto" panose="02000000000000000000" pitchFamily="2" charset="0"/>
                        </a:rPr>
                        <a:t>Ancient Greeks worshipped their gods in </a:t>
                      </a:r>
                      <a:r>
                        <a:rPr lang="en-US" sz="900" b="1" dirty="0">
                          <a:solidFill>
                            <a:schemeClr val="bg1"/>
                          </a:solidFill>
                          <a:latin typeface="+mn-lt"/>
                          <a:ea typeface="Roboto" panose="02000000000000000000" pitchFamily="2" charset="0"/>
                        </a:rPr>
                        <a:t>temples</a:t>
                      </a:r>
                      <a:r>
                        <a:rPr lang="en-US" sz="900" dirty="0">
                          <a:solidFill>
                            <a:schemeClr val="bg1"/>
                          </a:solidFill>
                          <a:latin typeface="+mn-lt"/>
                          <a:ea typeface="Roboto" panose="02000000000000000000" pitchFamily="2" charset="0"/>
                        </a:rPr>
                        <a: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7509039"/>
                  </a:ext>
                </a:extLst>
              </a:tr>
              <a:tr h="693602">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900" dirty="0">
                          <a:solidFill>
                            <a:schemeClr val="bg1"/>
                          </a:solidFill>
                          <a:latin typeface="+mn-lt"/>
                          <a:ea typeface="Roboto" panose="02000000000000000000" pitchFamily="2" charset="0"/>
                        </a:rPr>
                        <a:t>Ancient Maya believed in </a:t>
                      </a:r>
                      <a:r>
                        <a:rPr lang="en-US" sz="900" b="1" dirty="0">
                          <a:solidFill>
                            <a:schemeClr val="bg1"/>
                          </a:solidFill>
                          <a:latin typeface="+mn-lt"/>
                          <a:ea typeface="Roboto" panose="02000000000000000000" pitchFamily="2" charset="0"/>
                        </a:rPr>
                        <a:t>multiple gods</a:t>
                      </a:r>
                      <a:r>
                        <a:rPr lang="en-US" sz="900" dirty="0">
                          <a:solidFill>
                            <a:schemeClr val="bg1"/>
                          </a:solidFill>
                          <a:latin typeface="+mn-lt"/>
                          <a:ea typeface="Roboto" panose="02000000000000000000" pitchFamily="2" charset="0"/>
                        </a:rPr>
                        <a:t>.</a:t>
                      </a:r>
                    </a:p>
                    <a:p>
                      <a:pPr>
                        <a:spcBef>
                          <a:spcPts val="0"/>
                        </a:spcBef>
                        <a:spcAft>
                          <a:spcPts val="0"/>
                        </a:spcAft>
                      </a:pPr>
                      <a:r>
                        <a:rPr lang="en-US" sz="900" dirty="0">
                          <a:solidFill>
                            <a:schemeClr val="bg1"/>
                          </a:solidFill>
                          <a:latin typeface="+mn-lt"/>
                          <a:ea typeface="Roboto" panose="02000000000000000000" pitchFamily="2" charset="0"/>
                        </a:rPr>
                        <a:t>Ancient Maya worshipped their gods in </a:t>
                      </a:r>
                      <a:r>
                        <a:rPr lang="en-US" sz="900" b="1" dirty="0">
                          <a:solidFill>
                            <a:schemeClr val="bg1"/>
                          </a:solidFill>
                          <a:latin typeface="+mn-lt"/>
                          <a:ea typeface="Roboto" panose="02000000000000000000" pitchFamily="2" charset="0"/>
                        </a:rPr>
                        <a:t>temples </a:t>
                      </a:r>
                      <a:r>
                        <a:rPr lang="en-US" sz="900" dirty="0">
                          <a:solidFill>
                            <a:schemeClr val="bg1"/>
                          </a:solidFill>
                          <a:latin typeface="+mn-lt"/>
                          <a:ea typeface="Roboto" panose="02000000000000000000" pitchFamily="2" charset="0"/>
                        </a:rPr>
                        <a:t>built on top of pyramids</a:t>
                      </a:r>
                      <a:r>
                        <a:rPr lang="en-US" sz="900" b="1" dirty="0">
                          <a:solidFill>
                            <a:schemeClr val="bg1"/>
                          </a:solidFill>
                          <a:latin typeface="+mn-lt"/>
                          <a:ea typeface="Roboto" panose="02000000000000000000" pitchFamily="2" charset="0"/>
                        </a:rPr>
                        <a:t>.</a:t>
                      </a:r>
                    </a:p>
                    <a:p>
                      <a:pPr>
                        <a:spcBef>
                          <a:spcPts val="0"/>
                        </a:spcBef>
                        <a:spcAft>
                          <a:spcPts val="0"/>
                        </a:spcAft>
                      </a:pPr>
                      <a:r>
                        <a:rPr lang="en-US" sz="900" dirty="0">
                          <a:solidFill>
                            <a:schemeClr val="bg1"/>
                          </a:solidFill>
                          <a:latin typeface="+mn-lt"/>
                          <a:ea typeface="Roboto" panose="02000000000000000000" pitchFamily="2" charset="0"/>
                        </a:rPr>
                        <a:t>Ancient Maya used </a:t>
                      </a:r>
                      <a:r>
                        <a:rPr lang="en-US" sz="900" b="1" dirty="0">
                          <a:solidFill>
                            <a:schemeClr val="bg1"/>
                          </a:solidFill>
                          <a:latin typeface="+mn-lt"/>
                          <a:ea typeface="Roboto" panose="02000000000000000000" pitchFamily="2" charset="0"/>
                        </a:rPr>
                        <a:t>blood sacrifices – </a:t>
                      </a:r>
                      <a:r>
                        <a:rPr lang="en-US" sz="900" dirty="0">
                          <a:solidFill>
                            <a:schemeClr val="bg1"/>
                          </a:solidFill>
                          <a:latin typeface="+mn-lt"/>
                          <a:ea typeface="Roboto" panose="02000000000000000000" pitchFamily="2" charset="0"/>
                        </a:rPr>
                        <a:t>and sometimes </a:t>
                      </a:r>
                      <a:r>
                        <a:rPr lang="en-US" sz="900" b="1" dirty="0">
                          <a:solidFill>
                            <a:schemeClr val="bg1"/>
                          </a:solidFill>
                          <a:latin typeface="+mn-lt"/>
                          <a:ea typeface="Roboto" panose="02000000000000000000" pitchFamily="2" charset="0"/>
                        </a:rPr>
                        <a:t>human sacrifices </a:t>
                      </a:r>
                      <a:r>
                        <a:rPr lang="en-US" sz="900" dirty="0">
                          <a:solidFill>
                            <a:schemeClr val="bg1"/>
                          </a:solidFill>
                          <a:latin typeface="+mn-lt"/>
                          <a:ea typeface="Roboto" panose="02000000000000000000" pitchFamily="2" charset="0"/>
                        </a:rPr>
                        <a:t>– to thank the gods for the sacrifices they made for humans.</a:t>
                      </a:r>
                    </a:p>
                    <a:p>
                      <a:pPr>
                        <a:spcBef>
                          <a:spcPts val="0"/>
                        </a:spcBef>
                        <a:spcAft>
                          <a:spcPts val="0"/>
                        </a:spcAft>
                      </a:pPr>
                      <a:r>
                        <a:rPr lang="en-US" sz="900" dirty="0">
                          <a:solidFill>
                            <a:schemeClr val="bg1"/>
                          </a:solidFill>
                          <a:latin typeface="+mn-lt"/>
                          <a:ea typeface="Roboto" panose="02000000000000000000" pitchFamily="2" charset="0"/>
                        </a:rPr>
                        <a:t>Maya king was believed to be </a:t>
                      </a:r>
                      <a:r>
                        <a:rPr lang="en-US" sz="900" b="1" dirty="0">
                          <a:solidFill>
                            <a:schemeClr val="bg1"/>
                          </a:solidFill>
                          <a:latin typeface="+mn-lt"/>
                          <a:ea typeface="Roboto" panose="02000000000000000000" pitchFamily="2" charset="0"/>
                        </a:rPr>
                        <a:t>half man, half god</a:t>
                      </a:r>
                      <a:r>
                        <a:rPr lang="en-US" sz="900" dirty="0">
                          <a:solidFill>
                            <a:schemeClr val="bg1"/>
                          </a:solidFill>
                          <a:latin typeface="+mn-lt"/>
                          <a:ea typeface="Roboto" panose="02000000000000000000" pitchFamily="2"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a:solidFill>
                            <a:schemeClr val="bg1"/>
                          </a:solidFill>
                          <a:latin typeface="+mn-lt"/>
                          <a:ea typeface="Roboto" panose="02000000000000000000" pitchFamily="2" charset="0"/>
                        </a:rPr>
                        <a:t>The caliph was the </a:t>
                      </a:r>
                      <a:r>
                        <a:rPr lang="en-US" sz="900" b="1" dirty="0">
                          <a:solidFill>
                            <a:schemeClr val="bg1"/>
                          </a:solidFill>
                          <a:latin typeface="+mn-lt"/>
                          <a:ea typeface="Roboto" panose="02000000000000000000" pitchFamily="2" charset="0"/>
                        </a:rPr>
                        <a:t>leader of the religion </a:t>
                      </a:r>
                      <a:r>
                        <a:rPr lang="en-US" sz="900" dirty="0">
                          <a:solidFill>
                            <a:schemeClr val="bg1"/>
                          </a:solidFill>
                          <a:latin typeface="+mn-lt"/>
                          <a:ea typeface="Roboto" panose="02000000000000000000" pitchFamily="2" charset="0"/>
                        </a:rPr>
                        <a:t>of Islam as well as the political empire.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985167854"/>
                  </a:ext>
                </a:extLst>
              </a:tr>
              <a:tr h="819142">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900" b="1" dirty="0">
                          <a:solidFill>
                            <a:schemeClr val="bg1"/>
                          </a:solidFill>
                          <a:latin typeface="+mn-lt"/>
                          <a:ea typeface="Roboto" panose="02000000000000000000" pitchFamily="2" charset="0"/>
                        </a:rPr>
                        <a:t>‘Belief systems’ evolved</a:t>
                      </a:r>
                      <a:r>
                        <a:rPr lang="en-US" sz="900" dirty="0">
                          <a:solidFill>
                            <a:schemeClr val="bg1"/>
                          </a:solidFill>
                          <a:latin typeface="+mn-lt"/>
                          <a:ea typeface="Roboto" panose="02000000000000000000" pitchFamily="2" charset="0"/>
                        </a:rPr>
                        <a:t> in the Roman empire as it conquered new people with different beliefs. Early Romans believed in </a:t>
                      </a:r>
                      <a:r>
                        <a:rPr lang="en-US" sz="900" b="1" dirty="0">
                          <a:solidFill>
                            <a:schemeClr val="bg1"/>
                          </a:solidFill>
                          <a:latin typeface="+mn-lt"/>
                          <a:ea typeface="Roboto" panose="02000000000000000000" pitchFamily="2" charset="0"/>
                        </a:rPr>
                        <a:t>multiple gods</a:t>
                      </a:r>
                      <a:r>
                        <a:rPr lang="en-US" sz="900" dirty="0">
                          <a:solidFill>
                            <a:schemeClr val="bg1"/>
                          </a:solidFill>
                          <a:latin typeface="+mn-lt"/>
                          <a:ea typeface="Roboto" panose="02000000000000000000" pitchFamily="2" charset="0"/>
                        </a:rPr>
                        <a:t>, based on ancient Greek gods.</a:t>
                      </a:r>
                    </a:p>
                    <a:p>
                      <a:pPr>
                        <a:spcBef>
                          <a:spcPts val="0"/>
                        </a:spcBef>
                        <a:spcAft>
                          <a:spcPts val="0"/>
                        </a:spcAft>
                      </a:pPr>
                      <a:r>
                        <a:rPr lang="en-US" sz="900" dirty="0">
                          <a:solidFill>
                            <a:schemeClr val="bg1"/>
                          </a:solidFill>
                          <a:latin typeface="+mn-lt"/>
                          <a:ea typeface="Roboto" panose="02000000000000000000" pitchFamily="2" charset="0"/>
                        </a:rPr>
                        <a:t>There can be </a:t>
                      </a:r>
                      <a:r>
                        <a:rPr lang="en-US" sz="900" b="1" dirty="0">
                          <a:solidFill>
                            <a:schemeClr val="bg1"/>
                          </a:solidFill>
                          <a:latin typeface="+mn-lt"/>
                          <a:ea typeface="Roboto" panose="02000000000000000000" pitchFamily="2" charset="0"/>
                        </a:rPr>
                        <a:t>tolerance</a:t>
                      </a:r>
                      <a:r>
                        <a:rPr lang="en-US" sz="900" dirty="0">
                          <a:solidFill>
                            <a:schemeClr val="bg1"/>
                          </a:solidFill>
                          <a:latin typeface="+mn-lt"/>
                          <a:ea typeface="Roboto" panose="02000000000000000000" pitchFamily="2" charset="0"/>
                        </a:rPr>
                        <a:t> or </a:t>
                      </a:r>
                      <a:r>
                        <a:rPr lang="en-US" sz="900" b="1" dirty="0">
                          <a:solidFill>
                            <a:schemeClr val="bg1"/>
                          </a:solidFill>
                          <a:latin typeface="+mn-lt"/>
                          <a:ea typeface="Roboto" panose="02000000000000000000" pitchFamily="2" charset="0"/>
                        </a:rPr>
                        <a:t>persecution</a:t>
                      </a:r>
                      <a:r>
                        <a:rPr lang="en-US" sz="900" dirty="0">
                          <a:solidFill>
                            <a:schemeClr val="bg1"/>
                          </a:solidFill>
                          <a:latin typeface="+mn-lt"/>
                          <a:ea typeface="Roboto" panose="02000000000000000000" pitchFamily="2" charset="0"/>
                        </a:rPr>
                        <a:t> of different beliefs. </a:t>
                      </a:r>
                    </a:p>
                    <a:p>
                      <a:pPr>
                        <a:spcBef>
                          <a:spcPts val="0"/>
                        </a:spcBef>
                        <a:spcAft>
                          <a:spcPts val="0"/>
                        </a:spcAft>
                      </a:pPr>
                      <a:r>
                        <a:rPr lang="en-US" sz="900" dirty="0">
                          <a:solidFill>
                            <a:schemeClr val="bg1"/>
                          </a:solidFill>
                          <a:latin typeface="+mn-lt"/>
                          <a:ea typeface="Roboto" panose="02000000000000000000" pitchFamily="2" charset="0"/>
                        </a:rPr>
                        <a:t>Official ‘</a:t>
                      </a:r>
                      <a:r>
                        <a:rPr lang="en-US" sz="900" b="1" dirty="0">
                          <a:solidFill>
                            <a:schemeClr val="bg1"/>
                          </a:solidFill>
                          <a:latin typeface="+mn-lt"/>
                          <a:ea typeface="Roboto" panose="02000000000000000000" pitchFamily="2" charset="0"/>
                        </a:rPr>
                        <a:t>belief systems’ </a:t>
                      </a:r>
                      <a:r>
                        <a:rPr lang="en-US" sz="900" dirty="0">
                          <a:solidFill>
                            <a:schemeClr val="bg1"/>
                          </a:solidFill>
                          <a:latin typeface="+mn-lt"/>
                          <a:ea typeface="Roboto" panose="02000000000000000000" pitchFamily="2" charset="0"/>
                        </a:rPr>
                        <a:t>may change quickly but, in practice, individuals’ beliefs did not change that quickly.</a:t>
                      </a:r>
                    </a:p>
                    <a:p>
                      <a:pPr>
                        <a:spcBef>
                          <a:spcPts val="0"/>
                        </a:spcBef>
                        <a:spcAft>
                          <a:spcPts val="0"/>
                        </a:spcAft>
                      </a:pPr>
                      <a:r>
                        <a:rPr lang="en-US" sz="900" dirty="0">
                          <a:solidFill>
                            <a:schemeClr val="bg1"/>
                          </a:solidFill>
                          <a:latin typeface="+mn-lt"/>
                          <a:ea typeface="Roboto" panose="02000000000000000000" pitchFamily="2" charset="0"/>
                        </a:rPr>
                        <a:t>The Roman emperor was worshipped </a:t>
                      </a:r>
                      <a:r>
                        <a:rPr lang="en-US" sz="900" b="1" dirty="0">
                          <a:solidFill>
                            <a:schemeClr val="bg1"/>
                          </a:solidFill>
                          <a:latin typeface="+mn-lt"/>
                          <a:ea typeface="Roboto" panose="02000000000000000000" pitchFamily="2" charset="0"/>
                        </a:rPr>
                        <a:t>like a god </a:t>
                      </a:r>
                      <a:r>
                        <a:rPr lang="en-US" sz="900" dirty="0">
                          <a:solidFill>
                            <a:schemeClr val="bg1"/>
                          </a:solidFill>
                          <a:latin typeface="+mn-lt"/>
                          <a:ea typeface="Roboto" panose="02000000000000000000" pitchFamily="2" charset="0"/>
                        </a:rPr>
                        <a:t>after he died.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a:solidFill>
                            <a:schemeClr val="bg1"/>
                          </a:solidFill>
                          <a:latin typeface="+mn-lt"/>
                          <a:ea typeface="Roboto" panose="02000000000000000000" pitchFamily="2" charset="0"/>
                        </a:rPr>
                        <a:t>Shared beliefs can be a way of uniting – to some extent – two peoples. Romans and Britons found some common ground at some temples.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a:solidFill>
                            <a:schemeClr val="bg1"/>
                          </a:solidFill>
                          <a:latin typeface="+mn-lt"/>
                          <a:ea typeface="Roboto" panose="02000000000000000000" pitchFamily="2" charset="0"/>
                        </a:rPr>
                        <a:t>Many of the earliest </a:t>
                      </a:r>
                      <a:r>
                        <a:rPr lang="en-US" sz="900" dirty="0" err="1">
                          <a:solidFill>
                            <a:schemeClr val="bg1"/>
                          </a:solidFill>
                          <a:latin typeface="+mn-lt"/>
                          <a:ea typeface="Roboto" panose="02000000000000000000" pitchFamily="2" charset="0"/>
                        </a:rPr>
                        <a:t>civilisations</a:t>
                      </a:r>
                      <a:r>
                        <a:rPr lang="en-US" sz="900" dirty="0">
                          <a:solidFill>
                            <a:schemeClr val="bg1"/>
                          </a:solidFill>
                          <a:latin typeface="+mn-lt"/>
                          <a:ea typeface="Roboto" panose="02000000000000000000" pitchFamily="2" charset="0"/>
                        </a:rPr>
                        <a:t> across the world – including those who never shared ideas – held beliefs about the </a:t>
                      </a:r>
                      <a:r>
                        <a:rPr lang="en-US" sz="900" b="1" dirty="0">
                          <a:solidFill>
                            <a:schemeClr val="bg1"/>
                          </a:solidFill>
                          <a:latin typeface="+mn-lt"/>
                          <a:ea typeface="Roboto" panose="02000000000000000000" pitchFamily="2" charset="0"/>
                        </a:rPr>
                        <a:t>natural world</a:t>
                      </a:r>
                      <a:r>
                        <a:rPr lang="en-US" sz="900" dirty="0">
                          <a:solidFill>
                            <a:schemeClr val="bg1"/>
                          </a:solidFill>
                          <a:latin typeface="+mn-lt"/>
                          <a:ea typeface="Roboto" panose="02000000000000000000" pitchFamily="2" charset="0"/>
                        </a:rPr>
                        <a:t>.</a:t>
                      </a:r>
                      <a:endParaRPr lang="en-US" sz="900" b="1"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897661920"/>
                  </a:ext>
                </a:extLst>
              </a:tr>
              <a:tr h="693602">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900" dirty="0">
                          <a:solidFill>
                            <a:schemeClr val="bg1"/>
                          </a:solidFill>
                          <a:latin typeface="+mn-lt"/>
                          <a:ea typeface="Roboto" panose="02000000000000000000" pitchFamily="2" charset="0"/>
                        </a:rPr>
                        <a:t>People’s </a:t>
                      </a:r>
                      <a:r>
                        <a:rPr lang="en-US" sz="900" b="1" dirty="0">
                          <a:solidFill>
                            <a:schemeClr val="bg1"/>
                          </a:solidFill>
                          <a:latin typeface="+mn-lt"/>
                          <a:ea typeface="Roboto" panose="02000000000000000000" pitchFamily="2" charset="0"/>
                        </a:rPr>
                        <a:t>personal ‘belief systems’ </a:t>
                      </a:r>
                      <a:r>
                        <a:rPr lang="en-US" sz="900" dirty="0">
                          <a:solidFill>
                            <a:schemeClr val="bg1"/>
                          </a:solidFill>
                          <a:latin typeface="+mn-lt"/>
                          <a:ea typeface="Roboto" panose="02000000000000000000" pitchFamily="2" charset="0"/>
                        </a:rPr>
                        <a:t>can take on ideas from lots of places. The </a:t>
                      </a:r>
                      <a:r>
                        <a:rPr lang="en-US" sz="900" b="1" dirty="0">
                          <a:solidFill>
                            <a:schemeClr val="bg1"/>
                          </a:solidFill>
                          <a:latin typeface="+mn-lt"/>
                          <a:ea typeface="Roboto" panose="02000000000000000000" pitchFamily="2" charset="0"/>
                        </a:rPr>
                        <a:t>grave goods </a:t>
                      </a:r>
                      <a:r>
                        <a:rPr lang="en-US" sz="900" dirty="0">
                          <a:solidFill>
                            <a:schemeClr val="bg1"/>
                          </a:solidFill>
                          <a:latin typeface="+mn-lt"/>
                          <a:ea typeface="Roboto" panose="02000000000000000000" pitchFamily="2" charset="0"/>
                        </a:rPr>
                        <a:t>from Anglo-Saxon England suggest beliefs in the natural world existing alongside newer Christian ideas</a:t>
                      </a:r>
                    </a:p>
                    <a:p>
                      <a:pPr>
                        <a:spcBef>
                          <a:spcPts val="0"/>
                        </a:spcBef>
                        <a:spcAft>
                          <a:spcPts val="0"/>
                        </a:spcAft>
                      </a:pPr>
                      <a:r>
                        <a:rPr lang="en-US" sz="900" dirty="0">
                          <a:solidFill>
                            <a:schemeClr val="bg1"/>
                          </a:solidFill>
                          <a:latin typeface="+mn-lt"/>
                          <a:ea typeface="Roboto" panose="02000000000000000000" pitchFamily="2" charset="0"/>
                        </a:rPr>
                        <a:t>The Vikings believed in </a:t>
                      </a:r>
                      <a:r>
                        <a:rPr lang="en-US" sz="900" b="1" dirty="0">
                          <a:solidFill>
                            <a:schemeClr val="bg1"/>
                          </a:solidFill>
                          <a:latin typeface="+mn-lt"/>
                          <a:ea typeface="Roboto" panose="02000000000000000000" pitchFamily="2" charset="0"/>
                        </a:rPr>
                        <a:t>multiple gods</a:t>
                      </a:r>
                      <a:r>
                        <a:rPr lang="en-US" sz="900" dirty="0">
                          <a:solidFill>
                            <a:schemeClr val="bg1"/>
                          </a:solidFill>
                          <a:latin typeface="+mn-lt"/>
                          <a:ea typeface="Roboto" panose="02000000000000000000" pitchFamily="2" charset="0"/>
                        </a:rPr>
                        <a:t>, like Odin, Thor and Loki.</a:t>
                      </a:r>
                    </a:p>
                    <a:p>
                      <a:pPr>
                        <a:spcBef>
                          <a:spcPts val="0"/>
                        </a:spcBef>
                        <a:spcAft>
                          <a:spcPts val="0"/>
                        </a:spcAft>
                      </a:pPr>
                      <a:r>
                        <a:rPr lang="en-US" sz="900" dirty="0">
                          <a:solidFill>
                            <a:schemeClr val="bg1"/>
                          </a:solidFill>
                          <a:latin typeface="+mn-lt"/>
                          <a:ea typeface="Roboto" panose="02000000000000000000" pitchFamily="2" charset="0"/>
                        </a:rPr>
                        <a:t>The Vikings believed in an </a:t>
                      </a:r>
                      <a:r>
                        <a:rPr lang="en-US" sz="900" b="1" dirty="0">
                          <a:solidFill>
                            <a:schemeClr val="bg1"/>
                          </a:solidFill>
                          <a:latin typeface="+mn-lt"/>
                          <a:ea typeface="Roboto" panose="02000000000000000000" pitchFamily="2" charset="0"/>
                        </a:rPr>
                        <a:t>afterlife</a:t>
                      </a:r>
                      <a:r>
                        <a:rPr lang="en-US" sz="900" dirty="0">
                          <a:solidFill>
                            <a:schemeClr val="bg1"/>
                          </a:solidFill>
                          <a:latin typeface="+mn-lt"/>
                          <a:ea typeface="Roboto" panose="02000000000000000000" pitchFamily="2" charset="0"/>
                        </a:rPr>
                        <a:t> called Valhalla.</a:t>
                      </a:r>
                    </a:p>
                    <a:p>
                      <a:pPr>
                        <a:spcBef>
                          <a:spcPts val="0"/>
                        </a:spcBef>
                        <a:spcAft>
                          <a:spcPts val="0"/>
                        </a:spcAft>
                      </a:pPr>
                      <a:r>
                        <a:rPr lang="en-US" sz="900" dirty="0">
                          <a:solidFill>
                            <a:schemeClr val="bg1"/>
                          </a:solidFill>
                          <a:latin typeface="+mn-lt"/>
                          <a:ea typeface="Roboto" panose="02000000000000000000" pitchFamily="2" charset="0"/>
                        </a:rPr>
                        <a:t>Viking beliefs slowly </a:t>
                      </a:r>
                      <a:r>
                        <a:rPr lang="en-US" sz="900" b="1" dirty="0">
                          <a:solidFill>
                            <a:schemeClr val="bg1"/>
                          </a:solidFill>
                          <a:latin typeface="+mn-lt"/>
                          <a:ea typeface="Roboto" panose="02000000000000000000" pitchFamily="2" charset="0"/>
                        </a:rPr>
                        <a:t>evolved</a:t>
                      </a:r>
                      <a:r>
                        <a:rPr lang="en-US" sz="900" dirty="0">
                          <a:solidFill>
                            <a:schemeClr val="bg1"/>
                          </a:solidFill>
                          <a:latin typeface="+mn-lt"/>
                          <a:ea typeface="Roboto" panose="02000000000000000000" pitchFamily="2" charset="0"/>
                        </a:rPr>
                        <a:t> to incorporate more Christianity.</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2 of 5</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22342135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dirty="0">
                <a:ln w="12700">
                  <a:solidFill>
                    <a:schemeClr val="accent1"/>
                  </a:solidFill>
                </a:ln>
                <a:solidFill>
                  <a:schemeClr val="accent1"/>
                </a:solidFill>
              </a:rPr>
              <a:t>History </a:t>
            </a:r>
            <a:r>
              <a:rPr lang="en-GB" dirty="0"/>
              <a:t>Vertical Concepts</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2366521298"/>
              </p:ext>
            </p:extLst>
          </p:nvPr>
        </p:nvGraphicFramePr>
        <p:xfrm>
          <a:off x="508002" y="1224005"/>
          <a:ext cx="8652040" cy="5121532"/>
        </p:xfrm>
        <a:graphic>
          <a:graphicData uri="http://schemas.openxmlformats.org/drawingml/2006/table">
            <a:tbl>
              <a:tblPr firstRow="1" bandRow="1">
                <a:tableStyleId>{5C22544A-7EE6-4342-B048-85BDC9FD1C3A}</a:tableStyleId>
              </a:tblPr>
              <a:tblGrid>
                <a:gridCol w="588919">
                  <a:extLst>
                    <a:ext uri="{9D8B030D-6E8A-4147-A177-3AD203B41FA5}">
                      <a16:colId xmlns:a16="http://schemas.microsoft.com/office/drawing/2014/main" val="4050479491"/>
                    </a:ext>
                  </a:extLst>
                </a:gridCol>
                <a:gridCol w="8063121">
                  <a:extLst>
                    <a:ext uri="{9D8B030D-6E8A-4147-A177-3AD203B41FA5}">
                      <a16:colId xmlns:a16="http://schemas.microsoft.com/office/drawing/2014/main" val="1774532067"/>
                    </a:ext>
                  </a:extLst>
                </a:gridCol>
              </a:tblGrid>
              <a:tr h="113072">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US" sz="1000" b="1" dirty="0">
                          <a:solidFill>
                            <a:schemeClr val="bg1"/>
                          </a:solidFill>
                          <a:latin typeface="+mn-lt"/>
                        </a:rPr>
                        <a:t>Quest for Knowledge (Part 2) </a:t>
                      </a:r>
                      <a:endParaRPr lang="en-GB" sz="1000" b="1" dirty="0">
                        <a:solidFill>
                          <a:schemeClr val="bg1"/>
                        </a:solidFill>
                        <a:latin typeface="United Curriculum" panose="020B0604020202020204" charset="0"/>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405091061"/>
                  </a:ext>
                </a:extLst>
              </a:tr>
              <a:tr h="203313">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GB" sz="1000" b="1" dirty="0">
                          <a:solidFill>
                            <a:schemeClr val="bg1"/>
                          </a:solidFill>
                          <a:latin typeface="+mn-lt"/>
                        </a:rPr>
                        <a:t>Knowledge</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42806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N0-4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dirty="0">
                          <a:solidFill>
                            <a:schemeClr val="bg1"/>
                          </a:solidFill>
                          <a:latin typeface="+mn-lt"/>
                          <a:ea typeface="Roboto" panose="02000000000000000000" pitchFamily="2" charset="0"/>
                        </a:rPr>
                        <a:t>The </a:t>
                      </a:r>
                      <a:r>
                        <a:rPr lang="en-US" sz="900" b="1" dirty="0">
                          <a:solidFill>
                            <a:schemeClr val="bg1"/>
                          </a:solidFill>
                          <a:latin typeface="+mn-lt"/>
                          <a:ea typeface="Roboto" panose="02000000000000000000" pitchFamily="2" charset="0"/>
                        </a:rPr>
                        <a:t>technology </a:t>
                      </a:r>
                      <a:r>
                        <a:rPr lang="en-US" sz="900" dirty="0">
                          <a:solidFill>
                            <a:schemeClr val="bg1"/>
                          </a:solidFill>
                          <a:latin typeface="+mn-lt"/>
                          <a:ea typeface="Roboto" panose="02000000000000000000" pitchFamily="2" charset="0"/>
                        </a:rPr>
                        <a:t>and other things that we have today have not always existed.</a:t>
                      </a:r>
                    </a:p>
                    <a:p>
                      <a:pPr marL="72000" indent="-72000">
                        <a:lnSpc>
                          <a:spcPct val="100000"/>
                        </a:lnSpc>
                        <a:spcBef>
                          <a:spcPts val="0"/>
                        </a:spcBef>
                        <a:spcAft>
                          <a:spcPts val="0"/>
                        </a:spcAft>
                        <a:buFont typeface="Arial" panose="020B0604020202020204" pitchFamily="34" charset="0"/>
                        <a:buChar char="•"/>
                      </a:pPr>
                      <a:endParaRPr lang="en-US" sz="900" dirty="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01147895"/>
                  </a:ext>
                </a:extLst>
              </a:tr>
              <a:tr h="29716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Rec</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US" sz="900" dirty="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703097556"/>
                  </a:ext>
                </a:extLst>
              </a:tr>
              <a:tr h="295656">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dirty="0">
                          <a:solidFill>
                            <a:schemeClr val="bg1"/>
                          </a:solidFill>
                          <a:latin typeface="+mn-lt"/>
                          <a:ea typeface="Roboto" panose="02000000000000000000" pitchFamily="2" charset="0"/>
                        </a:rPr>
                        <a:t>It has taken a </a:t>
                      </a:r>
                      <a:r>
                        <a:rPr lang="en-US" sz="900" b="1" dirty="0">
                          <a:solidFill>
                            <a:schemeClr val="bg1"/>
                          </a:solidFill>
                          <a:latin typeface="+mn-lt"/>
                          <a:ea typeface="Roboto" panose="02000000000000000000" pitchFamily="2" charset="0"/>
                        </a:rPr>
                        <a:t>very long time</a:t>
                      </a:r>
                      <a:r>
                        <a:rPr lang="en-US" sz="900" dirty="0">
                          <a:solidFill>
                            <a:schemeClr val="bg1"/>
                          </a:solidFill>
                          <a:latin typeface="+mn-lt"/>
                          <a:ea typeface="Roboto" panose="02000000000000000000" pitchFamily="2" charset="0"/>
                        </a:rPr>
                        <a:t> for the knowledge that people have today (about houses and the things inside them) to be developed.</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a:solidFill>
                            <a:schemeClr val="bg1"/>
                          </a:solidFill>
                          <a:latin typeface="+mn-lt"/>
                          <a:ea typeface="Roboto" panose="02000000000000000000" pitchFamily="2" charset="0"/>
                        </a:rPr>
                        <a:t>There have been </a:t>
                      </a:r>
                      <a:r>
                        <a:rPr lang="en-US" sz="900" b="1" dirty="0">
                          <a:solidFill>
                            <a:schemeClr val="bg1"/>
                          </a:solidFill>
                          <a:latin typeface="+mn-lt"/>
                          <a:ea typeface="Roboto" panose="02000000000000000000" pitchFamily="2" charset="0"/>
                        </a:rPr>
                        <a:t>technological developments </a:t>
                      </a:r>
                      <a:r>
                        <a:rPr lang="en-US" sz="900" dirty="0">
                          <a:solidFill>
                            <a:schemeClr val="bg1"/>
                          </a:solidFill>
                          <a:latin typeface="+mn-lt"/>
                          <a:ea typeface="Roboto" panose="02000000000000000000" pitchFamily="2" charset="0"/>
                        </a:rPr>
                        <a:t>in the way we fight fires, since the Great Fire of London.</a:t>
                      </a:r>
                    </a:p>
                    <a:p>
                      <a:pPr>
                        <a:spcBef>
                          <a:spcPts val="0"/>
                        </a:spcBef>
                        <a:spcAft>
                          <a:spcPts val="0"/>
                        </a:spcAft>
                      </a:pPr>
                      <a:r>
                        <a:rPr lang="en-US" sz="900" b="1" dirty="0">
                          <a:solidFill>
                            <a:schemeClr val="bg1"/>
                          </a:solidFill>
                          <a:latin typeface="+mn-lt"/>
                          <a:ea typeface="Roboto" panose="02000000000000000000" pitchFamily="2" charset="0"/>
                        </a:rPr>
                        <a:t>Different peoples hold different knowledge. </a:t>
                      </a:r>
                      <a:r>
                        <a:rPr lang="en-US" sz="900" dirty="0">
                          <a:solidFill>
                            <a:schemeClr val="bg1"/>
                          </a:solidFill>
                          <a:latin typeface="+mn-lt"/>
                          <a:ea typeface="Roboto" panose="02000000000000000000" pitchFamily="2" charset="0"/>
                        </a:rPr>
                        <a:t>Sacagawea knew more about the landscape than others on her expedition).</a:t>
                      </a:r>
                    </a:p>
                    <a:p>
                      <a:pPr>
                        <a:spcBef>
                          <a:spcPts val="0"/>
                        </a:spcBef>
                        <a:spcAft>
                          <a:spcPts val="0"/>
                        </a:spcAft>
                      </a:pPr>
                      <a:r>
                        <a:rPr lang="en-US" sz="900" dirty="0">
                          <a:solidFill>
                            <a:schemeClr val="bg1"/>
                          </a:solidFill>
                          <a:latin typeface="+mn-lt"/>
                          <a:ea typeface="Roboto" panose="02000000000000000000" pitchFamily="2" charset="0"/>
                        </a:rPr>
                        <a:t>The knowledge we have today needed to be </a:t>
                      </a:r>
                      <a:r>
                        <a:rPr lang="en-US" sz="900" b="1" dirty="0">
                          <a:solidFill>
                            <a:schemeClr val="bg1"/>
                          </a:solidFill>
                          <a:latin typeface="+mn-lt"/>
                          <a:ea typeface="Roboto" panose="02000000000000000000" pitchFamily="2" charset="0"/>
                        </a:rPr>
                        <a:t>developed </a:t>
                      </a:r>
                      <a:r>
                        <a:rPr lang="en-US" sz="900" dirty="0">
                          <a:solidFill>
                            <a:schemeClr val="bg1"/>
                          </a:solidFill>
                          <a:latin typeface="+mn-lt"/>
                          <a:ea typeface="Roboto" panose="02000000000000000000" pitchFamily="2" charset="0"/>
                        </a:rPr>
                        <a:t>by someone or some people.</a:t>
                      </a:r>
                      <a:endParaRPr lang="en-US" sz="800"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256699385"/>
                  </a:ext>
                </a:extLst>
              </a:tr>
              <a:tr h="37752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dirty="0">
                          <a:solidFill>
                            <a:schemeClr val="bg1"/>
                          </a:solidFill>
                          <a:latin typeface="+mn-lt"/>
                          <a:ea typeface="Roboto" panose="02000000000000000000" pitchFamily="2" charset="0"/>
                        </a:rPr>
                        <a:t>Some prehistoric Britons </a:t>
                      </a:r>
                      <a:r>
                        <a:rPr lang="en-US" sz="900" b="1" dirty="0">
                          <a:solidFill>
                            <a:schemeClr val="bg1"/>
                          </a:solidFill>
                          <a:latin typeface="+mn-lt"/>
                          <a:ea typeface="Roboto" panose="02000000000000000000" pitchFamily="2" charset="0"/>
                        </a:rPr>
                        <a:t>built</a:t>
                      </a:r>
                      <a:r>
                        <a:rPr lang="en-US" sz="900" dirty="0">
                          <a:solidFill>
                            <a:schemeClr val="bg1"/>
                          </a:solidFill>
                          <a:latin typeface="+mn-lt"/>
                          <a:ea typeface="Roboto" panose="02000000000000000000" pitchFamily="2" charset="0"/>
                        </a:rPr>
                        <a:t> </a:t>
                      </a:r>
                      <a:r>
                        <a:rPr lang="en-US" sz="900" b="1" dirty="0">
                          <a:solidFill>
                            <a:schemeClr val="bg1"/>
                          </a:solidFill>
                          <a:latin typeface="+mn-lt"/>
                          <a:ea typeface="Roboto" panose="02000000000000000000" pitchFamily="2" charset="0"/>
                        </a:rPr>
                        <a:t>stone structures </a:t>
                      </a:r>
                      <a:r>
                        <a:rPr lang="en-US" sz="900" dirty="0">
                          <a:solidFill>
                            <a:schemeClr val="bg1"/>
                          </a:solidFill>
                          <a:latin typeface="+mn-lt"/>
                          <a:ea typeface="Roboto" panose="02000000000000000000" pitchFamily="2" charset="0"/>
                        </a:rPr>
                        <a:t>like Stonehenge. There was no </a:t>
                      </a:r>
                      <a:r>
                        <a:rPr lang="en-US" sz="900" b="1" dirty="0">
                          <a:solidFill>
                            <a:schemeClr val="bg1"/>
                          </a:solidFill>
                          <a:latin typeface="+mn-lt"/>
                          <a:ea typeface="Roboto" panose="02000000000000000000" pitchFamily="2" charset="0"/>
                        </a:rPr>
                        <a:t>writing</a:t>
                      </a:r>
                      <a:r>
                        <a:rPr lang="en-US" sz="900" dirty="0">
                          <a:solidFill>
                            <a:schemeClr val="bg1"/>
                          </a:solidFill>
                          <a:latin typeface="+mn-lt"/>
                          <a:ea typeface="Roboto" panose="02000000000000000000" pitchFamily="2" charset="0"/>
                        </a:rPr>
                        <a:t>.</a:t>
                      </a:r>
                    </a:p>
                    <a:p>
                      <a:pPr>
                        <a:spcBef>
                          <a:spcPts val="0"/>
                        </a:spcBef>
                        <a:spcAft>
                          <a:spcPts val="0"/>
                        </a:spcAft>
                      </a:pPr>
                      <a:r>
                        <a:rPr lang="en-US" sz="900" dirty="0">
                          <a:solidFill>
                            <a:schemeClr val="bg1"/>
                          </a:solidFill>
                          <a:latin typeface="+mn-lt"/>
                          <a:ea typeface="Roboto" panose="02000000000000000000" pitchFamily="2" charset="0"/>
                        </a:rPr>
                        <a:t>Different systems of </a:t>
                      </a:r>
                      <a:r>
                        <a:rPr lang="en-US" sz="900" b="1" dirty="0">
                          <a:solidFill>
                            <a:schemeClr val="bg1"/>
                          </a:solidFill>
                          <a:latin typeface="+mn-lt"/>
                          <a:ea typeface="Roboto" panose="02000000000000000000" pitchFamily="2" charset="0"/>
                        </a:rPr>
                        <a:t>writing were developed </a:t>
                      </a:r>
                      <a:r>
                        <a:rPr lang="en-US" sz="900" dirty="0">
                          <a:solidFill>
                            <a:schemeClr val="bg1"/>
                          </a:solidFill>
                          <a:latin typeface="+mn-lt"/>
                          <a:ea typeface="Roboto" panose="02000000000000000000" pitchFamily="2" charset="0"/>
                        </a:rPr>
                        <a:t>in history. They helped to share ideas over time and across bigger areas. Ancient Egyptians used </a:t>
                      </a:r>
                      <a:r>
                        <a:rPr lang="en-US" sz="900" b="1" dirty="0">
                          <a:solidFill>
                            <a:schemeClr val="bg1"/>
                          </a:solidFill>
                          <a:latin typeface="+mn-lt"/>
                          <a:ea typeface="Roboto" panose="02000000000000000000" pitchFamily="2" charset="0"/>
                        </a:rPr>
                        <a:t>hieroglyphics</a:t>
                      </a:r>
                      <a:r>
                        <a:rPr lang="en-US" sz="900" dirty="0">
                          <a:solidFill>
                            <a:schemeClr val="bg1"/>
                          </a:solidFill>
                          <a:latin typeface="+mn-lt"/>
                          <a:ea typeface="Roboto" panose="02000000000000000000" pitchFamily="2" charset="0"/>
                        </a:rPr>
                        <a:t>.</a:t>
                      </a:r>
                    </a:p>
                    <a:p>
                      <a:pPr>
                        <a:spcBef>
                          <a:spcPts val="0"/>
                        </a:spcBef>
                        <a:spcAft>
                          <a:spcPts val="0"/>
                        </a:spcAft>
                      </a:pPr>
                      <a:r>
                        <a:rPr lang="en-US" sz="900" dirty="0">
                          <a:solidFill>
                            <a:schemeClr val="bg1"/>
                          </a:solidFill>
                          <a:latin typeface="+mn-lt"/>
                          <a:ea typeface="Roboto" panose="02000000000000000000" pitchFamily="2" charset="0"/>
                        </a:rPr>
                        <a:t>Ancient Egyptians </a:t>
                      </a:r>
                      <a:r>
                        <a:rPr lang="en-US" sz="900" b="1" dirty="0">
                          <a:solidFill>
                            <a:schemeClr val="bg1"/>
                          </a:solidFill>
                          <a:latin typeface="+mn-lt"/>
                          <a:ea typeface="Roboto" panose="02000000000000000000" pitchFamily="2" charset="0"/>
                        </a:rPr>
                        <a:t>built</a:t>
                      </a:r>
                      <a:r>
                        <a:rPr lang="en-US" sz="900" dirty="0">
                          <a:solidFill>
                            <a:schemeClr val="bg1"/>
                          </a:solidFill>
                          <a:latin typeface="+mn-lt"/>
                          <a:ea typeface="Roboto" panose="02000000000000000000" pitchFamily="2" charset="0"/>
                        </a:rPr>
                        <a:t> huge </a:t>
                      </a:r>
                      <a:r>
                        <a:rPr lang="en-US" sz="900" b="1" dirty="0">
                          <a:solidFill>
                            <a:schemeClr val="bg1"/>
                          </a:solidFill>
                          <a:latin typeface="+mn-lt"/>
                          <a:ea typeface="Roboto" panose="02000000000000000000" pitchFamily="2" charset="0"/>
                        </a:rPr>
                        <a:t>stone</a:t>
                      </a:r>
                      <a:r>
                        <a:rPr lang="en-US" sz="900" dirty="0">
                          <a:solidFill>
                            <a:schemeClr val="bg1"/>
                          </a:solidFill>
                          <a:latin typeface="+mn-lt"/>
                          <a:ea typeface="Roboto" panose="02000000000000000000" pitchFamily="2" charset="0"/>
                        </a:rPr>
                        <a:t> </a:t>
                      </a:r>
                      <a:r>
                        <a:rPr lang="en-US" sz="900" b="1" dirty="0">
                          <a:solidFill>
                            <a:schemeClr val="bg1"/>
                          </a:solidFill>
                          <a:latin typeface="+mn-lt"/>
                          <a:ea typeface="Roboto" panose="02000000000000000000" pitchFamily="2" charset="0"/>
                        </a:rPr>
                        <a:t>pyramids</a:t>
                      </a:r>
                      <a:r>
                        <a:rPr lang="en-US" sz="900" dirty="0">
                          <a:solidFill>
                            <a:schemeClr val="bg1"/>
                          </a:solidFill>
                          <a:latin typeface="+mn-lt"/>
                          <a:ea typeface="Roboto" panose="02000000000000000000" pitchFamily="2" charset="0"/>
                        </a:rPr>
                        <a:t>.</a:t>
                      </a:r>
                    </a:p>
                    <a:p>
                      <a:pPr>
                        <a:spcBef>
                          <a:spcPts val="0"/>
                        </a:spcBef>
                        <a:spcAft>
                          <a:spcPts val="0"/>
                        </a:spcAft>
                      </a:pPr>
                      <a:r>
                        <a:rPr lang="en-US" sz="900" dirty="0">
                          <a:solidFill>
                            <a:schemeClr val="bg1"/>
                          </a:solidFill>
                          <a:latin typeface="+mn-lt"/>
                          <a:ea typeface="Roboto" panose="02000000000000000000" pitchFamily="2" charset="0"/>
                        </a:rPr>
                        <a:t>Ancient Greeks created new </a:t>
                      </a:r>
                      <a:r>
                        <a:rPr lang="en-US" sz="900" b="1" dirty="0">
                          <a:solidFill>
                            <a:schemeClr val="bg1"/>
                          </a:solidFill>
                          <a:latin typeface="+mn-lt"/>
                          <a:ea typeface="Roboto" panose="02000000000000000000" pitchFamily="2" charset="0"/>
                        </a:rPr>
                        <a:t>architectural</a:t>
                      </a:r>
                      <a:r>
                        <a:rPr lang="en-US" sz="900" dirty="0">
                          <a:solidFill>
                            <a:schemeClr val="bg1"/>
                          </a:solidFill>
                          <a:latin typeface="+mn-lt"/>
                          <a:ea typeface="Roboto" panose="02000000000000000000" pitchFamily="2" charset="0"/>
                        </a:rPr>
                        <a:t> orders and </a:t>
                      </a:r>
                      <a:r>
                        <a:rPr lang="en-US" sz="900" b="1" dirty="0">
                          <a:solidFill>
                            <a:schemeClr val="bg1"/>
                          </a:solidFill>
                          <a:latin typeface="+mn-lt"/>
                          <a:ea typeface="Roboto" panose="02000000000000000000" pitchFamily="2" charset="0"/>
                        </a:rPr>
                        <a:t>built</a:t>
                      </a:r>
                      <a:r>
                        <a:rPr lang="en-US" sz="900" dirty="0">
                          <a:solidFill>
                            <a:schemeClr val="bg1"/>
                          </a:solidFill>
                          <a:latin typeface="+mn-lt"/>
                          <a:ea typeface="Roboto" panose="02000000000000000000" pitchFamily="2" charset="0"/>
                        </a:rPr>
                        <a:t> temples to worship gods.</a:t>
                      </a:r>
                    </a:p>
                    <a:p>
                      <a:pPr>
                        <a:spcBef>
                          <a:spcPts val="0"/>
                        </a:spcBef>
                        <a:spcAft>
                          <a:spcPts val="0"/>
                        </a:spcAft>
                      </a:pPr>
                      <a:r>
                        <a:rPr lang="en-US" sz="900" dirty="0">
                          <a:solidFill>
                            <a:schemeClr val="bg1"/>
                          </a:solidFill>
                          <a:latin typeface="+mn-lt"/>
                          <a:ea typeface="Roboto" panose="02000000000000000000" pitchFamily="2" charset="0"/>
                        </a:rPr>
                        <a:t>Ancient Greeks </a:t>
                      </a:r>
                      <a:r>
                        <a:rPr lang="en-US" sz="900" b="1" dirty="0">
                          <a:solidFill>
                            <a:schemeClr val="bg1"/>
                          </a:solidFill>
                          <a:latin typeface="+mn-lt"/>
                          <a:ea typeface="Roboto" panose="02000000000000000000" pitchFamily="2" charset="0"/>
                        </a:rPr>
                        <a:t>learnt things from </a:t>
                      </a:r>
                      <a:r>
                        <a:rPr lang="en-US" sz="900" dirty="0">
                          <a:solidFill>
                            <a:schemeClr val="bg1"/>
                          </a:solidFill>
                          <a:latin typeface="+mn-lt"/>
                          <a:ea typeface="Roboto" panose="02000000000000000000" pitchFamily="2" charset="0"/>
                        </a:rPr>
                        <a:t>the ancient Sumerians and built on this knowledge.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7509039"/>
                  </a:ext>
                </a:extLst>
              </a:tr>
              <a:tr h="26745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900" dirty="0">
                          <a:solidFill>
                            <a:schemeClr val="bg1"/>
                          </a:solidFill>
                          <a:latin typeface="+mn-lt"/>
                          <a:ea typeface="Roboto" panose="02000000000000000000" pitchFamily="2" charset="0"/>
                        </a:rPr>
                        <a:t>Ancient Maya used </a:t>
                      </a:r>
                      <a:r>
                        <a:rPr lang="en-US" sz="900" b="1" dirty="0">
                          <a:solidFill>
                            <a:schemeClr val="bg1"/>
                          </a:solidFill>
                          <a:latin typeface="+mn-lt"/>
                          <a:ea typeface="Roboto" panose="02000000000000000000" pitchFamily="2" charset="0"/>
                        </a:rPr>
                        <a:t>hieroglyphics</a:t>
                      </a:r>
                      <a:r>
                        <a:rPr lang="en-US" sz="900" dirty="0">
                          <a:solidFill>
                            <a:schemeClr val="bg1"/>
                          </a:solidFill>
                          <a:latin typeface="+mn-lt"/>
                          <a:ea typeface="Roboto" panose="02000000000000000000" pitchFamily="2" charset="0"/>
                        </a:rPr>
                        <a:t>.</a:t>
                      </a:r>
                    </a:p>
                    <a:p>
                      <a:pPr>
                        <a:spcBef>
                          <a:spcPts val="0"/>
                        </a:spcBef>
                        <a:spcAft>
                          <a:spcPts val="0"/>
                        </a:spcAft>
                      </a:pPr>
                      <a:r>
                        <a:rPr lang="en-US" sz="900" dirty="0">
                          <a:solidFill>
                            <a:schemeClr val="bg1"/>
                          </a:solidFill>
                          <a:latin typeface="+mn-lt"/>
                          <a:ea typeface="Roboto" panose="02000000000000000000" pitchFamily="2" charset="0"/>
                        </a:rPr>
                        <a:t>Ancient Maya </a:t>
                      </a:r>
                      <a:r>
                        <a:rPr lang="en-US" sz="900" b="1" dirty="0">
                          <a:solidFill>
                            <a:schemeClr val="bg1"/>
                          </a:solidFill>
                          <a:latin typeface="+mn-lt"/>
                          <a:ea typeface="Roboto" panose="02000000000000000000" pitchFamily="2" charset="0"/>
                        </a:rPr>
                        <a:t>built large stone structures </a:t>
                      </a:r>
                      <a:r>
                        <a:rPr lang="en-US" sz="900" dirty="0">
                          <a:solidFill>
                            <a:schemeClr val="bg1"/>
                          </a:solidFill>
                          <a:latin typeface="+mn-lt"/>
                          <a:ea typeface="Roboto" panose="02000000000000000000" pitchFamily="2" charset="0"/>
                        </a:rPr>
                        <a:t>including step-pyramids, ball courts and observatories.</a:t>
                      </a:r>
                    </a:p>
                    <a:p>
                      <a:pPr>
                        <a:spcBef>
                          <a:spcPts val="0"/>
                        </a:spcBef>
                        <a:spcAft>
                          <a:spcPts val="0"/>
                        </a:spcAft>
                      </a:pPr>
                      <a:r>
                        <a:rPr lang="en-US" sz="900" dirty="0">
                          <a:solidFill>
                            <a:schemeClr val="bg1"/>
                          </a:solidFill>
                          <a:latin typeface="+mn-lt"/>
                          <a:ea typeface="Roboto" panose="02000000000000000000" pitchFamily="2" charset="0"/>
                        </a:rPr>
                        <a:t>The ancient Maya develop very similar knowledge to people in Europe </a:t>
                      </a:r>
                      <a:r>
                        <a:rPr lang="en-US" sz="900" b="1" dirty="0">
                          <a:solidFill>
                            <a:schemeClr val="bg1"/>
                          </a:solidFill>
                          <a:latin typeface="+mn-lt"/>
                          <a:ea typeface="Roboto" panose="02000000000000000000" pitchFamily="2" charset="0"/>
                        </a:rPr>
                        <a:t>independently</a:t>
                      </a:r>
                      <a:r>
                        <a:rPr lang="en-US" sz="900" dirty="0">
                          <a:solidFill>
                            <a:schemeClr val="bg1"/>
                          </a:solidFill>
                          <a:latin typeface="+mn-lt"/>
                          <a:ea typeface="Roboto" panose="02000000000000000000" pitchFamily="2" charset="0"/>
                        </a:rPr>
                        <a:t>.</a:t>
                      </a:r>
                    </a:p>
                    <a:p>
                      <a:pPr>
                        <a:spcBef>
                          <a:spcPts val="0"/>
                        </a:spcBef>
                        <a:spcAft>
                          <a:spcPts val="0"/>
                        </a:spcAft>
                      </a:pPr>
                      <a:r>
                        <a:rPr lang="en-US" sz="900" dirty="0">
                          <a:solidFill>
                            <a:schemeClr val="bg1"/>
                          </a:solidFill>
                          <a:latin typeface="+mn-lt"/>
                          <a:ea typeface="Roboto" panose="02000000000000000000" pitchFamily="2" charset="0"/>
                        </a:rPr>
                        <a:t>The </a:t>
                      </a:r>
                      <a:r>
                        <a:rPr lang="en-US" sz="900" b="1" dirty="0">
                          <a:solidFill>
                            <a:schemeClr val="bg1"/>
                          </a:solidFill>
                          <a:latin typeface="+mn-lt"/>
                          <a:ea typeface="Roboto" panose="02000000000000000000" pitchFamily="2" charset="0"/>
                        </a:rPr>
                        <a:t>pursuit of knowledge </a:t>
                      </a:r>
                      <a:r>
                        <a:rPr lang="en-US" sz="900" dirty="0">
                          <a:solidFill>
                            <a:schemeClr val="bg1"/>
                          </a:solidFill>
                          <a:latin typeface="+mn-lt"/>
                          <a:ea typeface="Roboto" panose="02000000000000000000" pitchFamily="2" charset="0"/>
                        </a:rPr>
                        <a:t>is central part of beliefs in Islam.</a:t>
                      </a:r>
                    </a:p>
                    <a:p>
                      <a:pPr>
                        <a:spcBef>
                          <a:spcPts val="0"/>
                        </a:spcBef>
                        <a:spcAft>
                          <a:spcPts val="0"/>
                        </a:spcAft>
                      </a:pPr>
                      <a:r>
                        <a:rPr lang="en-US" sz="900" dirty="0">
                          <a:solidFill>
                            <a:schemeClr val="bg1"/>
                          </a:solidFill>
                          <a:latin typeface="+mn-lt"/>
                          <a:ea typeface="Roboto" panose="02000000000000000000" pitchFamily="2" charset="0"/>
                        </a:rPr>
                        <a:t>The </a:t>
                      </a:r>
                      <a:r>
                        <a:rPr lang="en-US" sz="900" b="1" dirty="0">
                          <a:solidFill>
                            <a:schemeClr val="bg1"/>
                          </a:solidFill>
                          <a:latin typeface="+mn-lt"/>
                          <a:ea typeface="Roboto" panose="02000000000000000000" pitchFamily="2" charset="0"/>
                        </a:rPr>
                        <a:t>House of Wisdom </a:t>
                      </a:r>
                      <a:r>
                        <a:rPr lang="en-US" sz="900" dirty="0">
                          <a:solidFill>
                            <a:schemeClr val="bg1"/>
                          </a:solidFill>
                          <a:latin typeface="+mn-lt"/>
                          <a:ea typeface="Roboto" panose="02000000000000000000" pitchFamily="2" charset="0"/>
                        </a:rPr>
                        <a:t>at Baghdad allowed scholars from across Europe, Africa and Asia to share ideas.</a:t>
                      </a:r>
                    </a:p>
                    <a:p>
                      <a:pPr>
                        <a:spcBef>
                          <a:spcPts val="0"/>
                        </a:spcBef>
                        <a:spcAft>
                          <a:spcPts val="0"/>
                        </a:spcAft>
                      </a:pPr>
                      <a:r>
                        <a:rPr lang="en-US" sz="900" dirty="0">
                          <a:solidFill>
                            <a:schemeClr val="bg1"/>
                          </a:solidFill>
                          <a:latin typeface="+mn-lt"/>
                          <a:ea typeface="Roboto" panose="02000000000000000000" pitchFamily="2" charset="0"/>
                        </a:rPr>
                        <a:t>The importance of the </a:t>
                      </a:r>
                      <a:r>
                        <a:rPr lang="en-US" sz="900" b="1" dirty="0">
                          <a:solidFill>
                            <a:schemeClr val="bg1"/>
                          </a:solidFill>
                          <a:latin typeface="+mn-lt"/>
                          <a:ea typeface="Roboto" panose="02000000000000000000" pitchFamily="2" charset="0"/>
                        </a:rPr>
                        <a:t>written word </a:t>
                      </a:r>
                      <a:r>
                        <a:rPr lang="en-US" sz="900" dirty="0">
                          <a:solidFill>
                            <a:schemeClr val="bg1"/>
                          </a:solidFill>
                          <a:latin typeface="+mn-lt"/>
                          <a:ea typeface="Roboto" panose="02000000000000000000" pitchFamily="2" charset="0"/>
                        </a:rPr>
                        <a:t>is shown because lots of knowledge was lost for a long time, as books were thrown into the river Tigris by the Mongols.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985167854"/>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900" dirty="0">
                          <a:solidFill>
                            <a:schemeClr val="bg1"/>
                          </a:solidFill>
                          <a:latin typeface="+mn-lt"/>
                          <a:ea typeface="Roboto" panose="02000000000000000000" pitchFamily="2" charset="0"/>
                        </a:rPr>
                        <a:t>The </a:t>
                      </a:r>
                      <a:r>
                        <a:rPr lang="en-US" sz="900" b="1" dirty="0">
                          <a:solidFill>
                            <a:schemeClr val="bg1"/>
                          </a:solidFill>
                          <a:latin typeface="+mn-lt"/>
                          <a:ea typeface="Roboto" panose="02000000000000000000" pitchFamily="2" charset="0"/>
                        </a:rPr>
                        <a:t>pursuit of knowledge </a:t>
                      </a:r>
                      <a:r>
                        <a:rPr lang="en-US" sz="900" dirty="0">
                          <a:solidFill>
                            <a:schemeClr val="bg1"/>
                          </a:solidFill>
                          <a:latin typeface="+mn-lt"/>
                          <a:ea typeface="Roboto" panose="02000000000000000000" pitchFamily="2" charset="0"/>
                        </a:rPr>
                        <a:t>may come from necessity; as the Romans expanded their empire, they expanded technology (e.g. underfloor heating for colder parts of the empire).</a:t>
                      </a:r>
                    </a:p>
                    <a:p>
                      <a:pPr>
                        <a:spcBef>
                          <a:spcPts val="0"/>
                        </a:spcBef>
                        <a:spcAft>
                          <a:spcPts val="0"/>
                        </a:spcAft>
                      </a:pPr>
                      <a:r>
                        <a:rPr lang="en-US" sz="900" dirty="0">
                          <a:solidFill>
                            <a:schemeClr val="bg1"/>
                          </a:solidFill>
                          <a:latin typeface="+mn-lt"/>
                          <a:ea typeface="Roboto" panose="02000000000000000000" pitchFamily="2" charset="0"/>
                        </a:rPr>
                        <a:t>As the Roman empire grew, they were exposed to more ideas that they could build on.</a:t>
                      </a:r>
                    </a:p>
                    <a:p>
                      <a:pPr>
                        <a:spcBef>
                          <a:spcPts val="0"/>
                        </a:spcBef>
                        <a:spcAft>
                          <a:spcPts val="0"/>
                        </a:spcAft>
                      </a:pPr>
                      <a:r>
                        <a:rPr lang="en-US" sz="900" dirty="0">
                          <a:solidFill>
                            <a:schemeClr val="bg1"/>
                          </a:solidFill>
                          <a:latin typeface="+mn-lt"/>
                          <a:ea typeface="Roboto" panose="02000000000000000000" pitchFamily="2" charset="0"/>
                        </a:rPr>
                        <a:t>The </a:t>
                      </a:r>
                      <a:r>
                        <a:rPr lang="en-US" sz="900" b="1" dirty="0">
                          <a:solidFill>
                            <a:schemeClr val="bg1"/>
                          </a:solidFill>
                          <a:latin typeface="+mn-lt"/>
                          <a:ea typeface="Roboto" panose="02000000000000000000" pitchFamily="2" charset="0"/>
                        </a:rPr>
                        <a:t>oral tradition </a:t>
                      </a:r>
                      <a:r>
                        <a:rPr lang="en-US" sz="900" dirty="0">
                          <a:solidFill>
                            <a:schemeClr val="bg1"/>
                          </a:solidFill>
                          <a:latin typeface="+mn-lt"/>
                          <a:ea typeface="Roboto" panose="02000000000000000000" pitchFamily="2" charset="0"/>
                        </a:rPr>
                        <a:t>– still the most dominant form of communication today – is the method of remembering and passing on all of the knowledge accumulated over thousands of generations by the spoken word</a:t>
                      </a:r>
                    </a:p>
                    <a:p>
                      <a:pPr>
                        <a:spcBef>
                          <a:spcPts val="0"/>
                        </a:spcBef>
                        <a:spcAft>
                          <a:spcPts val="0"/>
                        </a:spcAft>
                      </a:pPr>
                      <a:r>
                        <a:rPr lang="en-US" sz="900" dirty="0">
                          <a:solidFill>
                            <a:schemeClr val="bg1"/>
                          </a:solidFill>
                          <a:latin typeface="+mn-lt"/>
                          <a:ea typeface="Roboto" panose="02000000000000000000" pitchFamily="2" charset="0"/>
                        </a:rPr>
                        <a:t>Different </a:t>
                      </a:r>
                      <a:r>
                        <a:rPr lang="en-US" sz="900" dirty="0" err="1">
                          <a:solidFill>
                            <a:schemeClr val="bg1"/>
                          </a:solidFill>
                          <a:latin typeface="+mn-lt"/>
                          <a:ea typeface="Roboto" panose="02000000000000000000" pitchFamily="2" charset="0"/>
                        </a:rPr>
                        <a:t>civilisations</a:t>
                      </a:r>
                      <a:r>
                        <a:rPr lang="en-US" sz="900" dirty="0">
                          <a:solidFill>
                            <a:schemeClr val="bg1"/>
                          </a:solidFill>
                          <a:latin typeface="+mn-lt"/>
                          <a:ea typeface="Roboto" panose="02000000000000000000" pitchFamily="2" charset="0"/>
                        </a:rPr>
                        <a:t> take different valid approaches to knowledge. Western science and the emphasis on the scientific method is not the dominant approach everywhere in the world.</a:t>
                      </a:r>
                    </a:p>
                    <a:p>
                      <a:pPr>
                        <a:spcBef>
                          <a:spcPts val="0"/>
                        </a:spcBef>
                        <a:spcAft>
                          <a:spcPts val="0"/>
                        </a:spcAft>
                      </a:pPr>
                      <a:r>
                        <a:rPr lang="en-US" sz="900" dirty="0">
                          <a:solidFill>
                            <a:schemeClr val="bg1"/>
                          </a:solidFill>
                          <a:latin typeface="+mn-lt"/>
                          <a:ea typeface="Roboto" panose="02000000000000000000" pitchFamily="2" charset="0"/>
                        </a:rPr>
                        <a:t>The knowledge we have today has been </a:t>
                      </a:r>
                      <a:r>
                        <a:rPr lang="en-US" sz="900" b="1" dirty="0">
                          <a:solidFill>
                            <a:schemeClr val="bg1"/>
                          </a:solidFill>
                          <a:latin typeface="+mn-lt"/>
                          <a:ea typeface="Roboto" panose="02000000000000000000" pitchFamily="2" charset="0"/>
                        </a:rPr>
                        <a:t>shared and developed </a:t>
                      </a:r>
                      <a:r>
                        <a:rPr lang="en-US" sz="900" dirty="0">
                          <a:solidFill>
                            <a:schemeClr val="bg1"/>
                          </a:solidFill>
                          <a:latin typeface="+mn-lt"/>
                          <a:ea typeface="Roboto" panose="02000000000000000000" pitchFamily="2" charset="0"/>
                        </a:rPr>
                        <a:t>by </a:t>
                      </a:r>
                      <a:r>
                        <a:rPr lang="en-US" sz="900" b="1" dirty="0">
                          <a:solidFill>
                            <a:schemeClr val="bg1"/>
                          </a:solidFill>
                          <a:latin typeface="+mn-lt"/>
                          <a:ea typeface="Roboto" panose="02000000000000000000" pitchFamily="2" charset="0"/>
                        </a:rPr>
                        <a:t>lots of </a:t>
                      </a:r>
                      <a:r>
                        <a:rPr lang="en-US" sz="900" b="1" dirty="0" err="1">
                          <a:solidFill>
                            <a:schemeClr val="bg1"/>
                          </a:solidFill>
                          <a:latin typeface="+mn-lt"/>
                          <a:ea typeface="Roboto" panose="02000000000000000000" pitchFamily="2" charset="0"/>
                        </a:rPr>
                        <a:t>civilisations</a:t>
                      </a:r>
                      <a:r>
                        <a:rPr lang="en-US" sz="900" b="1" dirty="0">
                          <a:solidFill>
                            <a:schemeClr val="bg1"/>
                          </a:solidFill>
                          <a:latin typeface="+mn-lt"/>
                          <a:ea typeface="Roboto" panose="02000000000000000000" pitchFamily="2" charset="0"/>
                        </a:rPr>
                        <a:t> </a:t>
                      </a:r>
                      <a:r>
                        <a:rPr lang="en-US" sz="900" dirty="0">
                          <a:solidFill>
                            <a:schemeClr val="bg1"/>
                          </a:solidFill>
                          <a:latin typeface="+mn-lt"/>
                          <a:ea typeface="Roboto" panose="02000000000000000000" pitchFamily="2" charset="0"/>
                        </a:rPr>
                        <a:t>across the world.</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897661920"/>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dirty="0">
                          <a:solidFill>
                            <a:schemeClr val="bg1"/>
                          </a:solidFill>
                          <a:latin typeface="+mn-lt"/>
                          <a:ea typeface="Roboto" panose="02000000000000000000" pitchFamily="2" charset="0"/>
                        </a:rPr>
                        <a:t>Deciding what knowledge is taught in schools is a contentious decision, and people have different opinions about it.</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900" b="1"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3 of 5</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2572108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dirty="0">
                <a:ln w="12700">
                  <a:solidFill>
                    <a:schemeClr val="accent1"/>
                  </a:solidFill>
                </a:ln>
                <a:solidFill>
                  <a:schemeClr val="accent1"/>
                </a:solidFill>
              </a:rPr>
              <a:t>History </a:t>
            </a:r>
            <a:r>
              <a:rPr lang="en-GB" dirty="0"/>
              <a:t>Vertical Concepts</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3505821562"/>
              </p:ext>
            </p:extLst>
          </p:nvPr>
        </p:nvGraphicFramePr>
        <p:xfrm>
          <a:off x="402682" y="1207866"/>
          <a:ext cx="8719161" cy="4716118"/>
        </p:xfrm>
        <a:graphic>
          <a:graphicData uri="http://schemas.openxmlformats.org/drawingml/2006/table">
            <a:tbl>
              <a:tblPr firstRow="1" bandRow="1">
                <a:tableStyleId>{5C22544A-7EE6-4342-B048-85BDC9FD1C3A}</a:tableStyleId>
              </a:tblPr>
              <a:tblGrid>
                <a:gridCol w="359383">
                  <a:extLst>
                    <a:ext uri="{9D8B030D-6E8A-4147-A177-3AD203B41FA5}">
                      <a16:colId xmlns:a16="http://schemas.microsoft.com/office/drawing/2014/main" val="4050479491"/>
                    </a:ext>
                  </a:extLst>
                </a:gridCol>
                <a:gridCol w="8359778">
                  <a:extLst>
                    <a:ext uri="{9D8B030D-6E8A-4147-A177-3AD203B41FA5}">
                      <a16:colId xmlns:a16="http://schemas.microsoft.com/office/drawing/2014/main" val="2147120956"/>
                    </a:ext>
                  </a:extLst>
                </a:gridCol>
              </a:tblGrid>
              <a:tr h="258417">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US" sz="1000" b="1" dirty="0">
                          <a:solidFill>
                            <a:schemeClr val="bg1"/>
                          </a:solidFill>
                          <a:latin typeface="+mn-lt"/>
                        </a:rPr>
                        <a:t>Community &amp; Family (Part 1)</a:t>
                      </a:r>
                      <a:endParaRPr lang="en-GB" sz="1000" b="1" dirty="0">
                        <a:solidFill>
                          <a:schemeClr val="bg1"/>
                        </a:solidFill>
                        <a:latin typeface="+mn-lt"/>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405091061"/>
                  </a:ext>
                </a:extLst>
              </a:tr>
              <a:tr h="258417">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GB" sz="1000" b="1" dirty="0">
                          <a:solidFill>
                            <a:schemeClr val="bg1"/>
                          </a:solidFill>
                          <a:latin typeface="+mn-lt"/>
                        </a:rPr>
                        <a:t>Changing Communities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344556">
                <a:tc>
                  <a:txBody>
                    <a:bodyPr/>
                    <a:lstStyle/>
                    <a:p>
                      <a:pPr algn="ctr">
                        <a:spcAft>
                          <a:spcPts val="0"/>
                        </a:spcAft>
                      </a:pPr>
                      <a:r>
                        <a:rPr lang="en-GB" sz="800" b="1" dirty="0">
                          <a:solidFill>
                            <a:schemeClr val="bg1"/>
                          </a:solidFill>
                          <a:latin typeface="Roboto" panose="02000000000000000000" pitchFamily="2" charset="0"/>
                          <a:ea typeface="Roboto" panose="02000000000000000000" pitchFamily="2" charset="0"/>
                          <a:cs typeface="Roboto" panose="02000000000000000000" pitchFamily="2" charset="0"/>
                        </a:rPr>
                        <a:t>N0-4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endParaRPr lang="en-GB" sz="1050"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501147895"/>
                  </a:ext>
                </a:extLst>
              </a:tr>
              <a:tr h="323021">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Rec</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050"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703097556"/>
                  </a:ext>
                </a:extLst>
              </a:tr>
              <a:tr h="947531">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1" dirty="0">
                          <a:solidFill>
                            <a:schemeClr val="bg1"/>
                          </a:solidFill>
                          <a:latin typeface="+mn-lt"/>
                          <a:ea typeface="Roboto" panose="02000000000000000000" pitchFamily="2" charset="0"/>
                          <a:cs typeface="Times New Roman" panose="02020603050405020304" pitchFamily="18" charset="0"/>
                        </a:rPr>
                        <a:t>My local community was different for families at different times in history.</a:t>
                      </a:r>
                    </a:p>
                    <a:p>
                      <a:pPr defTabSz="914400">
                        <a:spcBef>
                          <a:spcPts val="0"/>
                        </a:spcBef>
                        <a:spcAft>
                          <a:spcPts val="0"/>
                        </a:spcAft>
                        <a:defRPr/>
                      </a:pPr>
                      <a:r>
                        <a:rPr lang="en-GB" sz="1050" b="1" dirty="0">
                          <a:solidFill>
                            <a:schemeClr val="bg1"/>
                          </a:solidFill>
                          <a:latin typeface="+mn-lt"/>
                          <a:ea typeface="Roboto" panose="02000000000000000000" pitchFamily="2" charset="0"/>
                          <a:cs typeface="Times New Roman" panose="02020603050405020304" pitchFamily="18" charset="0"/>
                        </a:rPr>
                        <a:t>In the past, communities were smaller because people could not travel so far. </a:t>
                      </a:r>
                    </a:p>
                    <a:p>
                      <a:pPr defTabSz="914400">
                        <a:spcBef>
                          <a:spcPts val="0"/>
                        </a:spcBef>
                        <a:spcAft>
                          <a:spcPts val="0"/>
                        </a:spcAft>
                        <a:defRPr/>
                      </a:pPr>
                      <a:r>
                        <a:rPr lang="en-GB" sz="1050" dirty="0">
                          <a:solidFill>
                            <a:schemeClr val="bg1"/>
                          </a:solidFill>
                          <a:latin typeface="+mn-lt"/>
                          <a:ea typeface="Roboto" panose="02000000000000000000" pitchFamily="2" charset="0"/>
                          <a:cs typeface="Times New Roman" panose="02020603050405020304" pitchFamily="18" charset="0"/>
                        </a:rPr>
                        <a:t>Trains, aeroplanes, cars and space travel have changed the way people live. </a:t>
                      </a:r>
                      <a:endParaRPr lang="en-GB" sz="1050" b="1" dirty="0">
                        <a:solidFill>
                          <a:schemeClr val="bg1"/>
                        </a:solidFill>
                        <a:latin typeface="+mn-lt"/>
                        <a:ea typeface="Roboto" panose="02000000000000000000" pitchFamily="2" charset="0"/>
                        <a:cs typeface="Times New Roman" panose="02020603050405020304" pitchFamily="18" charset="0"/>
                      </a:endParaRPr>
                    </a:p>
                    <a:p>
                      <a:pPr>
                        <a:spcBef>
                          <a:spcPts val="0"/>
                        </a:spcBef>
                        <a:spcAft>
                          <a:spcPts val="0"/>
                        </a:spcAft>
                      </a:pPr>
                      <a:r>
                        <a:rPr lang="en-US" sz="1050" dirty="0">
                          <a:solidFill>
                            <a:schemeClr val="bg1"/>
                          </a:solidFill>
                          <a:latin typeface="+mn-lt"/>
                          <a:ea typeface="Roboto" panose="02000000000000000000" pitchFamily="2" charset="0"/>
                        </a:rPr>
                        <a:t>In the Victorian period (before living memory), people lived in cramped houses like </a:t>
                      </a:r>
                      <a:r>
                        <a:rPr lang="en-US" sz="1050" b="1" dirty="0">
                          <a:solidFill>
                            <a:schemeClr val="bg1"/>
                          </a:solidFill>
                          <a:latin typeface="+mn-lt"/>
                          <a:ea typeface="Roboto" panose="02000000000000000000" pitchFamily="2" charset="0"/>
                        </a:rPr>
                        <a:t>back-to-back </a:t>
                      </a:r>
                      <a:r>
                        <a:rPr lang="en-US" sz="1050" dirty="0">
                          <a:solidFill>
                            <a:schemeClr val="bg1"/>
                          </a:solidFill>
                          <a:latin typeface="+mn-lt"/>
                          <a:ea typeface="Roboto" panose="02000000000000000000" pitchFamily="2" charset="0"/>
                        </a:rPr>
                        <a:t>houses.</a:t>
                      </a:r>
                    </a:p>
                    <a:p>
                      <a:pPr>
                        <a:spcBef>
                          <a:spcPts val="0"/>
                        </a:spcBef>
                        <a:spcAft>
                          <a:spcPts val="0"/>
                        </a:spcAft>
                      </a:pPr>
                      <a:r>
                        <a:rPr lang="en-US" sz="1050" dirty="0">
                          <a:solidFill>
                            <a:schemeClr val="bg1"/>
                          </a:solidFill>
                          <a:latin typeface="+mn-lt"/>
                          <a:ea typeface="Roboto" panose="02000000000000000000" pitchFamily="2" charset="0"/>
                          <a:cs typeface="Times New Roman" panose="02020603050405020304" pitchFamily="18" charset="0"/>
                        </a:rPr>
                        <a:t>In the Tudor period (before the Victorians) most people lived in rural areas.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299316123"/>
                  </a:ext>
                </a:extLst>
              </a:tr>
              <a:tr h="344556">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endParaRPr lang="en-US" sz="1050"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256699385"/>
                  </a:ext>
                </a:extLst>
              </a:tr>
              <a:tr h="430695">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50" dirty="0">
                          <a:solidFill>
                            <a:schemeClr val="bg1"/>
                          </a:solidFill>
                          <a:latin typeface="+mn-lt"/>
                          <a:ea typeface="Roboto" panose="02000000000000000000" pitchFamily="2" charset="0"/>
                        </a:rPr>
                        <a:t>The move towards farming meant that prehistoric communities became more </a:t>
                      </a:r>
                      <a:r>
                        <a:rPr lang="en-US" sz="1050" b="1" dirty="0">
                          <a:solidFill>
                            <a:schemeClr val="bg1"/>
                          </a:solidFill>
                          <a:latin typeface="+mn-lt"/>
                          <a:ea typeface="Roboto" panose="02000000000000000000" pitchFamily="2" charset="0"/>
                        </a:rPr>
                        <a:t>settled</a:t>
                      </a:r>
                      <a:r>
                        <a:rPr lang="en-US" sz="1050" dirty="0">
                          <a:solidFill>
                            <a:schemeClr val="bg1"/>
                          </a:solidFill>
                          <a:latin typeface="+mn-lt"/>
                          <a:ea typeface="Roboto" panose="02000000000000000000" pitchFamily="2" charset="0"/>
                        </a:rPr>
                        <a:t>, </a:t>
                      </a:r>
                      <a:r>
                        <a:rPr lang="en-US" sz="1050" b="1" dirty="0">
                          <a:solidFill>
                            <a:schemeClr val="bg1"/>
                          </a:solidFill>
                          <a:latin typeface="+mn-lt"/>
                          <a:ea typeface="Roboto" panose="02000000000000000000" pitchFamily="2" charset="0"/>
                        </a:rPr>
                        <a:t>larger.</a:t>
                      </a:r>
                      <a:endParaRPr lang="en-GB" sz="1050" dirty="0">
                        <a:solidFill>
                          <a:schemeClr val="bg1"/>
                        </a:solidFill>
                        <a:latin typeface="+mn-lt"/>
                      </a:endParaRPr>
                    </a:p>
                    <a:p>
                      <a:pPr>
                        <a:spcBef>
                          <a:spcPts val="0"/>
                        </a:spcBef>
                        <a:spcAft>
                          <a:spcPts val="0"/>
                        </a:spcAft>
                      </a:pPr>
                      <a:endParaRPr lang="en-US" sz="1050"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7509039"/>
                  </a:ext>
                </a:extLst>
              </a:tr>
              <a:tr h="602975">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defTabSz="914400">
                        <a:spcBef>
                          <a:spcPts val="0"/>
                        </a:spcBef>
                        <a:spcAft>
                          <a:spcPts val="0"/>
                        </a:spcAft>
                        <a:defRPr/>
                      </a:pPr>
                      <a:r>
                        <a:rPr lang="en-GB" sz="1050" b="1" dirty="0">
                          <a:solidFill>
                            <a:schemeClr val="bg1"/>
                          </a:solidFill>
                          <a:latin typeface="+mn-lt"/>
                          <a:ea typeface="Roboto" panose="02000000000000000000" pitchFamily="2" charset="0"/>
                          <a:cs typeface="Times New Roman" panose="02020603050405020304" pitchFamily="18" charset="0"/>
                        </a:rPr>
                        <a:t>Communities can be brought together by geographical location, or by a shared identity. </a:t>
                      </a:r>
                      <a:r>
                        <a:rPr lang="en-US" sz="1050" dirty="0">
                          <a:solidFill>
                            <a:schemeClr val="bg1"/>
                          </a:solidFill>
                          <a:latin typeface="+mn-lt"/>
                          <a:ea typeface="Roboto" panose="02000000000000000000" pitchFamily="2" charset="0"/>
                        </a:rPr>
                        <a:t>The people of the Early Islamic Empire were connected by their common identity and religion, as well as geographical (political) boundaries.</a:t>
                      </a:r>
                      <a:endParaRPr lang="en-GB" sz="1050" b="1" dirty="0">
                        <a:solidFill>
                          <a:schemeClr val="bg1"/>
                        </a:solidFill>
                        <a:latin typeface="+mn-lt"/>
                        <a:ea typeface="Roboto" panose="02000000000000000000" pitchFamily="2" charset="0"/>
                        <a:cs typeface="Times New Roman" panose="02020603050405020304" pitchFamily="18" charset="0"/>
                      </a:endParaRPr>
                    </a:p>
                    <a:p>
                      <a:pPr defTabSz="914400">
                        <a:spcBef>
                          <a:spcPts val="0"/>
                        </a:spcBef>
                        <a:spcAft>
                          <a:spcPts val="0"/>
                        </a:spcAft>
                        <a:defRPr/>
                      </a:pPr>
                      <a:r>
                        <a:rPr lang="en-GB" sz="1050" b="1" dirty="0">
                          <a:solidFill>
                            <a:schemeClr val="bg1"/>
                          </a:solidFill>
                          <a:latin typeface="+mn-lt"/>
                          <a:ea typeface="Roboto" panose="02000000000000000000" pitchFamily="2" charset="0"/>
                          <a:cs typeface="Times New Roman" panose="02020603050405020304" pitchFamily="18" charset="0"/>
                        </a:rPr>
                        <a:t>Trade can impact what a community looks like.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985167854"/>
                  </a:ext>
                </a:extLst>
              </a:tr>
              <a:tr h="602975">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1050" dirty="0">
                          <a:solidFill>
                            <a:schemeClr val="bg1"/>
                          </a:solidFill>
                          <a:latin typeface="+mn-lt"/>
                          <a:ea typeface="Roboto" panose="02000000000000000000" pitchFamily="2" charset="0"/>
                        </a:rPr>
                        <a:t>Britain was difficult for the Romans to control because it was far from the </a:t>
                      </a:r>
                      <a:r>
                        <a:rPr lang="en-US" sz="1050" dirty="0" err="1">
                          <a:solidFill>
                            <a:schemeClr val="bg1"/>
                          </a:solidFill>
                          <a:latin typeface="+mn-lt"/>
                          <a:ea typeface="Roboto" panose="02000000000000000000" pitchFamily="2" charset="0"/>
                        </a:rPr>
                        <a:t>centre</a:t>
                      </a:r>
                      <a:r>
                        <a:rPr lang="en-US" sz="1050" dirty="0">
                          <a:solidFill>
                            <a:schemeClr val="bg1"/>
                          </a:solidFill>
                          <a:latin typeface="+mn-lt"/>
                          <a:ea typeface="Roboto" panose="02000000000000000000" pitchFamily="2" charset="0"/>
                        </a:rPr>
                        <a:t> of the empire.</a:t>
                      </a:r>
                    </a:p>
                    <a:p>
                      <a:pPr>
                        <a:spcBef>
                          <a:spcPts val="0"/>
                        </a:spcBef>
                        <a:spcAft>
                          <a:spcPts val="0"/>
                        </a:spcAft>
                      </a:pPr>
                      <a:r>
                        <a:rPr lang="en-US" sz="1050" dirty="0">
                          <a:solidFill>
                            <a:schemeClr val="bg1"/>
                          </a:solidFill>
                          <a:latin typeface="+mn-lt"/>
                          <a:ea typeface="Roboto" panose="02000000000000000000" pitchFamily="2" charset="0"/>
                        </a:rPr>
                        <a:t>Roman Britain was a diverse place, for example, the Aurelian Moors formed the earliest documented black community in the north of England.</a:t>
                      </a:r>
                    </a:p>
                    <a:p>
                      <a:pPr>
                        <a:spcBef>
                          <a:spcPts val="0"/>
                        </a:spcBef>
                        <a:spcAft>
                          <a:spcPts val="0"/>
                        </a:spcAft>
                      </a:pPr>
                      <a:r>
                        <a:rPr lang="en-US" sz="1050" dirty="0">
                          <a:solidFill>
                            <a:schemeClr val="bg1"/>
                          </a:solidFill>
                          <a:latin typeface="+mn-lt"/>
                          <a:ea typeface="Roboto" panose="02000000000000000000" pitchFamily="2" charset="0"/>
                        </a:rPr>
                        <a:t>The Romans and the Britons had some shared culture, including towns, food and religion.</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897661920"/>
                  </a:ext>
                </a:extLst>
              </a:tr>
              <a:tr h="602975">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50" dirty="0">
                          <a:solidFill>
                            <a:schemeClr val="bg1"/>
                          </a:solidFill>
                          <a:latin typeface="+mn-lt"/>
                          <a:ea typeface="Roboto" panose="02000000000000000000" pitchFamily="2" charset="0"/>
                        </a:rPr>
                        <a:t>In Scandinavia, Vikings lived in longhouses, in communities of farmers.</a:t>
                      </a:r>
                    </a:p>
                    <a:p>
                      <a:pPr>
                        <a:spcBef>
                          <a:spcPts val="0"/>
                        </a:spcBef>
                        <a:spcAft>
                          <a:spcPts val="0"/>
                        </a:spcAft>
                      </a:pPr>
                      <a:r>
                        <a:rPr lang="en-US" sz="1050" b="1" dirty="0">
                          <a:solidFill>
                            <a:schemeClr val="bg1"/>
                          </a:solidFill>
                          <a:latin typeface="+mn-lt"/>
                          <a:ea typeface="Roboto" panose="02000000000000000000" pitchFamily="2" charset="0"/>
                          <a:cs typeface="Times New Roman" panose="02020603050405020304" pitchFamily="18" charset="0"/>
                        </a:rPr>
                        <a:t>Conflict and prejudice within communities can impact on society, as well as individuals, over time.</a:t>
                      </a:r>
                      <a:endParaRPr lang="en-US" sz="1050" dirty="0">
                        <a:solidFill>
                          <a:schemeClr val="bg1"/>
                        </a:solidFill>
                        <a:latin typeface="+mn-lt"/>
                        <a:ea typeface="Roboto" panose="02000000000000000000" pitchFamily="2" charset="0"/>
                      </a:endParaRPr>
                    </a:p>
                    <a:p>
                      <a:pPr>
                        <a:spcBef>
                          <a:spcPts val="0"/>
                        </a:spcBef>
                        <a:spcAft>
                          <a:spcPts val="0"/>
                        </a:spcAft>
                      </a:pPr>
                      <a:r>
                        <a:rPr lang="en-US" sz="1050" dirty="0">
                          <a:solidFill>
                            <a:schemeClr val="bg1"/>
                          </a:solidFill>
                          <a:latin typeface="+mn-lt"/>
                          <a:ea typeface="Roboto"/>
                        </a:rPr>
                        <a:t>The British Empire forcefully </a:t>
                      </a:r>
                      <a:r>
                        <a:rPr lang="en-US" sz="1050" err="1">
                          <a:solidFill>
                            <a:schemeClr val="bg1"/>
                          </a:solidFill>
                          <a:latin typeface="+mn-lt"/>
                          <a:ea typeface="Roboto"/>
                        </a:rPr>
                        <a:t>colonised</a:t>
                      </a:r>
                      <a:r>
                        <a:rPr lang="en-US" sz="1050" dirty="0">
                          <a:solidFill>
                            <a:schemeClr val="bg1"/>
                          </a:solidFill>
                          <a:latin typeface="+mn-lt"/>
                          <a:ea typeface="Roboto"/>
                        </a:rPr>
                        <a:t> places around the world and substantially changed the lives of many of the people it </a:t>
                      </a:r>
                      <a:r>
                        <a:rPr lang="en-US" sz="1050" b="1" dirty="0">
                          <a:solidFill>
                            <a:schemeClr val="bg1"/>
                          </a:solidFill>
                          <a:latin typeface="+mn-lt"/>
                          <a:ea typeface="Roboto"/>
                        </a:rPr>
                        <a:t>colonized.</a:t>
                      </a:r>
                      <a:endParaRPr lang="en-US" sz="1050" dirty="0">
                        <a:solidFill>
                          <a:schemeClr val="bg1"/>
                        </a:solidFill>
                        <a:latin typeface="+mn-lt"/>
                        <a:ea typeface="Roboto"/>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4 of 5</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38210550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dirty="0">
                <a:ln w="12700">
                  <a:solidFill>
                    <a:schemeClr val="accent1"/>
                  </a:solidFill>
                </a:ln>
                <a:solidFill>
                  <a:schemeClr val="accent1"/>
                </a:solidFill>
              </a:rPr>
              <a:t>History </a:t>
            </a:r>
            <a:r>
              <a:rPr lang="en-GB" dirty="0"/>
              <a:t>Vertical Concepts</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3815756722"/>
              </p:ext>
            </p:extLst>
          </p:nvPr>
        </p:nvGraphicFramePr>
        <p:xfrm>
          <a:off x="668423" y="1224005"/>
          <a:ext cx="8218903" cy="5091674"/>
        </p:xfrm>
        <a:graphic>
          <a:graphicData uri="http://schemas.openxmlformats.org/drawingml/2006/table">
            <a:tbl>
              <a:tblPr firstRow="1" bandRow="1">
                <a:tableStyleId>{5C22544A-7EE6-4342-B048-85BDC9FD1C3A}</a:tableStyleId>
              </a:tblPr>
              <a:tblGrid>
                <a:gridCol w="519986">
                  <a:extLst>
                    <a:ext uri="{9D8B030D-6E8A-4147-A177-3AD203B41FA5}">
                      <a16:colId xmlns:a16="http://schemas.microsoft.com/office/drawing/2014/main" val="4050479491"/>
                    </a:ext>
                  </a:extLst>
                </a:gridCol>
                <a:gridCol w="7698917">
                  <a:extLst>
                    <a:ext uri="{9D8B030D-6E8A-4147-A177-3AD203B41FA5}">
                      <a16:colId xmlns:a16="http://schemas.microsoft.com/office/drawing/2014/main" val="1774532067"/>
                    </a:ext>
                  </a:extLst>
                </a:gridCol>
              </a:tblGrid>
              <a:tr h="150572">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bg1"/>
                          </a:solidFill>
                          <a:latin typeface="+mn-lt"/>
                        </a:rPr>
                        <a:t>Community &amp; Family (Part 2)</a:t>
                      </a:r>
                      <a:endParaRPr lang="en-GB" sz="1000" b="1" dirty="0">
                        <a:solidFill>
                          <a:schemeClr val="bg1"/>
                        </a:solidFill>
                        <a:latin typeface="+mn-lt"/>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405091061"/>
                  </a:ext>
                </a:extLst>
              </a:tr>
              <a:tr h="203313">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GB" sz="1000" b="1" dirty="0">
                          <a:solidFill>
                            <a:schemeClr val="bg1"/>
                          </a:solidFill>
                          <a:latin typeface="+mn-lt"/>
                        </a:rPr>
                        <a:t>Community Life</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312208">
                <a:tc>
                  <a:txBody>
                    <a:bodyPr/>
                    <a:lstStyle/>
                    <a:p>
                      <a:pPr algn="ctr">
                        <a:spcAft>
                          <a:spcPts val="0"/>
                        </a:spcAft>
                      </a:pPr>
                      <a:r>
                        <a:rPr lang="en-GB" sz="800" b="1" dirty="0">
                          <a:solidFill>
                            <a:schemeClr val="bg1"/>
                          </a:solidFill>
                          <a:latin typeface="Roboto" panose="02000000000000000000" pitchFamily="2" charset="0"/>
                          <a:ea typeface="Roboto" panose="02000000000000000000" pitchFamily="2" charset="0"/>
                          <a:cs typeface="Roboto" panose="02000000000000000000" pitchFamily="2" charset="0"/>
                        </a:rPr>
                        <a:t>N0-4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b="1" dirty="0">
                          <a:solidFill>
                            <a:schemeClr val="bg1"/>
                          </a:solidFill>
                          <a:latin typeface="+mn-lt"/>
                          <a:ea typeface="Roboto" panose="02000000000000000000" pitchFamily="2" charset="0"/>
                          <a:cs typeface="Times New Roman" panose="02020603050405020304" pitchFamily="18" charset="0"/>
                        </a:rPr>
                        <a:t>Talk about the lives of the people in my community, including my family, and their roles in society.</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501147895"/>
                  </a:ext>
                </a:extLst>
              </a:tr>
              <a:tr h="29716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Rec</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US" sz="1000" dirty="0">
                        <a:solidFill>
                          <a:schemeClr val="bg1"/>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703097556"/>
                  </a:ext>
                </a:extLst>
              </a:tr>
              <a:tr h="295656">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b="1" dirty="0">
                          <a:solidFill>
                            <a:schemeClr val="bg1"/>
                          </a:solidFill>
                          <a:latin typeface="+mn-lt"/>
                          <a:ea typeface="Roboto" panose="02000000000000000000" pitchFamily="2" charset="0"/>
                          <a:cs typeface="Times New Roman" panose="02020603050405020304" pitchFamily="18" charset="0"/>
                        </a:rPr>
                        <a:t>Some aspects of life in my own community have changed over time and others have stayed the same.</a:t>
                      </a:r>
                      <a:endParaRPr lang="en-GB" sz="1000" b="1" dirty="0">
                        <a:solidFill>
                          <a:schemeClr val="bg1"/>
                        </a:solidFill>
                        <a:latin typeface="+mn-lt"/>
                        <a:ea typeface="Roboto" panose="02000000000000000000" pitchFamily="2" charset="0"/>
                        <a:cs typeface="Times New Roman" panose="02020603050405020304" pitchFamily="18" charset="0"/>
                      </a:endParaRPr>
                    </a:p>
                    <a:p>
                      <a:pPr>
                        <a:spcBef>
                          <a:spcPts val="0"/>
                        </a:spcBef>
                        <a:spcAft>
                          <a:spcPts val="0"/>
                        </a:spcAft>
                      </a:pPr>
                      <a:r>
                        <a:rPr lang="en-US" sz="1000" b="1" dirty="0">
                          <a:solidFill>
                            <a:schemeClr val="bg1"/>
                          </a:solidFill>
                          <a:latin typeface="+mn-lt"/>
                          <a:ea typeface="Roboto" panose="02000000000000000000" pitchFamily="2" charset="0"/>
                          <a:cs typeface="Times New Roman" panose="02020603050405020304" pitchFamily="18" charset="0"/>
                        </a:rPr>
                        <a:t>Homes and the things we use in our homes have changed during the lives of the people in our community.</a:t>
                      </a:r>
                    </a:p>
                    <a:p>
                      <a:pPr>
                        <a:spcBef>
                          <a:spcPts val="0"/>
                        </a:spcBef>
                        <a:spcAft>
                          <a:spcPts val="0"/>
                        </a:spcAft>
                      </a:pPr>
                      <a:r>
                        <a:rPr lang="en-US" sz="1000" dirty="0">
                          <a:solidFill>
                            <a:schemeClr val="bg1"/>
                          </a:solidFill>
                          <a:latin typeface="+mn-lt"/>
                          <a:ea typeface="Roboto" panose="02000000000000000000" pitchFamily="2" charset="0"/>
                          <a:cs typeface="Times New Roman" panose="02020603050405020304" pitchFamily="18" charset="0"/>
                        </a:rPr>
                        <a:t>Features of homes at different times have meant that people have done everyday tasks differently.</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bg1"/>
                          </a:solidFill>
                          <a:latin typeface="+mn-lt"/>
                          <a:ea typeface="Roboto" panose="02000000000000000000" pitchFamily="2" charset="0"/>
                        </a:rPr>
                        <a:t>1660s London was dirty, busy and cramped.</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256699385"/>
                  </a:ext>
                </a:extLst>
              </a:tr>
              <a:tr h="37752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GB" sz="1000" b="1" dirty="0">
                          <a:solidFill>
                            <a:schemeClr val="bg1"/>
                          </a:solidFill>
                          <a:latin typeface="+mn-lt"/>
                          <a:ea typeface="Roboto" panose="02000000000000000000" pitchFamily="2" charset="0"/>
                          <a:cs typeface="Times New Roman" panose="02020603050405020304" pitchFamily="18" charset="0"/>
                        </a:rPr>
                        <a:t>In communities in the past, different people often had very defined roles.</a:t>
                      </a:r>
                    </a:p>
                    <a:p>
                      <a:pPr defTabSz="914400">
                        <a:spcBef>
                          <a:spcPts val="0"/>
                        </a:spcBef>
                        <a:spcAft>
                          <a:spcPts val="0"/>
                        </a:spcAft>
                        <a:defRPr/>
                      </a:pPr>
                      <a:r>
                        <a:rPr lang="en-GB" sz="1000" b="1" dirty="0">
                          <a:solidFill>
                            <a:schemeClr val="bg1"/>
                          </a:solidFill>
                          <a:latin typeface="+mn-lt"/>
                          <a:ea typeface="Roboto" panose="02000000000000000000" pitchFamily="2" charset="0"/>
                          <a:cs typeface="Times New Roman" panose="02020603050405020304" pitchFamily="18" charset="0"/>
                        </a:rPr>
                        <a:t>In the earliest communities, families had to be self-sufficient, and did everything (hunt, cook, clean, build, heal) themselves. </a:t>
                      </a:r>
                      <a:r>
                        <a:rPr lang="en-GB" sz="1000" dirty="0">
                          <a:solidFill>
                            <a:schemeClr val="bg1"/>
                          </a:solidFill>
                          <a:latin typeface="+mn-lt"/>
                          <a:ea typeface="Roboto" panose="02000000000000000000" pitchFamily="2" charset="0"/>
                          <a:cs typeface="Times New Roman" panose="02020603050405020304" pitchFamily="18" charset="0"/>
                        </a:rPr>
                        <a:t>They were hunter-gatherers. </a:t>
                      </a:r>
                      <a:endParaRPr lang="en-GB" sz="1000" b="1" dirty="0">
                        <a:solidFill>
                          <a:schemeClr val="bg1"/>
                        </a:solidFill>
                        <a:latin typeface="+mn-lt"/>
                        <a:ea typeface="Roboto" panose="02000000000000000000" pitchFamily="2" charset="0"/>
                        <a:cs typeface="Times New Roman" panose="02020603050405020304" pitchFamily="18" charset="0"/>
                      </a:endParaRPr>
                    </a:p>
                    <a:p>
                      <a:pPr defTabSz="914400">
                        <a:spcBef>
                          <a:spcPts val="0"/>
                        </a:spcBef>
                        <a:spcAft>
                          <a:spcPts val="0"/>
                        </a:spcAft>
                        <a:defRPr/>
                      </a:pPr>
                      <a:r>
                        <a:rPr lang="en-US" sz="1000" b="1" dirty="0">
                          <a:solidFill>
                            <a:schemeClr val="bg1"/>
                          </a:solidFill>
                          <a:latin typeface="+mn-lt"/>
                          <a:ea typeface="Roboto" panose="02000000000000000000" pitchFamily="2" charset="0"/>
                        </a:rPr>
                        <a:t>Agriculture</a:t>
                      </a:r>
                      <a:r>
                        <a:rPr lang="en-US" sz="1000" dirty="0">
                          <a:solidFill>
                            <a:schemeClr val="bg1"/>
                          </a:solidFill>
                          <a:latin typeface="+mn-lt"/>
                          <a:ea typeface="Roboto" panose="02000000000000000000" pitchFamily="2" charset="0"/>
                        </a:rPr>
                        <a:t> (the farming of plants and animals) changed what community life looked like. In particular, the role of women in prehistoric Britain changed as communities became more settled and agriculture became more widespread.</a:t>
                      </a:r>
                    </a:p>
                    <a:p>
                      <a:pPr>
                        <a:spcBef>
                          <a:spcPts val="0"/>
                        </a:spcBef>
                        <a:spcAft>
                          <a:spcPts val="0"/>
                        </a:spcAft>
                      </a:pPr>
                      <a:r>
                        <a:rPr lang="en-US" sz="1000" dirty="0">
                          <a:solidFill>
                            <a:schemeClr val="bg1"/>
                          </a:solidFill>
                          <a:latin typeface="+mn-lt"/>
                          <a:ea typeface="Roboto" panose="02000000000000000000" pitchFamily="2" charset="0"/>
                        </a:rPr>
                        <a:t>The Ancient Egyptians relied on the Nile for farming and transport.</a:t>
                      </a:r>
                    </a:p>
                    <a:p>
                      <a:pPr>
                        <a:spcBef>
                          <a:spcPts val="0"/>
                        </a:spcBef>
                        <a:spcAft>
                          <a:spcPts val="0"/>
                        </a:spcAft>
                      </a:pPr>
                      <a:r>
                        <a:rPr lang="en-US" sz="1000" dirty="0">
                          <a:solidFill>
                            <a:schemeClr val="bg1"/>
                          </a:solidFill>
                          <a:latin typeface="+mn-lt"/>
                          <a:ea typeface="Roboto" panose="02000000000000000000" pitchFamily="2" charset="0"/>
                        </a:rPr>
                        <a:t>Working class people held many important jobs in Ancient Egypt, but they had little personal power.</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527509039"/>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dirty="0">
                          <a:solidFill>
                            <a:schemeClr val="bg1"/>
                          </a:solidFill>
                          <a:latin typeface="+mn-lt"/>
                          <a:ea typeface="Roboto" panose="02000000000000000000" pitchFamily="2" charset="0"/>
                          <a:cs typeface="Times New Roman" panose="02020603050405020304" pitchFamily="18" charset="0"/>
                        </a:rPr>
                        <a:t>The education of children </a:t>
                      </a:r>
                      <a:r>
                        <a:rPr lang="en-US" sz="1000" dirty="0">
                          <a:solidFill>
                            <a:schemeClr val="bg1"/>
                          </a:solidFill>
                          <a:latin typeface="+mn-lt"/>
                          <a:ea typeface="Roboto" panose="02000000000000000000" pitchFamily="2" charset="0"/>
                          <a:cs typeface="Times New Roman" panose="02020603050405020304" pitchFamily="18" charset="0"/>
                        </a:rPr>
                        <a:t>was </a:t>
                      </a:r>
                      <a:r>
                        <a:rPr lang="en-US" sz="1000" b="1" dirty="0">
                          <a:solidFill>
                            <a:schemeClr val="bg1"/>
                          </a:solidFill>
                          <a:latin typeface="+mn-lt"/>
                          <a:ea typeface="Roboto" panose="02000000000000000000" pitchFamily="2" charset="0"/>
                          <a:cs typeface="Times New Roman" panose="02020603050405020304" pitchFamily="18" charset="0"/>
                        </a:rPr>
                        <a:t>highly valued </a:t>
                      </a:r>
                      <a:r>
                        <a:rPr lang="en-US" sz="1000" dirty="0">
                          <a:solidFill>
                            <a:schemeClr val="bg1"/>
                          </a:solidFill>
                          <a:latin typeface="+mn-lt"/>
                          <a:ea typeface="Roboto" panose="02000000000000000000" pitchFamily="2" charset="0"/>
                          <a:cs typeface="Times New Roman" panose="02020603050405020304" pitchFamily="18" charset="0"/>
                        </a:rPr>
                        <a:t>in Early Islamic society and</a:t>
                      </a:r>
                      <a:r>
                        <a:rPr lang="en-US" sz="1000" dirty="0">
                          <a:solidFill>
                            <a:schemeClr val="bg1"/>
                          </a:solidFill>
                          <a:latin typeface="+mn-lt"/>
                          <a:ea typeface="Roboto" panose="02000000000000000000" pitchFamily="2" charset="0"/>
                        </a:rPr>
                        <a:t> schools were established in communities, for example in mosques.</a:t>
                      </a:r>
                    </a:p>
                    <a:p>
                      <a:pPr>
                        <a:spcBef>
                          <a:spcPts val="0"/>
                        </a:spcBef>
                        <a:spcAft>
                          <a:spcPts val="0"/>
                        </a:spcAft>
                      </a:pPr>
                      <a:endParaRPr lang="en-US" sz="1000"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985167854"/>
                  </a:ext>
                </a:extLst>
              </a:tr>
              <a:tr h="17253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defTabSz="914400">
                        <a:spcBef>
                          <a:spcPts val="0"/>
                        </a:spcBef>
                        <a:spcAft>
                          <a:spcPts val="0"/>
                        </a:spcAft>
                        <a:defRPr/>
                      </a:pPr>
                      <a:r>
                        <a:rPr lang="en-GB" sz="1000" b="1" dirty="0">
                          <a:solidFill>
                            <a:schemeClr val="bg1"/>
                          </a:solidFill>
                          <a:latin typeface="+mn-lt"/>
                          <a:ea typeface="Roboto" panose="02000000000000000000" pitchFamily="2" charset="0"/>
                          <a:cs typeface="Times New Roman" panose="02020603050405020304" pitchFamily="18" charset="0"/>
                        </a:rPr>
                        <a:t>Different civilisations have different ideas about what a “family” is. </a:t>
                      </a:r>
                      <a:r>
                        <a:rPr lang="en-US" sz="1000" dirty="0">
                          <a:solidFill>
                            <a:schemeClr val="bg1"/>
                          </a:solidFill>
                          <a:latin typeface="+mn-lt"/>
                          <a:ea typeface="Roboto" panose="02000000000000000000" pitchFamily="2" charset="0"/>
                        </a:rPr>
                        <a:t>Roman citizens were plebians (poorer) or patricians (wealthy).The extended family also included slaves. </a:t>
                      </a:r>
                    </a:p>
                    <a:p>
                      <a:pPr defTabSz="914400">
                        <a:spcBef>
                          <a:spcPts val="0"/>
                        </a:spcBef>
                        <a:spcAft>
                          <a:spcPts val="0"/>
                        </a:spcAft>
                        <a:defRPr/>
                      </a:pPr>
                      <a:r>
                        <a:rPr lang="en-US" sz="1000" dirty="0">
                          <a:solidFill>
                            <a:schemeClr val="bg1"/>
                          </a:solidFill>
                          <a:latin typeface="+mn-lt"/>
                          <a:ea typeface="Roboto" panose="02000000000000000000" pitchFamily="2" charset="0"/>
                        </a:rPr>
                        <a:t>Female citizens had very few rights compared to men.</a:t>
                      </a:r>
                      <a:endParaRPr lang="en-GB" sz="1000" b="1" dirty="0">
                        <a:solidFill>
                          <a:schemeClr val="bg1"/>
                        </a:solidFill>
                        <a:latin typeface="+mn-lt"/>
                        <a:ea typeface="Roboto" panose="02000000000000000000" pitchFamily="2" charset="0"/>
                        <a:cs typeface="Times New Roman" panose="02020603050405020304" pitchFamily="18" charset="0"/>
                      </a:endParaRPr>
                    </a:p>
                    <a:p>
                      <a:pPr>
                        <a:spcBef>
                          <a:spcPts val="0"/>
                        </a:spcBef>
                        <a:spcAft>
                          <a:spcPts val="0"/>
                        </a:spcAft>
                      </a:pPr>
                      <a:r>
                        <a:rPr lang="en-GB" sz="1000" b="1" dirty="0">
                          <a:solidFill>
                            <a:schemeClr val="bg1"/>
                          </a:solidFill>
                          <a:latin typeface="+mn-lt"/>
                          <a:ea typeface="Roboto" panose="02000000000000000000" pitchFamily="2" charset="0"/>
                          <a:cs typeface="Times New Roman" panose="02020603050405020304" pitchFamily="18" charset="0"/>
                        </a:rPr>
                        <a:t>Systems of slavery have existed in communities and civilisations across the world for a long time. Slaves could be taken from different communities based on their wealth.</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897661920"/>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defTabSz="914400">
                        <a:spcBef>
                          <a:spcPts val="0"/>
                        </a:spcBef>
                        <a:spcAft>
                          <a:spcPts val="0"/>
                        </a:spcAft>
                        <a:defRPr/>
                      </a:pPr>
                      <a:r>
                        <a:rPr lang="en-US" sz="1000" b="1" dirty="0">
                          <a:solidFill>
                            <a:schemeClr val="bg1"/>
                          </a:solidFill>
                          <a:latin typeface="+mn-lt"/>
                          <a:ea typeface="Roboto" panose="02000000000000000000" pitchFamily="2" charset="0"/>
                          <a:cs typeface="Times New Roman" panose="02020603050405020304" pitchFamily="18" charset="0"/>
                        </a:rPr>
                        <a:t>The achievements of women have often been undervalued in different societies in the past</a:t>
                      </a:r>
                      <a:r>
                        <a:rPr lang="en-US" sz="1000" dirty="0">
                          <a:solidFill>
                            <a:schemeClr val="bg1"/>
                          </a:solidFill>
                          <a:latin typeface="+mn-lt"/>
                          <a:ea typeface="Roboto" panose="02000000000000000000" pitchFamily="2" charset="0"/>
                          <a:cs typeface="Times New Roman" panose="02020603050405020304" pitchFamily="18" charset="0"/>
                        </a:rPr>
                        <a:t>, for example Hilda of Whitby</a:t>
                      </a:r>
                      <a:r>
                        <a:rPr lang="en-US" sz="1000" b="1" dirty="0">
                          <a:solidFill>
                            <a:schemeClr val="bg1"/>
                          </a:solidFill>
                          <a:latin typeface="+mn-lt"/>
                          <a:ea typeface="Roboto" panose="02000000000000000000" pitchFamily="2" charset="0"/>
                          <a:cs typeface="Times New Roman" panose="02020603050405020304" pitchFamily="18" charset="0"/>
                        </a:rPr>
                        <a:t>.</a:t>
                      </a:r>
                    </a:p>
                    <a:p>
                      <a:pPr defTabSz="914400">
                        <a:spcBef>
                          <a:spcPts val="0"/>
                        </a:spcBef>
                        <a:spcAft>
                          <a:spcPts val="0"/>
                        </a:spcAft>
                        <a:defRPr/>
                      </a:pPr>
                      <a:r>
                        <a:rPr lang="en-US" sz="1000" b="1" dirty="0">
                          <a:solidFill>
                            <a:schemeClr val="bg1"/>
                          </a:solidFill>
                          <a:latin typeface="+mn-lt"/>
                          <a:ea typeface="Roboto" panose="02000000000000000000" pitchFamily="2" charset="0"/>
                          <a:cs typeface="Times New Roman" panose="02020603050405020304" pitchFamily="18" charset="0"/>
                        </a:rPr>
                        <a:t>During the Anglo-Saxon period, children were expected to </a:t>
                      </a:r>
                      <a:r>
                        <a:rPr lang="en-US" sz="1000" dirty="0">
                          <a:solidFill>
                            <a:schemeClr val="bg1"/>
                          </a:solidFill>
                          <a:latin typeface="+mn-lt"/>
                          <a:ea typeface="Roboto" panose="02000000000000000000" pitchFamily="2" charset="0"/>
                        </a:rPr>
                        <a:t>help with domestic jobs, tend to animals, and assist with farming.</a:t>
                      </a:r>
                    </a:p>
                    <a:p>
                      <a:pPr defTabSz="914400">
                        <a:spcBef>
                          <a:spcPts val="0"/>
                        </a:spcBef>
                        <a:spcAft>
                          <a:spcPts val="0"/>
                        </a:spcAft>
                        <a:defRPr/>
                      </a:pPr>
                      <a:r>
                        <a:rPr lang="en-US" sz="1000" dirty="0">
                          <a:solidFill>
                            <a:schemeClr val="bg1"/>
                          </a:solidFill>
                          <a:latin typeface="+mn-lt"/>
                          <a:ea typeface="Roboto" panose="02000000000000000000" pitchFamily="2" charset="0"/>
                          <a:cs typeface="Times New Roman" panose="02020603050405020304" pitchFamily="18" charset="0"/>
                        </a:rPr>
                        <a:t>Viking</a:t>
                      </a:r>
                      <a:r>
                        <a:rPr lang="en-US" sz="1000" b="1" dirty="0">
                          <a:solidFill>
                            <a:schemeClr val="bg1"/>
                          </a:solidFill>
                          <a:latin typeface="+mn-lt"/>
                          <a:ea typeface="Roboto" panose="02000000000000000000" pitchFamily="2" charset="0"/>
                          <a:cs typeface="Times New Roman" panose="02020603050405020304" pitchFamily="18" charset="0"/>
                        </a:rPr>
                        <a:t> women often faced obstacles to achieving the same things as men.</a:t>
                      </a:r>
                      <a:r>
                        <a:rPr lang="en-US" sz="1000" dirty="0">
                          <a:solidFill>
                            <a:schemeClr val="bg1"/>
                          </a:solidFill>
                          <a:latin typeface="+mn-lt"/>
                          <a:ea typeface="Roboto" panose="02000000000000000000" pitchFamily="2" charset="0"/>
                        </a:rPr>
                        <a:t> They had some opportunities for education and power, but some parts of life were inaccessible to them.</a:t>
                      </a:r>
                    </a:p>
                    <a:p>
                      <a:pPr defTabSz="914400">
                        <a:spcBef>
                          <a:spcPts val="0"/>
                        </a:spcBef>
                        <a:spcAft>
                          <a:spcPts val="0"/>
                        </a:spcAft>
                        <a:defRPr/>
                      </a:pPr>
                      <a:r>
                        <a:rPr lang="en-GB" sz="1000" b="1" dirty="0">
                          <a:solidFill>
                            <a:schemeClr val="bg1"/>
                          </a:solidFill>
                          <a:latin typeface="+mn-lt"/>
                          <a:ea typeface="Roboto" panose="02000000000000000000" pitchFamily="2" charset="0"/>
                          <a:cs typeface="Times New Roman" panose="02020603050405020304" pitchFamily="18" charset="0"/>
                        </a:rPr>
                        <a:t>Slaves could be taken from different communities based on their race, ethnicity or gender.</a:t>
                      </a:r>
                      <a:endParaRPr lang="en-US" sz="1000" dirty="0">
                        <a:solidFill>
                          <a:schemeClr val="bg1"/>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5 of 5</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377020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dirty="0">
                <a:ln w="12700">
                  <a:solidFill>
                    <a:schemeClr val="accent1"/>
                  </a:solidFill>
                </a:ln>
                <a:solidFill>
                  <a:schemeClr val="accent1"/>
                </a:solidFill>
              </a:rPr>
              <a:t>History </a:t>
            </a:r>
            <a:r>
              <a:rPr lang="en-GB" dirty="0"/>
              <a:t>Disciplinary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nvGraphicFramePr>
        <p:xfrm>
          <a:off x="203203" y="1224004"/>
          <a:ext cx="9256671" cy="5144245"/>
        </p:xfrm>
        <a:graphic>
          <a:graphicData uri="http://schemas.openxmlformats.org/drawingml/2006/table">
            <a:tbl>
              <a:tblPr firstRow="1" bandRow="1">
                <a:tableStyleId>{5C22544A-7EE6-4342-B048-85BDC9FD1C3A}</a:tableStyleId>
              </a:tblPr>
              <a:tblGrid>
                <a:gridCol w="296400">
                  <a:extLst>
                    <a:ext uri="{9D8B030D-6E8A-4147-A177-3AD203B41FA5}">
                      <a16:colId xmlns:a16="http://schemas.microsoft.com/office/drawing/2014/main" val="4050479491"/>
                    </a:ext>
                  </a:extLst>
                </a:gridCol>
                <a:gridCol w="4542707">
                  <a:extLst>
                    <a:ext uri="{9D8B030D-6E8A-4147-A177-3AD203B41FA5}">
                      <a16:colId xmlns:a16="http://schemas.microsoft.com/office/drawing/2014/main" val="2147120956"/>
                    </a:ext>
                  </a:extLst>
                </a:gridCol>
                <a:gridCol w="4417564">
                  <a:extLst>
                    <a:ext uri="{9D8B030D-6E8A-4147-A177-3AD203B41FA5}">
                      <a16:colId xmlns:a16="http://schemas.microsoft.com/office/drawing/2014/main" val="1774532067"/>
                    </a:ext>
                  </a:extLst>
                </a:gridCol>
              </a:tblGrid>
              <a:tr h="203313">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US" sz="1050" dirty="0">
                          <a:solidFill>
                            <a:schemeClr val="bg1"/>
                          </a:solidFill>
                          <a:latin typeface="United Curriculum" panose="020B0604020202020204" charset="0"/>
                        </a:rPr>
                        <a:t>Historical Significance </a:t>
                      </a:r>
                      <a:endParaRPr lang="en-GB" sz="1050" dirty="0">
                        <a:solidFill>
                          <a:schemeClr val="bg1"/>
                        </a:solidFill>
                        <a:latin typeface="United Curriculum" panose="020B0604020202020204" charset="0"/>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tc>
                  <a:txBody>
                    <a:bodyPr/>
                    <a:lstStyle/>
                    <a:p>
                      <a:pPr algn="ctr"/>
                      <a:r>
                        <a:rPr lang="en-US" sz="1050" dirty="0">
                          <a:solidFill>
                            <a:schemeClr val="bg1"/>
                          </a:solidFill>
                          <a:latin typeface="United Curriculum" panose="020B0604020202020204" charset="0"/>
                        </a:rPr>
                        <a:t>Similarity &amp; Difference</a:t>
                      </a:r>
                      <a:endParaRPr lang="en-GB" sz="1050" dirty="0">
                        <a:solidFill>
                          <a:schemeClr val="bg1"/>
                        </a:solidFill>
                        <a:latin typeface="United Curriculum" panose="020B0604020202020204" charset="0"/>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630465">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600"/>
                        </a:spcAft>
                      </a:pPr>
                      <a:r>
                        <a:rPr lang="en-GB" sz="900" b="1" dirty="0">
                          <a:solidFill>
                            <a:schemeClr val="bg2"/>
                          </a:solidFill>
                          <a:latin typeface="+mn-lt"/>
                          <a:ea typeface="Roboto" panose="02000000000000000000" pitchFamily="2" charset="0"/>
                        </a:rPr>
                        <a:t>Historians choose to study people or events from the past because they resulted in change.</a:t>
                      </a:r>
                    </a:p>
                    <a:p>
                      <a:pPr>
                        <a:spcAft>
                          <a:spcPts val="600"/>
                        </a:spcAft>
                      </a:pPr>
                      <a:r>
                        <a:rPr lang="en-GB" sz="900" dirty="0">
                          <a:solidFill>
                            <a:schemeClr val="bg2"/>
                          </a:solidFill>
                          <a:latin typeface="+mn-lt"/>
                          <a:ea typeface="Roboto" panose="02000000000000000000" pitchFamily="2" charset="0"/>
                        </a:rPr>
                        <a:t>We learn about Henry Ford or the Wright brothers because they created big changes in the way we travel. </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1" dirty="0">
                          <a:solidFill>
                            <a:schemeClr val="bg2"/>
                          </a:solidFill>
                          <a:latin typeface="+mn-lt"/>
                          <a:ea typeface="Roboto" panose="02000000000000000000" pitchFamily="2" charset="0"/>
                        </a:rPr>
                        <a:t>Historians study the way things were different in the past.</a:t>
                      </a:r>
                    </a:p>
                    <a:p>
                      <a:pPr marL="72000" indent="-72000">
                        <a:lnSpc>
                          <a:spcPct val="100000"/>
                        </a:lnSpc>
                        <a:spcBef>
                          <a:spcPts val="0"/>
                        </a:spcBef>
                        <a:spcAft>
                          <a:spcPts val="0"/>
                        </a:spcAft>
                        <a:buFont typeface="Arial" panose="020B0604020202020204" pitchFamily="34" charset="0"/>
                        <a:buChar char="•"/>
                      </a:pPr>
                      <a:endParaRPr lang="en-US" sz="900" dirty="0">
                        <a:solidFill>
                          <a:schemeClr val="bg2"/>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299316123"/>
                  </a:ext>
                </a:extLst>
              </a:tr>
              <a:tr h="32069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600"/>
                        </a:spcAft>
                      </a:pPr>
                      <a:r>
                        <a:rPr lang="en-US" sz="900" b="1" dirty="0">
                          <a:solidFill>
                            <a:schemeClr val="bg2"/>
                          </a:solidFill>
                          <a:latin typeface="+mn-lt"/>
                          <a:ea typeface="Roboto" panose="02000000000000000000" pitchFamily="2" charset="0"/>
                        </a:rPr>
                        <a:t>Historians choose to study people or events from the past because they resulted in change and/or were important to people at the time and/or are remembered today.</a:t>
                      </a:r>
                    </a:p>
                    <a:p>
                      <a:pPr>
                        <a:spcAft>
                          <a:spcPts val="600"/>
                        </a:spcAft>
                      </a:pPr>
                      <a:r>
                        <a:rPr lang="en-GB" sz="900" dirty="0">
                          <a:solidFill>
                            <a:schemeClr val="bg2"/>
                          </a:solidFill>
                          <a:latin typeface="+mn-lt"/>
                          <a:ea typeface="Roboto" panose="02000000000000000000" pitchFamily="2" charset="0"/>
                        </a:rPr>
                        <a:t>We ask why we remember the Great Fire of London today: because of the short-term changes in the city, but also the longer-term impacts on building regulations and fire service that are relevant today.</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spcAft>
                          <a:spcPts val="600"/>
                        </a:spcAft>
                      </a:pPr>
                      <a:r>
                        <a:rPr lang="en-US" sz="900" b="1" dirty="0">
                          <a:solidFill>
                            <a:schemeClr val="bg2"/>
                          </a:solidFill>
                          <a:latin typeface="+mn-lt"/>
                          <a:ea typeface="Roboto" panose="02000000000000000000" pitchFamily="2" charset="0"/>
                        </a:rPr>
                        <a:t>Similarities and differences exist between two individuals who lived in the past.</a:t>
                      </a:r>
                    </a:p>
                    <a:p>
                      <a:pPr>
                        <a:spcAft>
                          <a:spcPts val="600"/>
                        </a:spcAft>
                      </a:pPr>
                      <a:r>
                        <a:rPr lang="en-US" sz="900" dirty="0">
                          <a:solidFill>
                            <a:schemeClr val="bg2"/>
                          </a:solidFill>
                          <a:latin typeface="+mn-lt"/>
                          <a:ea typeface="Roboto" panose="02000000000000000000" pitchFamily="2" charset="0"/>
                        </a:rPr>
                        <a:t>We learn about Sacagawea and Michael Collins, both American explorers who went on expeditions, and describe the similarities and differences of their experiences.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256699385"/>
                  </a:ext>
                </a:extLst>
              </a:tr>
              <a:tr h="37752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US" sz="900" dirty="0">
                        <a:solidFill>
                          <a:schemeClr val="bg2"/>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tc>
                  <a:txBody>
                    <a:bodyPr/>
                    <a:lstStyle/>
                    <a:p>
                      <a:pPr>
                        <a:spcAft>
                          <a:spcPts val="600"/>
                        </a:spcAft>
                      </a:pPr>
                      <a:r>
                        <a:rPr lang="en-US" sz="900" b="1" dirty="0">
                          <a:solidFill>
                            <a:schemeClr val="bg2"/>
                          </a:solidFill>
                          <a:latin typeface="+mn-lt"/>
                          <a:ea typeface="Roboto" panose="02000000000000000000" pitchFamily="2" charset="0"/>
                        </a:rPr>
                        <a:t>Historians sometimes group people together to make explanations easier, but every individual in the past had similar and different experiences.</a:t>
                      </a:r>
                    </a:p>
                    <a:p>
                      <a:pPr>
                        <a:spcAft>
                          <a:spcPts val="600"/>
                        </a:spcAft>
                      </a:pPr>
                      <a:r>
                        <a:rPr lang="en-US" sz="900" dirty="0">
                          <a:solidFill>
                            <a:schemeClr val="bg2"/>
                          </a:solidFill>
                          <a:latin typeface="+mn-lt"/>
                          <a:ea typeface="Roboto" panose="02000000000000000000" pitchFamily="2" charset="0"/>
                        </a:rPr>
                        <a:t>We challenge the label of ‘ancient Greek’, and question whether all these people would have had similar experiences. We talk explicitly about the differences in city-states, and the different experiences of men, women and children in Athens’ democracy.</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27509039"/>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600"/>
                        </a:spcAft>
                      </a:pPr>
                      <a:r>
                        <a:rPr lang="en-GB" sz="900" b="1" dirty="0">
                          <a:solidFill>
                            <a:schemeClr val="bg2"/>
                          </a:solidFill>
                          <a:latin typeface="+mn-lt"/>
                          <a:ea typeface="Roboto" panose="02000000000000000000" pitchFamily="2" charset="0"/>
                        </a:rPr>
                        <a:t>Historians can set their own criteria for what they consider to be significant and why it should be studied.</a:t>
                      </a:r>
                    </a:p>
                    <a:p>
                      <a:pPr>
                        <a:spcAft>
                          <a:spcPts val="600"/>
                        </a:spcAft>
                      </a:pPr>
                      <a:r>
                        <a:rPr lang="en-GB" sz="900" dirty="0">
                          <a:solidFill>
                            <a:schemeClr val="bg2"/>
                          </a:solidFill>
                          <a:latin typeface="+mn-lt"/>
                          <a:ea typeface="Roboto" panose="02000000000000000000" pitchFamily="2" charset="0"/>
                        </a:rPr>
                        <a:t>We make our own arguments as to why we – and next year’s Year 4 – should learn about the Early Islamic Civilisation.</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spcAft>
                          <a:spcPts val="400"/>
                        </a:spcAft>
                      </a:pPr>
                      <a:r>
                        <a:rPr lang="en-GB" sz="900" b="1" dirty="0">
                          <a:solidFill>
                            <a:schemeClr val="bg2"/>
                          </a:solidFill>
                          <a:effectLst/>
                          <a:latin typeface="+mn-lt"/>
                          <a:ea typeface="Roboto" panose="02000000000000000000" pitchFamily="2" charset="0"/>
                          <a:cs typeface="Times New Roman" panose="02020603050405020304" pitchFamily="18" charset="0"/>
                        </a:rPr>
                        <a:t>Historians can consider the similarities and differences between people in two historical civilisations.</a:t>
                      </a:r>
                    </a:p>
                    <a:p>
                      <a:r>
                        <a:rPr lang="en-US" sz="900" b="1" dirty="0">
                          <a:solidFill>
                            <a:schemeClr val="bg2"/>
                          </a:solidFill>
                          <a:latin typeface="+mn-lt"/>
                          <a:ea typeface="Roboto" panose="02000000000000000000" pitchFamily="2" charset="0"/>
                        </a:rPr>
                        <a:t>We can compare the experiences of people in two different </a:t>
                      </a:r>
                      <a:r>
                        <a:rPr lang="en-US" sz="900" b="1" dirty="0" err="1">
                          <a:solidFill>
                            <a:schemeClr val="bg2"/>
                          </a:solidFill>
                          <a:latin typeface="+mn-lt"/>
                          <a:ea typeface="Roboto" panose="02000000000000000000" pitchFamily="2" charset="0"/>
                        </a:rPr>
                        <a:t>civilisations</a:t>
                      </a:r>
                      <a:r>
                        <a:rPr lang="en-US" sz="900" b="1" dirty="0">
                          <a:solidFill>
                            <a:schemeClr val="bg2"/>
                          </a:solidFill>
                          <a:latin typeface="+mn-lt"/>
                          <a:ea typeface="Roboto" panose="02000000000000000000" pitchFamily="2" charset="0"/>
                        </a:rPr>
                        <a:t>.</a:t>
                      </a:r>
                    </a:p>
                    <a:p>
                      <a:r>
                        <a:rPr lang="en-US" sz="900" dirty="0">
                          <a:solidFill>
                            <a:schemeClr val="bg2"/>
                          </a:solidFill>
                          <a:latin typeface="+mn-lt"/>
                          <a:ea typeface="Roboto" panose="02000000000000000000" pitchFamily="2" charset="0"/>
                        </a:rPr>
                        <a:t>We learn about the ancient Maya and compare this </a:t>
                      </a:r>
                      <a:r>
                        <a:rPr lang="en-US" sz="900" dirty="0" err="1">
                          <a:solidFill>
                            <a:schemeClr val="bg2"/>
                          </a:solidFill>
                          <a:latin typeface="+mn-lt"/>
                          <a:ea typeface="Roboto" panose="02000000000000000000" pitchFamily="2" charset="0"/>
                        </a:rPr>
                        <a:t>civilisation</a:t>
                      </a:r>
                      <a:r>
                        <a:rPr lang="en-US" sz="900" dirty="0">
                          <a:solidFill>
                            <a:schemeClr val="bg2"/>
                          </a:solidFill>
                          <a:latin typeface="+mn-lt"/>
                          <a:ea typeface="Roboto" panose="02000000000000000000" pitchFamily="2" charset="0"/>
                        </a:rPr>
                        <a:t> with ancient Greece, e.g. city-states, beliefs and buildings.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985167854"/>
                  </a:ext>
                </a:extLst>
              </a:tr>
              <a:tr h="17253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900" dirty="0">
                        <a:solidFill>
                          <a:schemeClr val="bg2"/>
                        </a:solidFill>
                        <a:latin typeface="+mn-lt"/>
                        <a:ea typeface="Roboto" panose="02000000000000000000" pitchFamily="2" charset="0"/>
                        <a:cs typeface="Roboto" panose="02000000000000000000" pitchFamily="2" charset="0"/>
                      </a:endParaRPr>
                    </a:p>
                    <a:p>
                      <a:pPr>
                        <a:spcAft>
                          <a:spcPts val="600"/>
                        </a:spcAft>
                      </a:pPr>
                      <a:r>
                        <a:rPr lang="en-US" sz="900" b="1" dirty="0">
                          <a:solidFill>
                            <a:schemeClr val="bg2"/>
                          </a:solidFill>
                          <a:latin typeface="+mn-lt"/>
                          <a:ea typeface="Roboto" panose="02000000000000000000" pitchFamily="2" charset="0"/>
                        </a:rPr>
                        <a:t>The past is everything that has happened to everyone, but we only learn about some parts in history. The rest is known as silence.</a:t>
                      </a:r>
                    </a:p>
                    <a:p>
                      <a:pPr>
                        <a:spcAft>
                          <a:spcPts val="600"/>
                        </a:spcAft>
                      </a:pPr>
                      <a:r>
                        <a:rPr lang="en-GB" sz="900" dirty="0">
                          <a:solidFill>
                            <a:schemeClr val="bg2"/>
                          </a:solidFill>
                          <a:latin typeface="+mn-lt"/>
                          <a:ea typeface="Roboto" panose="02000000000000000000" pitchFamily="2" charset="0"/>
                        </a:rPr>
                        <a:t>We talk about why some civilisations are studied more than others, and how and why this is changing.</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a:spcAft>
                          <a:spcPts val="600"/>
                        </a:spcAft>
                      </a:pPr>
                      <a:r>
                        <a:rPr lang="en-US" sz="900" b="1" dirty="0">
                          <a:solidFill>
                            <a:schemeClr val="bg2"/>
                          </a:solidFill>
                          <a:latin typeface="+mn-lt"/>
                          <a:ea typeface="Roboto" panose="02000000000000000000" pitchFamily="2" charset="0"/>
                        </a:rPr>
                        <a:t>Historians should </a:t>
                      </a:r>
                      <a:r>
                        <a:rPr lang="en-US" sz="900" b="1" dirty="0" err="1">
                          <a:solidFill>
                            <a:schemeClr val="bg2"/>
                          </a:solidFill>
                          <a:latin typeface="+mn-lt"/>
                          <a:ea typeface="Roboto" panose="02000000000000000000" pitchFamily="2" charset="0"/>
                        </a:rPr>
                        <a:t>recognise</a:t>
                      </a:r>
                      <a:r>
                        <a:rPr lang="en-US" sz="900" b="1" dirty="0">
                          <a:solidFill>
                            <a:schemeClr val="bg2"/>
                          </a:solidFill>
                          <a:latin typeface="+mn-lt"/>
                          <a:ea typeface="Roboto" panose="02000000000000000000" pitchFamily="2" charset="0"/>
                        </a:rPr>
                        <a:t> the similar and different experiences that individuals from the same community have based on their age, gender, race, wealth, sexuality and other characteristics.</a:t>
                      </a:r>
                    </a:p>
                    <a:p>
                      <a:pPr>
                        <a:spcAft>
                          <a:spcPts val="600"/>
                        </a:spcAft>
                      </a:pPr>
                      <a:r>
                        <a:rPr lang="en-US" sz="900" dirty="0">
                          <a:solidFill>
                            <a:schemeClr val="bg2"/>
                          </a:solidFill>
                          <a:latin typeface="+mn-lt"/>
                          <a:ea typeface="Roboto" panose="02000000000000000000" pitchFamily="2" charset="0"/>
                        </a:rPr>
                        <a:t>We learn about the diversity of the Roman empire, and the range of experiences that people could have within it.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897661920"/>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600"/>
                        </a:spcAft>
                      </a:pPr>
                      <a:r>
                        <a:rPr lang="en-US" sz="900" b="1" dirty="0">
                          <a:solidFill>
                            <a:schemeClr val="bg2"/>
                          </a:solidFill>
                          <a:latin typeface="+mn-lt"/>
                          <a:ea typeface="Roboto" panose="02000000000000000000" pitchFamily="2" charset="0"/>
                        </a:rPr>
                        <a:t>What historians consider to be significant is different to different people at different places and times. We, as historians, can </a:t>
                      </a:r>
                      <a:r>
                        <a:rPr lang="en-US" sz="900" b="1" dirty="0" err="1">
                          <a:solidFill>
                            <a:schemeClr val="bg2"/>
                          </a:solidFill>
                          <a:latin typeface="+mn-lt"/>
                          <a:ea typeface="Roboto" panose="02000000000000000000" pitchFamily="2" charset="0"/>
                        </a:rPr>
                        <a:t>recognise</a:t>
                      </a:r>
                      <a:r>
                        <a:rPr lang="en-US" sz="900" b="1" dirty="0">
                          <a:solidFill>
                            <a:schemeClr val="bg2"/>
                          </a:solidFill>
                          <a:latin typeface="+mn-lt"/>
                          <a:ea typeface="Roboto" panose="02000000000000000000" pitchFamily="2" charset="0"/>
                        </a:rPr>
                        <a:t> reasons for why we are studying something in a particular place or time.</a:t>
                      </a:r>
                    </a:p>
                    <a:p>
                      <a:pPr>
                        <a:spcAft>
                          <a:spcPts val="600"/>
                        </a:spcAft>
                      </a:pPr>
                      <a:r>
                        <a:rPr lang="en-GB" sz="900" dirty="0">
                          <a:solidFill>
                            <a:schemeClr val="bg2"/>
                          </a:solidFill>
                          <a:latin typeface="+mn-lt"/>
                          <a:ea typeface="Roboto" panose="02000000000000000000" pitchFamily="2" charset="0"/>
                        </a:rPr>
                        <a:t>We talk about how today’s context shapes what we learn about in history lessons, and why we are learning about (e.g.) the British civil rights movement in school, when the adults at home probably did not.</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900" dirty="0">
                        <a:solidFill>
                          <a:schemeClr val="bg2"/>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1 of 4</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2912341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dirty="0">
                <a:ln w="12700">
                  <a:solidFill>
                    <a:schemeClr val="accent1"/>
                  </a:solidFill>
                </a:ln>
                <a:solidFill>
                  <a:schemeClr val="accent1"/>
                </a:solidFill>
              </a:rPr>
              <a:t>History </a:t>
            </a:r>
            <a:r>
              <a:rPr lang="en-GB" dirty="0"/>
              <a:t>Disciplinary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3713500647"/>
              </p:ext>
            </p:extLst>
          </p:nvPr>
        </p:nvGraphicFramePr>
        <p:xfrm>
          <a:off x="256466" y="1206839"/>
          <a:ext cx="8965936" cy="4260470"/>
        </p:xfrm>
        <a:graphic>
          <a:graphicData uri="http://schemas.openxmlformats.org/drawingml/2006/table">
            <a:tbl>
              <a:tblPr firstRow="1" bandRow="1">
                <a:tableStyleId>{5C22544A-7EE6-4342-B048-85BDC9FD1C3A}</a:tableStyleId>
              </a:tblPr>
              <a:tblGrid>
                <a:gridCol w="549172">
                  <a:extLst>
                    <a:ext uri="{9D8B030D-6E8A-4147-A177-3AD203B41FA5}">
                      <a16:colId xmlns:a16="http://schemas.microsoft.com/office/drawing/2014/main" val="4050479491"/>
                    </a:ext>
                  </a:extLst>
                </a:gridCol>
                <a:gridCol w="8416764">
                  <a:extLst>
                    <a:ext uri="{9D8B030D-6E8A-4147-A177-3AD203B41FA5}">
                      <a16:colId xmlns:a16="http://schemas.microsoft.com/office/drawing/2014/main" val="2147120956"/>
                    </a:ext>
                  </a:extLst>
                </a:gridCol>
              </a:tblGrid>
              <a:tr h="115590">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US" sz="1050" dirty="0">
                          <a:solidFill>
                            <a:schemeClr val="bg1"/>
                          </a:solidFill>
                          <a:latin typeface="United Curriculum" panose="020B0604020202020204" charset="0"/>
                        </a:rPr>
                        <a:t>Change &amp; Continuity</a:t>
                      </a:r>
                      <a:endParaRPr lang="en-GB" sz="1050" dirty="0">
                        <a:solidFill>
                          <a:schemeClr val="bg1"/>
                        </a:solidFill>
                        <a:latin typeface="United Curriculum" panose="020B0604020202020204" charset="0"/>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522288">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N0-4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1000" b="1" dirty="0">
                          <a:solidFill>
                            <a:schemeClr val="bg2"/>
                          </a:solidFill>
                          <a:latin typeface="+mn-lt"/>
                          <a:ea typeface="Roboto" panose="02000000000000000000" pitchFamily="2" charset="0"/>
                        </a:rPr>
                        <a:t>Over time, some things about me stay the same and some things change.</a:t>
                      </a:r>
                    </a:p>
                    <a:p>
                      <a:pPr>
                        <a:spcBef>
                          <a:spcPts val="0"/>
                        </a:spcBef>
                        <a:spcAft>
                          <a:spcPts val="0"/>
                        </a:spcAft>
                      </a:pPr>
                      <a:r>
                        <a:rPr lang="en-US" sz="1000" dirty="0">
                          <a:solidFill>
                            <a:schemeClr val="bg2"/>
                          </a:solidFill>
                          <a:latin typeface="+mn-lt"/>
                          <a:ea typeface="Roboto" panose="02000000000000000000" pitchFamily="2" charset="0"/>
                        </a:rPr>
                        <a:t>We describe how we have changed since we were a baby.</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664712245"/>
                  </a:ext>
                </a:extLst>
              </a:tr>
              <a:tr h="44085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Rece</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dirty="0">
                          <a:solidFill>
                            <a:schemeClr val="bg2"/>
                          </a:solidFill>
                          <a:effectLst/>
                          <a:latin typeface="+mn-lt"/>
                          <a:ea typeface="Roboto" panose="02000000000000000000" pitchFamily="2" charset="0"/>
                          <a:cs typeface="Times New Roman" panose="02020603050405020304" pitchFamily="18" charset="0"/>
                        </a:rPr>
                        <a:t>Historians can describe changes that have happened over time</a:t>
                      </a:r>
                      <a:r>
                        <a:rPr lang="en-GB" sz="1000" b="1" dirty="0">
                          <a:solidFill>
                            <a:schemeClr val="bg2"/>
                          </a:solidFill>
                          <a:latin typeface="+mn-lt"/>
                          <a:ea typeface="Roboto" panose="02000000000000000000" pitchFamily="2" charset="0"/>
                          <a:cs typeface="Times New Roman" panose="02020603050405020304" pitchFamily="18" charset="0"/>
                        </a:rPr>
                        <a:t>.</a:t>
                      </a:r>
                      <a:endParaRPr lang="en-GB" sz="1000" b="1" dirty="0">
                        <a:solidFill>
                          <a:schemeClr val="bg2"/>
                        </a:solidFill>
                        <a:latin typeface="+mn-lt"/>
                      </a:endParaRPr>
                    </a:p>
                    <a:p>
                      <a:pPr>
                        <a:spcBef>
                          <a:spcPts val="0"/>
                        </a:spcBef>
                        <a:spcAft>
                          <a:spcPts val="0"/>
                        </a:spcAft>
                      </a:pPr>
                      <a:r>
                        <a:rPr lang="en-US" sz="1000" b="1" dirty="0">
                          <a:solidFill>
                            <a:schemeClr val="bg2"/>
                          </a:solidFill>
                          <a:latin typeface="+mn-lt"/>
                          <a:ea typeface="Roboto" panose="02000000000000000000" pitchFamily="2" charset="0"/>
                        </a:rPr>
                        <a:t>Over time, some things about the place where I live have changed, and some things have stayed the same.</a:t>
                      </a:r>
                    </a:p>
                    <a:p>
                      <a:pPr>
                        <a:spcBef>
                          <a:spcPts val="0"/>
                        </a:spcBef>
                        <a:spcAft>
                          <a:spcPts val="0"/>
                        </a:spcAft>
                      </a:pPr>
                      <a:r>
                        <a:rPr lang="en-US" sz="1000" dirty="0">
                          <a:solidFill>
                            <a:schemeClr val="bg2"/>
                          </a:solidFill>
                          <a:latin typeface="+mn-lt"/>
                          <a:ea typeface="Roboto" panose="02000000000000000000" pitchFamily="2" charset="0"/>
                        </a:rPr>
                        <a:t>We use photographs to describe how we the place we live has changed over time. </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35944006"/>
                  </a:ext>
                </a:extLst>
              </a:tr>
              <a:tr h="630465">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1000" b="1" dirty="0">
                          <a:solidFill>
                            <a:schemeClr val="bg2"/>
                          </a:solidFill>
                          <a:latin typeface="+mn-lt"/>
                          <a:ea typeface="Roboto" panose="02000000000000000000" pitchFamily="2" charset="0"/>
                        </a:rPr>
                        <a:t>Historians can describe changes that have happened over time.</a:t>
                      </a:r>
                    </a:p>
                    <a:p>
                      <a:pPr>
                        <a:spcBef>
                          <a:spcPts val="0"/>
                        </a:spcBef>
                        <a:spcAft>
                          <a:spcPts val="0"/>
                        </a:spcAft>
                      </a:pPr>
                      <a:r>
                        <a:rPr lang="en-US" sz="1000" dirty="0">
                          <a:solidFill>
                            <a:schemeClr val="bg2"/>
                          </a:solidFill>
                          <a:latin typeface="+mn-lt"/>
                          <a:ea typeface="Roboto" panose="02000000000000000000" pitchFamily="2" charset="0"/>
                        </a:rPr>
                        <a:t>We use photographs and artefacts to describe changes in living memory, focusing on schools, communication and/or toys</a:t>
                      </a:r>
                    </a:p>
                    <a:p>
                      <a:pPr>
                        <a:spcBef>
                          <a:spcPts val="0"/>
                        </a:spcBef>
                        <a:spcAft>
                          <a:spcPts val="0"/>
                        </a:spcAft>
                      </a:pPr>
                      <a:r>
                        <a:rPr lang="en-US" sz="1000" b="1" dirty="0">
                          <a:solidFill>
                            <a:schemeClr val="bg2"/>
                          </a:solidFill>
                          <a:latin typeface="+mn-lt"/>
                          <a:ea typeface="Roboto" panose="02000000000000000000" pitchFamily="2" charset="0"/>
                        </a:rPr>
                        <a:t>Some changes happen more quickly than others. The world is changing more quickly in more recent history.</a:t>
                      </a:r>
                    </a:p>
                    <a:p>
                      <a:pPr>
                        <a:spcBef>
                          <a:spcPts val="0"/>
                        </a:spcBef>
                        <a:spcAft>
                          <a:spcPts val="0"/>
                        </a:spcAft>
                      </a:pPr>
                      <a:r>
                        <a:rPr lang="en-US" sz="1000" dirty="0">
                          <a:solidFill>
                            <a:schemeClr val="bg2"/>
                          </a:solidFill>
                          <a:latin typeface="+mn-lt"/>
                          <a:ea typeface="Roboto"/>
                        </a:rPr>
                        <a:t>We </a:t>
                      </a:r>
                      <a:r>
                        <a:rPr lang="en-US" sz="1000" err="1">
                          <a:solidFill>
                            <a:schemeClr val="bg2"/>
                          </a:solidFill>
                          <a:latin typeface="+mn-lt"/>
                          <a:ea typeface="Roboto"/>
                        </a:rPr>
                        <a:t>visualise</a:t>
                      </a:r>
                      <a:r>
                        <a:rPr lang="en-US" sz="1000" dirty="0">
                          <a:solidFill>
                            <a:schemeClr val="bg2"/>
                          </a:solidFill>
                          <a:latin typeface="+mn-lt"/>
                          <a:ea typeface="Roboto"/>
                        </a:rPr>
                        <a:t> history on a timeline or roadmap and notice how there are more differences between the changes in more recent times.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dirty="0">
                          <a:solidFill>
                            <a:schemeClr val="bg2"/>
                          </a:solidFill>
                          <a:effectLst/>
                          <a:latin typeface="+mn-lt"/>
                          <a:ea typeface="Roboto" panose="02000000000000000000" pitchFamily="2" charset="0"/>
                          <a:cs typeface="Times New Roman" panose="02020603050405020304" pitchFamily="18" charset="0"/>
                        </a:rPr>
                        <a:t>Historians describe how changes affect people’s lives.</a:t>
                      </a:r>
                      <a:endParaRPr lang="en-GB" sz="1000" b="1" dirty="0">
                        <a:solidFill>
                          <a:schemeClr val="bg2"/>
                        </a:solidFill>
                        <a:effectLst/>
                        <a:latin typeface="+mn-lt"/>
                        <a:ea typeface="Roboto" panose="02000000000000000000" pitchFamily="2" charset="0"/>
                        <a:cs typeface="Times New Roman" panose="02020603050405020304" pitchFamily="18"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256699385"/>
                  </a:ext>
                </a:extLst>
              </a:tr>
              <a:tr h="37752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72000" indent="-72000">
                        <a:lnSpc>
                          <a:spcPct val="100000"/>
                        </a:lnSpc>
                        <a:spcBef>
                          <a:spcPts val="0"/>
                        </a:spcBef>
                        <a:spcAft>
                          <a:spcPts val="0"/>
                        </a:spcAft>
                        <a:buFont typeface="Arial" panose="020B0604020202020204" pitchFamily="34" charset="0"/>
                        <a:buChar char="•"/>
                      </a:pPr>
                      <a:endParaRPr lang="en-US" sz="1000" dirty="0">
                        <a:solidFill>
                          <a:schemeClr val="bg2"/>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527509039"/>
                  </a:ext>
                </a:extLst>
              </a:tr>
              <a:tr h="233936">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dirty="0">
                          <a:solidFill>
                            <a:schemeClr val="bg2"/>
                          </a:solidFill>
                          <a:effectLst/>
                          <a:latin typeface="+mn-lt"/>
                          <a:ea typeface="Roboto" panose="02000000000000000000" pitchFamily="2" charset="0"/>
                          <a:cs typeface="Times New Roman" panose="02020603050405020304" pitchFamily="18" charset="0"/>
                        </a:rPr>
                        <a:t>The impact of larger-scale changes can be seen in [my local area].</a:t>
                      </a:r>
                      <a:endParaRPr lang="en-GB" sz="1000" b="1" dirty="0">
                        <a:solidFill>
                          <a:schemeClr val="bg2"/>
                        </a:solidFill>
                        <a:effectLst/>
                        <a:latin typeface="+mn-lt"/>
                        <a:ea typeface="Roboto" panose="02000000000000000000" pitchFamily="2" charset="0"/>
                        <a:cs typeface="Times New Roman" panose="02020603050405020304" pitchFamily="18"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2985167854"/>
                  </a:ext>
                </a:extLst>
              </a:tr>
              <a:tr h="17253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r>
                        <a:rPr lang="en-US" sz="1000" b="1" dirty="0">
                          <a:solidFill>
                            <a:schemeClr val="bg2"/>
                          </a:solidFill>
                          <a:latin typeface="+mn-lt"/>
                          <a:ea typeface="Roboto" panose="02000000000000000000" pitchFamily="2" charset="0"/>
                        </a:rPr>
                        <a:t>Changes do not always follow one trajectory, and changes do not always mean progress.</a:t>
                      </a:r>
                    </a:p>
                    <a:p>
                      <a:pPr>
                        <a:spcBef>
                          <a:spcPts val="0"/>
                        </a:spcBef>
                        <a:spcAft>
                          <a:spcPts val="0"/>
                        </a:spcAft>
                      </a:pPr>
                      <a:r>
                        <a:rPr lang="en-US" sz="1000" dirty="0">
                          <a:solidFill>
                            <a:schemeClr val="bg2"/>
                          </a:solidFill>
                          <a:latin typeface="+mn-lt"/>
                          <a:ea typeface="Roboto" panose="02000000000000000000" pitchFamily="2" charset="0"/>
                        </a:rPr>
                        <a:t>We learn about how Rome grows and then shrinks; how the average Roman citizen gained more power in the republic and then less in the empire; and how Romans persecuted Christians more, and then less as the empire became more tolerant.</a:t>
                      </a:r>
                    </a:p>
                    <a:p>
                      <a:pPr>
                        <a:spcBef>
                          <a:spcPts val="0"/>
                        </a:spcBef>
                        <a:spcAft>
                          <a:spcPts val="0"/>
                        </a:spcAft>
                      </a:pPr>
                      <a:r>
                        <a:rPr lang="en-US" sz="1000" b="1" dirty="0">
                          <a:solidFill>
                            <a:schemeClr val="bg2"/>
                          </a:solidFill>
                          <a:latin typeface="+mn-lt"/>
                          <a:ea typeface="Roboto" panose="02000000000000000000" pitchFamily="2" charset="0"/>
                        </a:rPr>
                        <a:t>Changes can take place gradually (evolution) or very rapidly and completely (revolution).</a:t>
                      </a:r>
                    </a:p>
                    <a:p>
                      <a:pPr>
                        <a:spcBef>
                          <a:spcPts val="0"/>
                        </a:spcBef>
                        <a:spcAft>
                          <a:spcPts val="0"/>
                        </a:spcAft>
                      </a:pPr>
                      <a:r>
                        <a:rPr lang="en-US" sz="1000" dirty="0">
                          <a:solidFill>
                            <a:schemeClr val="bg2"/>
                          </a:solidFill>
                          <a:latin typeface="+mn-lt"/>
                          <a:ea typeface="Roboto"/>
                        </a:rPr>
                        <a:t>We </a:t>
                      </a:r>
                      <a:r>
                        <a:rPr lang="en-US" sz="1000" err="1">
                          <a:solidFill>
                            <a:schemeClr val="bg2"/>
                          </a:solidFill>
                          <a:latin typeface="+mn-lt"/>
                          <a:ea typeface="Roboto"/>
                        </a:rPr>
                        <a:t>visualise</a:t>
                      </a:r>
                      <a:r>
                        <a:rPr lang="en-US" sz="1000" dirty="0">
                          <a:solidFill>
                            <a:schemeClr val="bg2"/>
                          </a:solidFill>
                          <a:latin typeface="+mn-lt"/>
                          <a:ea typeface="Roboto"/>
                        </a:rPr>
                        <a:t> some of the changes taking place in Rome on a graph, e.g. the size of the empire on the y-axis and the time along the x-axis. This helps us to see how the rate of changes could vary</a:t>
                      </a:r>
                      <a:endParaRPr lang="en-GB" sz="1000" dirty="0">
                        <a:solidFill>
                          <a:schemeClr val="bg2"/>
                        </a:solidFill>
                        <a:latin typeface="+mn-lt"/>
                        <a:ea typeface="Roboto"/>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3897661920"/>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lgn="l">
                        <a:spcAft>
                          <a:spcPts val="0"/>
                        </a:spcAft>
                      </a:pPr>
                      <a:r>
                        <a:rPr lang="en-US" sz="1000" b="1" dirty="0">
                          <a:solidFill>
                            <a:schemeClr val="bg2"/>
                          </a:solidFill>
                          <a:effectLst/>
                          <a:latin typeface="+mn-lt"/>
                          <a:ea typeface="Roboto" panose="02000000000000000000" pitchFamily="2" charset="0"/>
                          <a:cs typeface="Times New Roman" panose="02020603050405020304" pitchFamily="18" charset="0"/>
                        </a:rPr>
                        <a:t>Historians can identify and </a:t>
                      </a:r>
                      <a:r>
                        <a:rPr lang="en-US" sz="1000" b="1" dirty="0" err="1">
                          <a:solidFill>
                            <a:schemeClr val="bg2"/>
                          </a:solidFill>
                          <a:effectLst/>
                          <a:latin typeface="+mn-lt"/>
                          <a:ea typeface="Roboto" panose="02000000000000000000" pitchFamily="2" charset="0"/>
                          <a:cs typeface="Times New Roman" panose="02020603050405020304" pitchFamily="18" charset="0"/>
                        </a:rPr>
                        <a:t>analyse</a:t>
                      </a:r>
                      <a:r>
                        <a:rPr lang="en-US" sz="1000" b="1" dirty="0">
                          <a:solidFill>
                            <a:schemeClr val="bg2"/>
                          </a:solidFill>
                          <a:effectLst/>
                          <a:latin typeface="+mn-lt"/>
                          <a:ea typeface="Roboto" panose="02000000000000000000" pitchFamily="2" charset="0"/>
                          <a:cs typeface="Times New Roman" panose="02020603050405020304" pitchFamily="18" charset="0"/>
                        </a:rPr>
                        <a:t> examples of resistance to change.</a:t>
                      </a:r>
                    </a:p>
                    <a:p>
                      <a:pPr algn="l">
                        <a:spcAft>
                          <a:spcPts val="0"/>
                        </a:spcAft>
                      </a:pPr>
                      <a:r>
                        <a:rPr lang="en-US" sz="1000" b="1" dirty="0">
                          <a:solidFill>
                            <a:schemeClr val="bg2"/>
                          </a:solidFill>
                          <a:effectLst/>
                          <a:latin typeface="+mn-lt"/>
                          <a:ea typeface="Roboto" panose="02000000000000000000" pitchFamily="2" charset="0"/>
                          <a:cs typeface="Times New Roman" panose="02020603050405020304" pitchFamily="18" charset="0"/>
                        </a:rPr>
                        <a:t>Historians' understanding of how and why changes took place develops over time.</a:t>
                      </a:r>
                      <a:endParaRPr lang="en-GB" sz="1000" b="1" dirty="0">
                        <a:solidFill>
                          <a:schemeClr val="bg2"/>
                        </a:solidFill>
                        <a:effectLst/>
                        <a:latin typeface="+mn-lt"/>
                        <a:ea typeface="Roboto" panose="02000000000000000000" pitchFamily="2" charset="0"/>
                        <a:cs typeface="Times New Roman" panose="02020603050405020304" pitchFamily="18"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2 of 4</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4710126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dirty="0">
                <a:ln w="12700">
                  <a:solidFill>
                    <a:schemeClr val="accent1"/>
                  </a:solidFill>
                </a:ln>
                <a:solidFill>
                  <a:schemeClr val="accent1"/>
                </a:solidFill>
              </a:rPr>
              <a:t>History </a:t>
            </a:r>
            <a:r>
              <a:rPr lang="en-GB" dirty="0"/>
              <a:t>Disciplinary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3223381115"/>
              </p:ext>
            </p:extLst>
          </p:nvPr>
        </p:nvGraphicFramePr>
        <p:xfrm>
          <a:off x="256466" y="1206841"/>
          <a:ext cx="8892361" cy="4616805"/>
        </p:xfrm>
        <a:graphic>
          <a:graphicData uri="http://schemas.openxmlformats.org/drawingml/2006/table">
            <a:tbl>
              <a:tblPr firstRow="1" bandRow="1">
                <a:tableStyleId>{5C22544A-7EE6-4342-B048-85BDC9FD1C3A}</a:tableStyleId>
              </a:tblPr>
              <a:tblGrid>
                <a:gridCol w="559125">
                  <a:extLst>
                    <a:ext uri="{9D8B030D-6E8A-4147-A177-3AD203B41FA5}">
                      <a16:colId xmlns:a16="http://schemas.microsoft.com/office/drawing/2014/main" val="4050479491"/>
                    </a:ext>
                  </a:extLst>
                </a:gridCol>
                <a:gridCol w="8333236">
                  <a:extLst>
                    <a:ext uri="{9D8B030D-6E8A-4147-A177-3AD203B41FA5}">
                      <a16:colId xmlns:a16="http://schemas.microsoft.com/office/drawing/2014/main" val="1774532067"/>
                    </a:ext>
                  </a:extLst>
                </a:gridCol>
              </a:tblGrid>
              <a:tr h="115590">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US" sz="1050" dirty="0">
                          <a:solidFill>
                            <a:schemeClr val="bg1"/>
                          </a:solidFill>
                          <a:latin typeface="United Curriculum" panose="020B0604020202020204" charset="0"/>
                        </a:rPr>
                        <a:t>Cause &amp; Consequence</a:t>
                      </a:r>
                      <a:endParaRPr lang="en-GB" sz="1050" dirty="0">
                        <a:solidFill>
                          <a:schemeClr val="bg1"/>
                        </a:solidFill>
                        <a:latin typeface="United Curriculum" panose="020B0604020202020204" charset="0"/>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408991">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EYFS</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dirty="0">
                          <a:solidFill>
                            <a:schemeClr val="bg2"/>
                          </a:solidFill>
                          <a:latin typeface="+mn-lt"/>
                          <a:ea typeface="Roboto" panose="02000000000000000000" pitchFamily="2" charset="0"/>
                        </a:rPr>
                        <a:t>In Understanding the World in particular, we explore the effects of pushing and pulling, and using forces to make things happen. In Personal, Social and Emotional Development, we start to explore the effects of our actions on other people.</a:t>
                      </a:r>
                    </a:p>
                    <a:p>
                      <a:pPr marL="72000" indent="-72000">
                        <a:lnSpc>
                          <a:spcPct val="100000"/>
                        </a:lnSpc>
                        <a:spcBef>
                          <a:spcPts val="0"/>
                        </a:spcBef>
                        <a:spcAft>
                          <a:spcPts val="0"/>
                        </a:spcAft>
                        <a:buFont typeface="Arial" panose="020B0604020202020204" pitchFamily="34" charset="0"/>
                        <a:buChar char="•"/>
                      </a:pPr>
                      <a:endParaRPr lang="en-US" sz="1000" dirty="0">
                        <a:solidFill>
                          <a:schemeClr val="bg2"/>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664712245"/>
                  </a:ext>
                </a:extLst>
              </a:tr>
              <a:tr h="630465">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1000" b="1" dirty="0">
                          <a:solidFill>
                            <a:schemeClr val="bg2"/>
                          </a:solidFill>
                          <a:latin typeface="+mn-lt"/>
                          <a:ea typeface="Roboto" panose="02000000000000000000" pitchFamily="2" charset="0"/>
                        </a:rPr>
                        <a:t>Things in the past happened because something caused them to happen.</a:t>
                      </a:r>
                    </a:p>
                    <a:p>
                      <a:pPr>
                        <a:spcAft>
                          <a:spcPts val="0"/>
                        </a:spcAft>
                      </a:pPr>
                      <a:r>
                        <a:rPr lang="en-US" sz="1000" dirty="0">
                          <a:solidFill>
                            <a:schemeClr val="bg2"/>
                          </a:solidFill>
                          <a:latin typeface="+mn-lt"/>
                          <a:ea typeface="Roboto" panose="02000000000000000000" pitchFamily="2" charset="0"/>
                        </a:rPr>
                        <a:t>In the context of homes, we explore why homes may have been built in the way there were. For example, why were Victorian houses built back-to-back? (To save space, which was limited in some places).</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1000" b="1" dirty="0">
                          <a:solidFill>
                            <a:schemeClr val="bg2"/>
                          </a:solidFill>
                          <a:latin typeface="+mn-lt"/>
                          <a:ea typeface="Roboto" panose="02000000000000000000" pitchFamily="2" charset="0"/>
                        </a:rPr>
                        <a:t>Some things can have lots of causes.</a:t>
                      </a:r>
                    </a:p>
                    <a:p>
                      <a:pPr>
                        <a:spcAft>
                          <a:spcPts val="0"/>
                        </a:spcAft>
                      </a:pPr>
                      <a:r>
                        <a:rPr lang="en-US" sz="1000" dirty="0">
                          <a:solidFill>
                            <a:schemeClr val="bg2"/>
                          </a:solidFill>
                          <a:latin typeface="+mn-lt"/>
                          <a:ea typeface="Roboto" panose="02000000000000000000" pitchFamily="2" charset="0"/>
                        </a:rPr>
                        <a:t>We learn about facts of the Great Fire of London and identify, from this list, the many reasons as to why the fire burned for so long. (i.e. ‘the houses were built close together’ is one part of the answer to the question, but ‘the fire started in Pudding Lane’ is not). We also discuss and start to rank the identified reasons as to which one had the most impact.</a:t>
                      </a:r>
                    </a:p>
                    <a:p>
                      <a:pPr>
                        <a:spcAft>
                          <a:spcPts val="0"/>
                        </a:spcAft>
                      </a:pPr>
                      <a:r>
                        <a:rPr lang="en-US" sz="1000" b="1" dirty="0">
                          <a:solidFill>
                            <a:schemeClr val="bg2"/>
                          </a:solidFill>
                          <a:latin typeface="+mn-lt"/>
                          <a:ea typeface="Roboto" panose="02000000000000000000" pitchFamily="2" charset="0"/>
                        </a:rPr>
                        <a:t>Causes can be long-term conditions or short-term triggers.</a:t>
                      </a:r>
                    </a:p>
                    <a:p>
                      <a:pPr>
                        <a:spcAft>
                          <a:spcPts val="0"/>
                        </a:spcAft>
                      </a:pPr>
                      <a:r>
                        <a:rPr lang="en-US" sz="1000" dirty="0">
                          <a:solidFill>
                            <a:schemeClr val="bg2"/>
                          </a:solidFill>
                          <a:latin typeface="+mn-lt"/>
                          <a:ea typeface="Roboto" panose="02000000000000000000" pitchFamily="2" charset="0"/>
                        </a:rPr>
                        <a:t>We consider the reasons why the Great Fire of London burned for so long and decide if they are long-term conditions (e.g. houses being built close together) or short-term triggers (e.g. the strong wind that blew on the day, which spread the fire quickly).</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256699385"/>
                  </a:ext>
                </a:extLst>
              </a:tr>
              <a:tr h="37752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1000" b="1" dirty="0">
                          <a:solidFill>
                            <a:schemeClr val="bg2"/>
                          </a:solidFill>
                          <a:latin typeface="+mn-lt"/>
                          <a:ea typeface="Roboto"/>
                        </a:rPr>
                        <a:t>Some things have lots of causes that are connected in some way.</a:t>
                      </a:r>
                    </a:p>
                    <a:p>
                      <a:pPr>
                        <a:spcAft>
                          <a:spcPts val="0"/>
                        </a:spcAft>
                      </a:pPr>
                      <a:r>
                        <a:rPr lang="en-US" sz="1000">
                          <a:solidFill>
                            <a:schemeClr val="bg2"/>
                          </a:solidFill>
                          <a:latin typeface="+mn-lt"/>
                          <a:ea typeface="Roboto"/>
                        </a:rPr>
                        <a:t>We consider the reasons why the Egyptian pharaoh was so powerful and how they are connected and can be mutually supportive (e.g. they were often viewed as warrior kings who conquered other places, and this brought new wealth which was another reason as to why the pharaoh was powerful).</a:t>
                      </a:r>
                      <a:endParaRPr lang="en-US" sz="1000" dirty="0">
                        <a:solidFill>
                          <a:schemeClr val="bg2"/>
                        </a:solidFill>
                        <a:latin typeface="+mn-lt"/>
                        <a:ea typeface="Roboto"/>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527509039"/>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endParaRPr lang="en-US" sz="1000" dirty="0">
                        <a:solidFill>
                          <a:schemeClr val="bg2"/>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2985167854"/>
                  </a:ext>
                </a:extLst>
              </a:tr>
              <a:tr h="17253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1000" b="1" dirty="0">
                          <a:solidFill>
                            <a:schemeClr val="bg2"/>
                          </a:solidFill>
                          <a:latin typeface="+mn-lt"/>
                          <a:ea typeface="Roboto" panose="02000000000000000000" pitchFamily="2" charset="0"/>
                        </a:rPr>
                        <a:t>Causes can be </a:t>
                      </a:r>
                      <a:r>
                        <a:rPr lang="en-US" sz="1000" b="1" dirty="0" err="1">
                          <a:solidFill>
                            <a:schemeClr val="bg2"/>
                          </a:solidFill>
                          <a:latin typeface="+mn-lt"/>
                          <a:ea typeface="Roboto" panose="02000000000000000000" pitchFamily="2" charset="0"/>
                        </a:rPr>
                        <a:t>categorised</a:t>
                      </a:r>
                      <a:r>
                        <a:rPr lang="en-US" sz="1000" b="1" dirty="0">
                          <a:solidFill>
                            <a:schemeClr val="bg2"/>
                          </a:solidFill>
                          <a:latin typeface="+mn-lt"/>
                          <a:ea typeface="Roboto" panose="02000000000000000000" pitchFamily="2" charset="0"/>
                        </a:rPr>
                        <a:t> as economic, physical, social, institutional, etc.</a:t>
                      </a:r>
                    </a:p>
                    <a:p>
                      <a:pPr>
                        <a:spcAft>
                          <a:spcPts val="0"/>
                        </a:spcAft>
                      </a:pPr>
                      <a:r>
                        <a:rPr lang="en-US" sz="1000" dirty="0">
                          <a:solidFill>
                            <a:schemeClr val="bg2"/>
                          </a:solidFill>
                          <a:latin typeface="+mn-lt"/>
                          <a:ea typeface="Roboto" panose="02000000000000000000" pitchFamily="2" charset="0"/>
                        </a:rPr>
                        <a:t>We learn about the ways that Romans kept control of Britannia, and group these ways into economic, physical, institutional, informal and intellectual.</a:t>
                      </a:r>
                    </a:p>
                    <a:p>
                      <a:pPr>
                        <a:spcAft>
                          <a:spcPts val="0"/>
                        </a:spcAft>
                      </a:pPr>
                      <a:r>
                        <a:rPr lang="en-US" sz="1000" b="1" dirty="0">
                          <a:solidFill>
                            <a:schemeClr val="bg2"/>
                          </a:solidFill>
                          <a:latin typeface="+mn-lt"/>
                          <a:ea typeface="Roboto" panose="02000000000000000000" pitchFamily="2" charset="0"/>
                        </a:rPr>
                        <a:t>Historians can argue that some causes are more important than others.</a:t>
                      </a:r>
                    </a:p>
                    <a:p>
                      <a:pPr>
                        <a:spcAft>
                          <a:spcPts val="0"/>
                        </a:spcAft>
                      </a:pPr>
                      <a:r>
                        <a:rPr lang="en-US" sz="1000" dirty="0">
                          <a:solidFill>
                            <a:schemeClr val="bg2"/>
                          </a:solidFill>
                          <a:latin typeface="+mn-lt"/>
                          <a:ea typeface="Roboto" panose="02000000000000000000" pitchFamily="2" charset="0"/>
                        </a:rPr>
                        <a:t>As historians, we discuss and give reasons for why we think one way of maintaining control was more effective than another.</a:t>
                      </a:r>
                    </a:p>
                    <a:p>
                      <a:pPr>
                        <a:spcAft>
                          <a:spcPts val="0"/>
                        </a:spcAft>
                      </a:pPr>
                      <a:endParaRPr lang="en-US" sz="1000" dirty="0">
                        <a:solidFill>
                          <a:schemeClr val="bg2"/>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3897661920"/>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b="1" dirty="0">
                          <a:solidFill>
                            <a:schemeClr val="bg2"/>
                          </a:solidFill>
                          <a:latin typeface="+mn-lt"/>
                          <a:ea typeface="Roboto" panose="02000000000000000000" pitchFamily="2" charset="0"/>
                        </a:rPr>
                        <a:t>Historians interpret primary and secondary sources and build arguments to explain the causes of events.</a:t>
                      </a:r>
                    </a:p>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000" dirty="0">
                        <a:solidFill>
                          <a:schemeClr val="bg2"/>
                        </a:solidFill>
                        <a:latin typeface="+mn-lt"/>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3 of 4</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2389809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dirty="0">
                <a:ln w="12700">
                  <a:solidFill>
                    <a:schemeClr val="accent1"/>
                  </a:solidFill>
                </a:ln>
                <a:solidFill>
                  <a:schemeClr val="accent1"/>
                </a:solidFill>
              </a:rPr>
              <a:t>History </a:t>
            </a:r>
            <a:r>
              <a:rPr lang="en-GB" dirty="0"/>
              <a:t>Disciplinary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812374737"/>
              </p:ext>
            </p:extLst>
          </p:nvPr>
        </p:nvGraphicFramePr>
        <p:xfrm>
          <a:off x="256466" y="1206839"/>
          <a:ext cx="7072382" cy="5084452"/>
        </p:xfrm>
        <a:graphic>
          <a:graphicData uri="http://schemas.openxmlformats.org/drawingml/2006/table">
            <a:tbl>
              <a:tblPr firstRow="1" bandRow="1">
                <a:tableStyleId>{5C22544A-7EE6-4342-B048-85BDC9FD1C3A}</a:tableStyleId>
              </a:tblPr>
              <a:tblGrid>
                <a:gridCol w="500901">
                  <a:extLst>
                    <a:ext uri="{9D8B030D-6E8A-4147-A177-3AD203B41FA5}">
                      <a16:colId xmlns:a16="http://schemas.microsoft.com/office/drawing/2014/main" val="4050479491"/>
                    </a:ext>
                  </a:extLst>
                </a:gridCol>
                <a:gridCol w="6571481">
                  <a:extLst>
                    <a:ext uri="{9D8B030D-6E8A-4147-A177-3AD203B41FA5}">
                      <a16:colId xmlns:a16="http://schemas.microsoft.com/office/drawing/2014/main" val="2147120956"/>
                    </a:ext>
                  </a:extLst>
                </a:gridCol>
              </a:tblGrid>
              <a:tr h="115590">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r>
                        <a:rPr lang="en-US" sz="1050" dirty="0">
                          <a:solidFill>
                            <a:schemeClr val="bg1"/>
                          </a:solidFill>
                          <a:latin typeface="United Curriculum" panose="020B0604020202020204" charset="0"/>
                        </a:rPr>
                        <a:t>Evidence</a:t>
                      </a:r>
                      <a:endParaRPr lang="en-GB" sz="1050" dirty="0">
                        <a:solidFill>
                          <a:schemeClr val="bg1"/>
                        </a:solidFill>
                        <a:latin typeface="United Curriculum" panose="020B0604020202020204" charset="0"/>
                      </a:endParaRP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362645">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N0-4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Bef>
                          <a:spcPts val="0"/>
                        </a:spcBef>
                        <a:spcAft>
                          <a:spcPts val="0"/>
                        </a:spcAft>
                      </a:pPr>
                      <a:endParaRPr lang="en-US" sz="900" dirty="0">
                        <a:solidFill>
                          <a:schemeClr val="accent5"/>
                        </a:solidFill>
                        <a:latin typeface="Roboto" panose="02000000000000000000" pitchFamily="2" charset="0"/>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664712245"/>
                  </a:ext>
                </a:extLst>
              </a:tr>
              <a:tr h="481802">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Rece</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900" b="1" dirty="0">
                          <a:solidFill>
                            <a:schemeClr val="bg2"/>
                          </a:solidFill>
                          <a:latin typeface="+mn-lt"/>
                          <a:ea typeface="Roboto" panose="02000000000000000000" pitchFamily="2" charset="0"/>
                        </a:rPr>
                        <a:t>We can look at images and photographs to see how life was different in the past.</a:t>
                      </a:r>
                    </a:p>
                    <a:p>
                      <a:pPr>
                        <a:spcAft>
                          <a:spcPts val="0"/>
                        </a:spcAft>
                      </a:pPr>
                      <a:r>
                        <a:rPr lang="en-US" sz="900" dirty="0">
                          <a:solidFill>
                            <a:schemeClr val="bg2"/>
                          </a:solidFill>
                          <a:latin typeface="+mn-lt"/>
                          <a:ea typeface="Roboto" panose="02000000000000000000" pitchFamily="2" charset="0"/>
                        </a:rPr>
                        <a:t>We look at photographs and images of castles and monarchs from the past and the present.</a:t>
                      </a:r>
                      <a:endParaRPr lang="en-GB" sz="900" dirty="0">
                        <a:solidFill>
                          <a:schemeClr val="bg2"/>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35944006"/>
                  </a:ext>
                </a:extLst>
              </a:tr>
              <a:tr h="630465">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900" b="1" dirty="0">
                          <a:solidFill>
                            <a:schemeClr val="bg2"/>
                          </a:solidFill>
                          <a:latin typeface="+mn-lt"/>
                          <a:ea typeface="Roboto" panose="02000000000000000000" pitchFamily="2" charset="0"/>
                        </a:rPr>
                        <a:t>History is the study of humans who lived in the past. </a:t>
                      </a:r>
                      <a:r>
                        <a:rPr lang="en-US" sz="900" dirty="0">
                          <a:solidFill>
                            <a:schemeClr val="bg2"/>
                          </a:solidFill>
                          <a:latin typeface="+mn-lt"/>
                          <a:ea typeface="Roboto" panose="02000000000000000000" pitchFamily="2" charset="0"/>
                        </a:rPr>
                        <a:t>We can identify whether an image shows something that historians might study.</a:t>
                      </a:r>
                      <a:endParaRPr lang="en-GB" sz="900" dirty="0">
                        <a:solidFill>
                          <a:schemeClr val="bg2"/>
                        </a:solidFill>
                        <a:latin typeface="+mn-lt"/>
                        <a:ea typeface="Roboto" panose="02000000000000000000" pitchFamily="2" charset="0"/>
                      </a:endParaRPr>
                    </a:p>
                    <a:p>
                      <a:pPr>
                        <a:spcAft>
                          <a:spcPts val="0"/>
                        </a:spcAft>
                      </a:pPr>
                      <a:r>
                        <a:rPr lang="en-US" sz="900" b="1" dirty="0">
                          <a:solidFill>
                            <a:schemeClr val="bg2"/>
                          </a:solidFill>
                          <a:latin typeface="+mn-lt"/>
                          <a:ea typeface="Roboto" panose="02000000000000000000" pitchFamily="2" charset="0"/>
                        </a:rPr>
                        <a:t>Historians learn about the past by interpreting sources.</a:t>
                      </a:r>
                    </a:p>
                    <a:p>
                      <a:pPr>
                        <a:spcAft>
                          <a:spcPts val="0"/>
                        </a:spcAft>
                      </a:pPr>
                      <a:r>
                        <a:rPr lang="en-GB" sz="900" b="1" dirty="0">
                          <a:solidFill>
                            <a:schemeClr val="bg2"/>
                          </a:solidFill>
                          <a:effectLst/>
                          <a:latin typeface="+mn-lt"/>
                          <a:ea typeface="Roboto" panose="02000000000000000000" pitchFamily="2" charset="0"/>
                          <a:cs typeface="Times New Roman" panose="02020603050405020304" pitchFamily="18" charset="0"/>
                        </a:rPr>
                        <a:t>Sources can be written, video/audio, images, artefacts or oral history</a:t>
                      </a:r>
                      <a:r>
                        <a:rPr lang="en-GB" sz="900" b="1" dirty="0">
                          <a:solidFill>
                            <a:schemeClr val="bg2"/>
                          </a:solidFill>
                          <a:latin typeface="+mn-lt"/>
                          <a:ea typeface="Roboto" panose="02000000000000000000" pitchFamily="2" charset="0"/>
                          <a:cs typeface="Times New Roman" panose="02020603050405020304" pitchFamily="18" charset="0"/>
                        </a:rPr>
                        <a:t> </a:t>
                      </a:r>
                      <a:r>
                        <a:rPr lang="en-US" sz="900" dirty="0">
                          <a:solidFill>
                            <a:schemeClr val="bg2"/>
                          </a:solidFill>
                          <a:latin typeface="+mn-lt"/>
                          <a:ea typeface="Roboto" panose="02000000000000000000" pitchFamily="2" charset="0"/>
                        </a:rPr>
                        <a:t>We use a range of sources – including artefacts, images, oral history and some written text – to compare the past with the present.</a:t>
                      </a:r>
                      <a:endParaRPr lang="en-GB" sz="900" dirty="0">
                        <a:solidFill>
                          <a:schemeClr val="bg2"/>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2299316123"/>
                  </a:ext>
                </a:extLst>
              </a:tr>
              <a:tr h="320697">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900" b="1" dirty="0">
                          <a:solidFill>
                            <a:schemeClr val="bg2"/>
                          </a:solidFill>
                          <a:latin typeface="+mn-lt"/>
                          <a:ea typeface="Roboto" panose="02000000000000000000" pitchFamily="2" charset="0"/>
                        </a:rPr>
                        <a:t>Primary sources are sources that were created by someone who experience the event firsthand. Secondary sources are written about primary sources. </a:t>
                      </a:r>
                    </a:p>
                    <a:p>
                      <a:pPr>
                        <a:spcAft>
                          <a:spcPts val="0"/>
                        </a:spcAft>
                      </a:pPr>
                      <a:r>
                        <a:rPr lang="en-US" sz="900" dirty="0">
                          <a:solidFill>
                            <a:schemeClr val="bg2"/>
                          </a:solidFill>
                          <a:latin typeface="+mn-lt"/>
                          <a:ea typeface="Roboto" panose="02000000000000000000" pitchFamily="2" charset="0"/>
                        </a:rPr>
                        <a:t>We use primary sources (e.g. photographs taken in the past) and secondary sources (e.g. leaflets about the history of our local area) to learn about our community in the past.</a:t>
                      </a:r>
                      <a:endParaRPr lang="en-GB" sz="900" dirty="0">
                        <a:solidFill>
                          <a:schemeClr val="bg2"/>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1256699385"/>
                  </a:ext>
                </a:extLst>
              </a:tr>
              <a:tr h="377529">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900" b="1" dirty="0">
                          <a:solidFill>
                            <a:schemeClr val="bg2"/>
                          </a:solidFill>
                          <a:latin typeface="+mn-lt"/>
                          <a:ea typeface="Roboto" panose="02000000000000000000" pitchFamily="2" charset="0"/>
                        </a:rPr>
                        <a:t>There are limits to what historians can learn from a collection of sources. </a:t>
                      </a:r>
                      <a:r>
                        <a:rPr lang="en-US" sz="900" dirty="0">
                          <a:solidFill>
                            <a:schemeClr val="bg2"/>
                          </a:solidFill>
                          <a:latin typeface="+mn-lt"/>
                          <a:ea typeface="Roboto" panose="02000000000000000000" pitchFamily="2" charset="0"/>
                        </a:rPr>
                        <a:t>We talk about why historians can never truly know what prehistoric Britons believed, even when using artefacts and </a:t>
                      </a:r>
                      <a:r>
                        <a:rPr lang="en-US" sz="900" dirty="0" err="1">
                          <a:solidFill>
                            <a:schemeClr val="bg2"/>
                          </a:solidFill>
                          <a:latin typeface="+mn-lt"/>
                          <a:ea typeface="Roboto" panose="02000000000000000000" pitchFamily="2" charset="0"/>
                        </a:rPr>
                        <a:t>ecofacts</a:t>
                      </a:r>
                      <a:r>
                        <a:rPr lang="en-US" sz="900" dirty="0">
                          <a:solidFill>
                            <a:schemeClr val="bg2"/>
                          </a:solidFill>
                          <a:latin typeface="+mn-lt"/>
                          <a:ea typeface="Roboto" panose="02000000000000000000" pitchFamily="2" charset="0"/>
                        </a:rPr>
                        <a:t>.</a:t>
                      </a:r>
                    </a:p>
                    <a:p>
                      <a:pPr>
                        <a:spcAft>
                          <a:spcPts val="0"/>
                        </a:spcAft>
                      </a:pPr>
                      <a:r>
                        <a:rPr lang="en-US" sz="900" b="1" dirty="0">
                          <a:solidFill>
                            <a:schemeClr val="bg2"/>
                          </a:solidFill>
                          <a:latin typeface="+mn-lt"/>
                          <a:ea typeface="Roboto" panose="02000000000000000000" pitchFamily="2" charset="0"/>
                        </a:rPr>
                        <a:t>Archaeology is the branch of history that deals with remains of human life.</a:t>
                      </a:r>
                    </a:p>
                    <a:p>
                      <a:pPr>
                        <a:spcAft>
                          <a:spcPts val="0"/>
                        </a:spcAft>
                      </a:pPr>
                      <a:r>
                        <a:rPr lang="en-US" sz="900" b="1" dirty="0">
                          <a:solidFill>
                            <a:schemeClr val="bg2"/>
                          </a:solidFill>
                          <a:effectLst/>
                          <a:latin typeface="+mn-lt"/>
                          <a:ea typeface="Roboto" panose="02000000000000000000" pitchFamily="2" charset="0"/>
                          <a:cs typeface="Times New Roman" panose="02020603050405020304" pitchFamily="18" charset="0"/>
                        </a:rPr>
                        <a:t>Archaeologists study artefacts, </a:t>
                      </a:r>
                      <a:r>
                        <a:rPr lang="en-US" sz="900" b="1" dirty="0" err="1">
                          <a:solidFill>
                            <a:schemeClr val="bg2"/>
                          </a:solidFill>
                          <a:effectLst/>
                          <a:latin typeface="+mn-lt"/>
                          <a:ea typeface="Roboto" panose="02000000000000000000" pitchFamily="2" charset="0"/>
                          <a:cs typeface="Times New Roman" panose="02020603050405020304" pitchFamily="18" charset="0"/>
                        </a:rPr>
                        <a:t>ecofacts</a:t>
                      </a:r>
                      <a:r>
                        <a:rPr lang="en-US" sz="900" b="1" dirty="0">
                          <a:solidFill>
                            <a:schemeClr val="bg2"/>
                          </a:solidFill>
                          <a:effectLst/>
                          <a:latin typeface="+mn-lt"/>
                          <a:ea typeface="Roboto" panose="02000000000000000000" pitchFamily="2" charset="0"/>
                          <a:cs typeface="Times New Roman" panose="02020603050405020304" pitchFamily="18" charset="0"/>
                        </a:rPr>
                        <a:t> and features. </a:t>
                      </a:r>
                      <a:r>
                        <a:rPr lang="en-US" sz="900" dirty="0">
                          <a:solidFill>
                            <a:schemeClr val="bg2"/>
                          </a:solidFill>
                          <a:latin typeface="+mn-lt"/>
                          <a:ea typeface="Roboto" panose="02000000000000000000" pitchFamily="2" charset="0"/>
                        </a:rPr>
                        <a:t>We consider how historians know about what life was like in prehistoric Britain, and about the artefacts, </a:t>
                      </a:r>
                      <a:r>
                        <a:rPr lang="en-US" sz="900" dirty="0" err="1">
                          <a:solidFill>
                            <a:schemeClr val="bg2"/>
                          </a:solidFill>
                          <a:latin typeface="+mn-lt"/>
                          <a:ea typeface="Roboto" panose="02000000000000000000" pitchFamily="2" charset="0"/>
                        </a:rPr>
                        <a:t>ecofacts</a:t>
                      </a:r>
                      <a:r>
                        <a:rPr lang="en-US" sz="900" dirty="0">
                          <a:solidFill>
                            <a:schemeClr val="bg2"/>
                          </a:solidFill>
                          <a:latin typeface="+mn-lt"/>
                          <a:ea typeface="Roboto" panose="02000000000000000000" pitchFamily="2" charset="0"/>
                        </a:rPr>
                        <a:t> and features they use.</a:t>
                      </a:r>
                    </a:p>
                    <a:p>
                      <a:pPr>
                        <a:spcAft>
                          <a:spcPts val="0"/>
                        </a:spcAft>
                      </a:pPr>
                      <a:r>
                        <a:rPr lang="en-US" sz="900" b="1" dirty="0">
                          <a:solidFill>
                            <a:schemeClr val="bg2"/>
                          </a:solidFill>
                          <a:latin typeface="+mn-lt"/>
                          <a:ea typeface="Roboto" panose="02000000000000000000" pitchFamily="2" charset="0"/>
                        </a:rPr>
                        <a:t>Sources do not provide an objective account of what happened in history; historians need to consider the author and purpose and </a:t>
                      </a:r>
                      <a:r>
                        <a:rPr lang="en-US" sz="900" b="1" dirty="0" err="1">
                          <a:solidFill>
                            <a:schemeClr val="bg2"/>
                          </a:solidFill>
                          <a:latin typeface="+mn-lt"/>
                          <a:ea typeface="Roboto" panose="02000000000000000000" pitchFamily="2" charset="0"/>
                        </a:rPr>
                        <a:t>analyse</a:t>
                      </a:r>
                      <a:r>
                        <a:rPr lang="en-US" sz="900" b="1" dirty="0">
                          <a:solidFill>
                            <a:schemeClr val="bg2"/>
                          </a:solidFill>
                          <a:latin typeface="+mn-lt"/>
                          <a:ea typeface="Roboto" panose="02000000000000000000" pitchFamily="2" charset="0"/>
                        </a:rPr>
                        <a:t> it critically.</a:t>
                      </a:r>
                    </a:p>
                    <a:p>
                      <a:pPr>
                        <a:spcAft>
                          <a:spcPts val="0"/>
                        </a:spcAft>
                      </a:pPr>
                      <a:r>
                        <a:rPr lang="en-US" sz="900" dirty="0">
                          <a:solidFill>
                            <a:schemeClr val="bg2"/>
                          </a:solidFill>
                          <a:latin typeface="+mn-lt"/>
                          <a:ea typeface="Roboto" panose="02000000000000000000" pitchFamily="2" charset="0"/>
                        </a:rPr>
                        <a:t>We consider an ancient Egypt relief depicting events of a battel, and an inscription in a pharaoh’s tomb. We consider the audience and purpose and talk about why we cannot take these sources as factual recordings</a:t>
                      </a:r>
                      <a:endParaRPr lang="en-GB" sz="900" dirty="0">
                        <a:solidFill>
                          <a:schemeClr val="bg2"/>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527509039"/>
                  </a:ext>
                </a:extLst>
              </a:tr>
              <a:tr h="34632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900" b="1" dirty="0">
                          <a:solidFill>
                            <a:schemeClr val="bg2"/>
                          </a:solidFill>
                          <a:latin typeface="+mn-lt"/>
                          <a:ea typeface="Roboto" panose="02000000000000000000" pitchFamily="2" charset="0"/>
                        </a:rPr>
                        <a:t>Political maps change over time.</a:t>
                      </a:r>
                    </a:p>
                    <a:p>
                      <a:pPr>
                        <a:spcAft>
                          <a:spcPts val="0"/>
                        </a:spcAft>
                      </a:pPr>
                      <a:r>
                        <a:rPr lang="en-US" sz="900" dirty="0">
                          <a:solidFill>
                            <a:schemeClr val="bg2"/>
                          </a:solidFill>
                          <a:latin typeface="+mn-lt"/>
                          <a:ea typeface="Roboto" panose="02000000000000000000" pitchFamily="2" charset="0"/>
                        </a:rPr>
                        <a:t>We learn about how the size and boundaries of the early Islamic </a:t>
                      </a:r>
                      <a:r>
                        <a:rPr lang="en-US" sz="900" dirty="0" err="1">
                          <a:solidFill>
                            <a:schemeClr val="bg2"/>
                          </a:solidFill>
                          <a:latin typeface="+mn-lt"/>
                          <a:ea typeface="Roboto" panose="02000000000000000000" pitchFamily="2" charset="0"/>
                        </a:rPr>
                        <a:t>civilisation</a:t>
                      </a:r>
                      <a:r>
                        <a:rPr lang="en-US" sz="900" dirty="0">
                          <a:solidFill>
                            <a:schemeClr val="bg2"/>
                          </a:solidFill>
                          <a:latin typeface="+mn-lt"/>
                          <a:ea typeface="Roboto" panose="02000000000000000000" pitchFamily="2" charset="0"/>
                        </a:rPr>
                        <a:t> changed over time, as the caliph lost or gained lands.</a:t>
                      </a:r>
                    </a:p>
                    <a:p>
                      <a:pPr>
                        <a:spcAft>
                          <a:spcPts val="0"/>
                        </a:spcAft>
                      </a:pPr>
                      <a:r>
                        <a:rPr lang="en-US" sz="900" b="1" dirty="0">
                          <a:solidFill>
                            <a:schemeClr val="bg2"/>
                          </a:solidFill>
                          <a:latin typeface="+mn-lt"/>
                          <a:ea typeface="Roboto" panose="02000000000000000000" pitchFamily="2" charset="0"/>
                        </a:rPr>
                        <a:t>Local history archives can be an invaluable source of information for historians.</a:t>
                      </a:r>
                    </a:p>
                    <a:p>
                      <a:pPr>
                        <a:spcAft>
                          <a:spcPts val="0"/>
                        </a:spcAft>
                      </a:pPr>
                      <a:r>
                        <a:rPr lang="en-US" sz="900" dirty="0">
                          <a:solidFill>
                            <a:schemeClr val="bg2"/>
                          </a:solidFill>
                          <a:latin typeface="+mn-lt"/>
                          <a:ea typeface="Roboto" panose="02000000000000000000" pitchFamily="2" charset="0"/>
                        </a:rPr>
                        <a:t>We use sources in our local area as part of our local history project.</a:t>
                      </a:r>
                      <a:endParaRPr lang="en-GB" sz="900" dirty="0">
                        <a:solidFill>
                          <a:schemeClr val="bg2"/>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2985167854"/>
                  </a:ext>
                </a:extLst>
              </a:tr>
              <a:tr h="17253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900" b="1" dirty="0">
                          <a:solidFill>
                            <a:schemeClr val="bg2"/>
                          </a:solidFill>
                          <a:latin typeface="+mn-lt"/>
                          <a:ea typeface="Roboto" panose="02000000000000000000" pitchFamily="2" charset="0"/>
                        </a:rPr>
                        <a:t>Historians need to cross-reference sources in order to build confidence in what they say.</a:t>
                      </a:r>
                    </a:p>
                    <a:p>
                      <a:pPr>
                        <a:spcAft>
                          <a:spcPts val="0"/>
                        </a:spcAft>
                      </a:pPr>
                      <a:r>
                        <a:rPr lang="en-US" sz="900" dirty="0">
                          <a:solidFill>
                            <a:schemeClr val="bg2"/>
                          </a:solidFill>
                          <a:latin typeface="+mn-lt"/>
                          <a:ea typeface="Roboto" panose="02000000000000000000" pitchFamily="2" charset="0"/>
                        </a:rPr>
                        <a:t>We cross-reference two written sources as well as archaeological evidence and use these to say whether or not farming was taking place in Britain before the Romans’ arrival.</a:t>
                      </a:r>
                      <a:endParaRPr lang="en-GB" sz="900" dirty="0">
                        <a:solidFill>
                          <a:schemeClr val="bg2"/>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3897661920"/>
                  </a:ext>
                </a:extLst>
              </a:tr>
              <a:tr h="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a:spcAft>
                          <a:spcPts val="0"/>
                        </a:spcAft>
                      </a:pPr>
                      <a:r>
                        <a:rPr lang="en-US" sz="900" b="1" dirty="0">
                          <a:solidFill>
                            <a:schemeClr val="bg2"/>
                          </a:solidFill>
                          <a:latin typeface="+mn-lt"/>
                          <a:ea typeface="Roboto" panose="02000000000000000000" pitchFamily="2" charset="0"/>
                        </a:rPr>
                        <a:t>Archaeologists follow a very similar process to scientists.</a:t>
                      </a:r>
                    </a:p>
                    <a:p>
                      <a:pPr>
                        <a:spcAft>
                          <a:spcPts val="0"/>
                        </a:spcAft>
                      </a:pPr>
                      <a:r>
                        <a:rPr lang="en-US" sz="900" dirty="0">
                          <a:solidFill>
                            <a:schemeClr val="bg2"/>
                          </a:solidFill>
                          <a:latin typeface="+mn-lt"/>
                          <a:ea typeface="Roboto" panose="02000000000000000000" pitchFamily="2" charset="0"/>
                        </a:rPr>
                        <a:t>We learn about Sutton Hoo and how archaeologists went about their investigation. </a:t>
                      </a:r>
                      <a:endParaRPr lang="en-GB" sz="900" dirty="0">
                        <a:solidFill>
                          <a:schemeClr val="bg2"/>
                        </a:solidFill>
                        <a:latin typeface="+mn-lt"/>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FFFF"/>
                    </a:solid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4 of 4</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1793188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97C2F7D-1622-BE08-AF02-9493599DE59B}"/>
              </a:ext>
            </a:extLst>
          </p:cNvPr>
          <p:cNvSpPr>
            <a:spLocks noGrp="1"/>
          </p:cNvSpPr>
          <p:nvPr>
            <p:ph type="body" sz="quarter" idx="10"/>
          </p:nvPr>
        </p:nvSpPr>
        <p:spPr>
          <a:prstGeom prst="rect">
            <a:avLst/>
          </a:prstGeom>
        </p:spPr>
        <p:txBody>
          <a:bodyPr/>
          <a:lstStyle/>
          <a:p>
            <a:r>
              <a:rPr lang="en-GB" dirty="0">
                <a:ln w="12700">
                  <a:solidFill>
                    <a:schemeClr val="accent1"/>
                  </a:solidFill>
                </a:ln>
                <a:solidFill>
                  <a:schemeClr val="accent1"/>
                </a:solidFill>
              </a:rPr>
              <a:t>History </a:t>
            </a:r>
            <a:r>
              <a:rPr lang="en-US" sz="3200" dirty="0">
                <a:latin typeface="United Curriculum" panose="020B0604020202020204" charset="0"/>
              </a:rPr>
              <a:t>Chronology</a:t>
            </a:r>
            <a:r>
              <a:rPr lang="en-GB" dirty="0"/>
              <a:t> Knowledge</a:t>
            </a:r>
          </a:p>
        </p:txBody>
      </p:sp>
      <p:graphicFrame>
        <p:nvGraphicFramePr>
          <p:cNvPr id="3" name="Table 6">
            <a:extLst>
              <a:ext uri="{FF2B5EF4-FFF2-40B4-BE49-F238E27FC236}">
                <a16:creationId xmlns:a16="http://schemas.microsoft.com/office/drawing/2014/main" id="{D89FC612-BAA8-8019-7B73-15FD1EE8D5A1}"/>
              </a:ext>
            </a:extLst>
          </p:cNvPr>
          <p:cNvGraphicFramePr>
            <a:graphicFrameLocks noGrp="1"/>
          </p:cNvGraphicFramePr>
          <p:nvPr>
            <p:extLst>
              <p:ext uri="{D42A27DB-BD31-4B8C-83A1-F6EECF244321}">
                <p14:modId xmlns:p14="http://schemas.microsoft.com/office/powerpoint/2010/main" val="511003883"/>
              </p:ext>
            </p:extLst>
          </p:nvPr>
        </p:nvGraphicFramePr>
        <p:xfrm>
          <a:off x="256467" y="1224003"/>
          <a:ext cx="8763440" cy="4376957"/>
        </p:xfrm>
        <a:graphic>
          <a:graphicData uri="http://schemas.openxmlformats.org/drawingml/2006/table">
            <a:tbl>
              <a:tblPr firstRow="1" bandRow="1">
                <a:tableStyleId>{5C22544A-7EE6-4342-B048-85BDC9FD1C3A}</a:tableStyleId>
              </a:tblPr>
              <a:tblGrid>
                <a:gridCol w="524121">
                  <a:extLst>
                    <a:ext uri="{9D8B030D-6E8A-4147-A177-3AD203B41FA5}">
                      <a16:colId xmlns:a16="http://schemas.microsoft.com/office/drawing/2014/main" val="4050479491"/>
                    </a:ext>
                  </a:extLst>
                </a:gridCol>
                <a:gridCol w="8239319">
                  <a:extLst>
                    <a:ext uri="{9D8B030D-6E8A-4147-A177-3AD203B41FA5}">
                      <a16:colId xmlns:a16="http://schemas.microsoft.com/office/drawing/2014/main" val="3537099014"/>
                    </a:ext>
                  </a:extLst>
                </a:gridCol>
              </a:tblGrid>
              <a:tr h="245710">
                <a:tc>
                  <a:txBody>
                    <a:bodyPr/>
                    <a:lstStyle/>
                    <a:p>
                      <a:pPr>
                        <a:spcAft>
                          <a:spcPts val="0"/>
                        </a:spcAft>
                      </a:pPr>
                      <a:endParaRPr lang="en-GB" sz="900" dirty="0">
                        <a:solidFill>
                          <a:schemeClr val="bg1"/>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ctr">
                        <a:spcAft>
                          <a:spcPts val="0"/>
                        </a:spcAft>
                      </a:pPr>
                      <a:r>
                        <a:rPr lang="en-GB" sz="1050" b="1" dirty="0">
                          <a:solidFill>
                            <a:schemeClr val="bg1"/>
                          </a:solidFill>
                          <a:latin typeface="Roboto"/>
                          <a:ea typeface="Roboto"/>
                          <a:cs typeface="Roboto"/>
                        </a:rPr>
                        <a:t>Generating Ideas</a:t>
                      </a:r>
                    </a:p>
                  </a:txBody>
                  <a:tcPr marL="72000" marR="72000" marT="36000" marB="3600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2"/>
                    </a:solidFill>
                  </a:tcPr>
                </a:tc>
                <a:extLst>
                  <a:ext uri="{0D108BD9-81ED-4DB2-BD59-A6C34878D82A}">
                    <a16:rowId xmlns:a16="http://schemas.microsoft.com/office/drawing/2014/main" val="1144577124"/>
                  </a:ext>
                </a:extLst>
              </a:tr>
              <a:tr h="419365">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N 0-4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1" dirty="0">
                          <a:solidFill>
                            <a:schemeClr val="bg2"/>
                          </a:solidFill>
                          <a:latin typeface="Roboto" panose="02000000000000000000" pitchFamily="2" charset="0"/>
                          <a:ea typeface="Roboto" panose="02000000000000000000" pitchFamily="2" charset="0"/>
                        </a:rPr>
                        <a:t>We give our age as a number of years.</a:t>
                      </a:r>
                    </a:p>
                    <a:p>
                      <a:pPr marL="72000" indent="-72000">
                        <a:lnSpc>
                          <a:spcPct val="100000"/>
                        </a:lnSpc>
                        <a:spcBef>
                          <a:spcPts val="0"/>
                        </a:spcBef>
                        <a:spcAft>
                          <a:spcPts val="0"/>
                        </a:spcAft>
                        <a:buFont typeface="Arial" panose="020B0604020202020204" pitchFamily="34" charset="0"/>
                        <a:buChar char="•"/>
                      </a:pPr>
                      <a:endParaRPr lang="en-GB" sz="900" dirty="0">
                        <a:solidFill>
                          <a:schemeClr val="bg2"/>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084403314"/>
                  </a:ext>
                </a:extLst>
              </a:tr>
              <a:tr h="419365">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Rece</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72000" marR="0" lvl="0" indent="-720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1" dirty="0">
                          <a:solidFill>
                            <a:schemeClr val="bg2"/>
                          </a:solidFill>
                          <a:latin typeface="Roboto" panose="02000000000000000000" pitchFamily="2" charset="0"/>
                          <a:ea typeface="Roboto" panose="02000000000000000000" pitchFamily="2" charset="0"/>
                        </a:rPr>
                        <a:t>We use vocabulary like, ‘now’, ‘then’, ‘before’, ‘after’ and ‘a long time ago’.</a:t>
                      </a:r>
                    </a:p>
                    <a:p>
                      <a:pPr marL="72000" indent="-72000">
                        <a:lnSpc>
                          <a:spcPct val="100000"/>
                        </a:lnSpc>
                        <a:spcBef>
                          <a:spcPts val="0"/>
                        </a:spcBef>
                        <a:spcAft>
                          <a:spcPts val="0"/>
                        </a:spcAft>
                        <a:buFont typeface="Arial" panose="020B0604020202020204" pitchFamily="34" charset="0"/>
                        <a:buChar char="•"/>
                      </a:pPr>
                      <a:endParaRPr lang="en-GB" sz="900" dirty="0">
                        <a:solidFill>
                          <a:schemeClr val="bg2"/>
                        </a:solidFill>
                        <a:latin typeface="Roboto" panose="02000000000000000000" pitchFamily="2" charset="0"/>
                        <a:ea typeface="Roboto" panose="02000000000000000000" pitchFamily="2" charset="0"/>
                        <a:cs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988777304"/>
                  </a:ext>
                </a:extLst>
              </a:tr>
              <a:tr h="947764">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Y1</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171450" indent="-171450">
                        <a:spcAft>
                          <a:spcPts val="600"/>
                        </a:spcAft>
                        <a:buFont typeface="Arial" panose="020B0604020202020204" pitchFamily="34" charset="0"/>
                        <a:buChar char="•"/>
                      </a:pPr>
                      <a:r>
                        <a:rPr lang="en-GB" sz="900" b="1" dirty="0">
                          <a:solidFill>
                            <a:schemeClr val="bg2"/>
                          </a:solidFill>
                          <a:latin typeface="Roboto" panose="02000000000000000000" pitchFamily="2" charset="0"/>
                          <a:ea typeface="Roboto" panose="02000000000000000000" pitchFamily="2" charset="0"/>
                        </a:rPr>
                        <a:t>We put events from our daily routine in the order in which they usually happen.</a:t>
                      </a:r>
                    </a:p>
                    <a:p>
                      <a:pPr marL="171450" indent="-171450">
                        <a:spcAft>
                          <a:spcPts val="600"/>
                        </a:spcAft>
                        <a:buFont typeface="Arial" panose="020B0604020202020204" pitchFamily="34" charset="0"/>
                        <a:buChar char="•"/>
                      </a:pPr>
                      <a:r>
                        <a:rPr lang="en-GB" sz="900" b="1" dirty="0">
                          <a:solidFill>
                            <a:schemeClr val="bg2"/>
                          </a:solidFill>
                          <a:latin typeface="Roboto" panose="02000000000000000000" pitchFamily="2" charset="0"/>
                          <a:ea typeface="Roboto" panose="02000000000000000000" pitchFamily="2" charset="0"/>
                        </a:rPr>
                        <a:t>We decide whether a source shows life in the past or present.</a:t>
                      </a: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en-GB" sz="900" b="1" dirty="0">
                          <a:solidFill>
                            <a:schemeClr val="bg2"/>
                          </a:solidFill>
                          <a:latin typeface="Roboto" panose="02000000000000000000" pitchFamily="2" charset="0"/>
                          <a:ea typeface="Roboto" panose="02000000000000000000" pitchFamily="2" charset="0"/>
                          <a:cs typeface="Times New Roman" panose="02020603050405020304" pitchFamily="18" charset="0"/>
                        </a:rPr>
                        <a:t>We r</a:t>
                      </a:r>
                      <a:r>
                        <a:rPr lang="en-GB" sz="900" b="1" dirty="0">
                          <a:solidFill>
                            <a:schemeClr val="bg2"/>
                          </a:solidFill>
                          <a:effectLst/>
                          <a:latin typeface="Roboto" panose="02000000000000000000" pitchFamily="2" charset="0"/>
                          <a:ea typeface="Roboto" panose="02000000000000000000" pitchFamily="2" charset="0"/>
                          <a:cs typeface="Times New Roman" panose="02020603050405020304" pitchFamily="18" charset="0"/>
                        </a:rPr>
                        <a:t>ecognise historical periods or events using arrows on a blank timeline.</a:t>
                      </a: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en-GB" sz="900" b="1" dirty="0">
                          <a:solidFill>
                            <a:schemeClr val="bg2"/>
                          </a:solidFill>
                          <a:latin typeface="Roboto" panose="02000000000000000000" pitchFamily="2" charset="0"/>
                          <a:ea typeface="Roboto" panose="02000000000000000000" pitchFamily="2" charset="0"/>
                        </a:rPr>
                        <a:t>We decide whether a source shows life in a more or less recent time than another.</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299316123"/>
                  </a:ext>
                </a:extLst>
              </a:tr>
              <a:tr h="33760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Y2</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171450" indent="-171450">
                        <a:spcAft>
                          <a:spcPts val="600"/>
                        </a:spcAft>
                        <a:buFont typeface="Arial" panose="020B0604020202020204" pitchFamily="34" charset="0"/>
                        <a:buChar char="•"/>
                      </a:pPr>
                      <a:r>
                        <a:rPr lang="en-US" sz="900" b="1" dirty="0">
                          <a:solidFill>
                            <a:schemeClr val="bg2"/>
                          </a:solidFill>
                          <a:latin typeface="Roboto" panose="02000000000000000000" pitchFamily="2" charset="0"/>
                          <a:ea typeface="Roboto" panose="02000000000000000000" pitchFamily="2" charset="0"/>
                        </a:rPr>
                        <a:t>We place a small selection of sources in order, from most to least recent.</a:t>
                      </a:r>
                    </a:p>
                    <a:p>
                      <a:pPr marL="171450" indent="-171450">
                        <a:spcAft>
                          <a:spcPts val="600"/>
                        </a:spcAft>
                        <a:buFont typeface="Arial" panose="020B0604020202020204" pitchFamily="34" charset="0"/>
                        <a:buChar char="•"/>
                      </a:pPr>
                      <a:endParaRPr lang="en-US" sz="900" b="1" dirty="0">
                        <a:solidFill>
                          <a:schemeClr val="bg2"/>
                        </a:solidFill>
                        <a:latin typeface="Roboto" panose="02000000000000000000" pitchFamily="2" charset="0"/>
                        <a:ea typeface="Roboto" panose="02000000000000000000" pitchFamily="2"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256699385"/>
                  </a:ext>
                </a:extLst>
              </a:tr>
              <a:tr h="467833">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Y3</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en-US" sz="900" b="1" dirty="0">
                          <a:solidFill>
                            <a:schemeClr val="bg2"/>
                          </a:solidFill>
                          <a:latin typeface="Roboto" panose="02000000000000000000" pitchFamily="2" charset="0"/>
                          <a:ea typeface="Roboto" panose="02000000000000000000" pitchFamily="2" charset="0"/>
                        </a:rPr>
                        <a:t>We use vocabulary like ‘decade’ and ‘century’.</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27509039"/>
                  </a:ext>
                </a:extLst>
              </a:tr>
              <a:tr h="512006">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Y4</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171450" indent="-171450">
                        <a:spcAft>
                          <a:spcPts val="600"/>
                        </a:spcAft>
                        <a:buFont typeface="Arial" panose="020B0604020202020204" pitchFamily="34" charset="0"/>
                        <a:buChar char="•"/>
                      </a:pPr>
                      <a:r>
                        <a:rPr lang="en-GB" sz="900" b="1" dirty="0">
                          <a:solidFill>
                            <a:schemeClr val="bg2"/>
                          </a:solidFill>
                          <a:latin typeface="Roboto" panose="02000000000000000000" pitchFamily="2" charset="0"/>
                          <a:ea typeface="Roboto" panose="02000000000000000000" pitchFamily="2" charset="0"/>
                        </a:rPr>
                        <a:t>We describe historical periods and time using dates [AD only] and as a given number of years ago (up to 1000, as per mathematics knowledge). </a:t>
                      </a:r>
                    </a:p>
                    <a:p>
                      <a:pPr marL="171450" indent="-171450">
                        <a:spcAft>
                          <a:spcPts val="600"/>
                        </a:spcAft>
                        <a:buFont typeface="Arial" panose="020B0604020202020204" pitchFamily="34" charset="0"/>
                        <a:buChar char="•"/>
                      </a:pPr>
                      <a:r>
                        <a:rPr lang="en-GB" sz="900" b="1" dirty="0">
                          <a:solidFill>
                            <a:schemeClr val="bg2"/>
                          </a:solidFill>
                          <a:latin typeface="Roboto" panose="02000000000000000000" pitchFamily="2" charset="0"/>
                          <a:ea typeface="Roboto" panose="02000000000000000000" pitchFamily="2" charset="0"/>
                        </a:rPr>
                        <a:t>We place dates (AD only) on a timeline.</a:t>
                      </a:r>
                    </a:p>
                    <a:p>
                      <a:pPr marL="171450" indent="-171450">
                        <a:spcAft>
                          <a:spcPts val="600"/>
                        </a:spcAft>
                        <a:buFont typeface="Arial" panose="020B0604020202020204" pitchFamily="34" charset="0"/>
                        <a:buChar char="•"/>
                      </a:pPr>
                      <a:r>
                        <a:rPr lang="en-GB" sz="900" b="1" dirty="0">
                          <a:solidFill>
                            <a:schemeClr val="bg2"/>
                          </a:solidFill>
                          <a:latin typeface="Roboto" panose="02000000000000000000" pitchFamily="2" charset="0"/>
                          <a:ea typeface="Roboto" panose="02000000000000000000" pitchFamily="2" charset="0"/>
                        </a:rPr>
                        <a:t>We convert between a year and a century. </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2985167854"/>
                  </a:ext>
                </a:extLst>
              </a:tr>
              <a:tr h="39600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Y5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171450" indent="-171450">
                        <a:spcAft>
                          <a:spcPts val="600"/>
                        </a:spcAft>
                        <a:buFont typeface="Arial" panose="020B0604020202020204" pitchFamily="34" charset="0"/>
                        <a:buChar char="•"/>
                      </a:pPr>
                      <a:r>
                        <a:rPr lang="en-GB" sz="900" dirty="0">
                          <a:solidFill>
                            <a:schemeClr val="bg2"/>
                          </a:solidFill>
                          <a:latin typeface="Roboto" panose="02000000000000000000" pitchFamily="2" charset="0"/>
                          <a:ea typeface="Roboto" panose="02000000000000000000" pitchFamily="2" charset="0"/>
                        </a:rPr>
                        <a:t>Now we are secure in negative numbers in mathematics, </a:t>
                      </a:r>
                      <a:r>
                        <a:rPr lang="en-GB" sz="900" b="1" dirty="0">
                          <a:solidFill>
                            <a:schemeClr val="bg2"/>
                          </a:solidFill>
                          <a:latin typeface="Roboto" panose="02000000000000000000" pitchFamily="2" charset="0"/>
                          <a:ea typeface="Roboto" panose="02000000000000000000" pitchFamily="2" charset="0"/>
                        </a:rPr>
                        <a:t>we can use AD (CE) and BC (BCE) accurately.</a:t>
                      </a:r>
                    </a:p>
                    <a:p>
                      <a:pPr marL="171450" marR="0" lvl="0"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en-GB" sz="900" dirty="0">
                          <a:solidFill>
                            <a:schemeClr val="bg2"/>
                          </a:solidFill>
                          <a:latin typeface="Roboto" panose="02000000000000000000" pitchFamily="2" charset="0"/>
                          <a:ea typeface="Roboto" panose="02000000000000000000" pitchFamily="2" charset="0"/>
                        </a:rPr>
                        <a:t>We add ‘</a:t>
                      </a:r>
                      <a:r>
                        <a:rPr lang="en-GB" sz="900" b="1" dirty="0">
                          <a:solidFill>
                            <a:schemeClr val="bg2"/>
                          </a:solidFill>
                          <a:latin typeface="Roboto" panose="02000000000000000000" pitchFamily="2" charset="0"/>
                          <a:ea typeface="Roboto" panose="02000000000000000000" pitchFamily="2" charset="0"/>
                        </a:rPr>
                        <a:t>millennium</a:t>
                      </a:r>
                      <a:r>
                        <a:rPr lang="en-GB" sz="900" dirty="0">
                          <a:solidFill>
                            <a:schemeClr val="bg2"/>
                          </a:solidFill>
                          <a:latin typeface="Roboto" panose="02000000000000000000" pitchFamily="2" charset="0"/>
                          <a:ea typeface="Roboto" panose="02000000000000000000" pitchFamily="2" charset="0"/>
                        </a:rPr>
                        <a:t>’ to our vocabulary of a way of describing time.</a:t>
                      </a: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897661920"/>
                  </a:ext>
                </a:extLst>
              </a:tr>
              <a:tr h="396000">
                <a:tc>
                  <a:txBody>
                    <a:bodyPr/>
                    <a:lstStyle/>
                    <a:p>
                      <a:pPr algn="ctr">
                        <a:spcAft>
                          <a:spcPts val="0"/>
                        </a:spcAft>
                      </a:pPr>
                      <a:r>
                        <a:rPr lang="en-GB" sz="1000" b="1" dirty="0">
                          <a:solidFill>
                            <a:schemeClr val="bg1"/>
                          </a:solidFill>
                          <a:latin typeface="Roboto" panose="02000000000000000000" pitchFamily="2" charset="0"/>
                          <a:ea typeface="Roboto" panose="02000000000000000000" pitchFamily="2" charset="0"/>
                          <a:cs typeface="Roboto" panose="02000000000000000000" pitchFamily="2" charset="0"/>
                        </a:rPr>
                        <a:t>Y6 </a:t>
                      </a:r>
                    </a:p>
                  </a:txBody>
                  <a:tcPr marL="72000" marR="72000" marT="36000" marB="36000" vert="vert27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B4A1CA"/>
                    </a:solidFill>
                  </a:tcPr>
                </a:tc>
                <a:tc>
                  <a:txBody>
                    <a:bodyPr/>
                    <a:lstStyle/>
                    <a:p>
                      <a:pPr marL="171450" indent="-171450" algn="l">
                        <a:spcAft>
                          <a:spcPts val="600"/>
                        </a:spcAft>
                        <a:buFont typeface="Arial" panose="020B0604020202020204" pitchFamily="34" charset="0"/>
                        <a:buChar char="•"/>
                      </a:pPr>
                      <a:r>
                        <a:rPr lang="en-US" sz="900" b="1" dirty="0">
                          <a:solidFill>
                            <a:schemeClr val="bg2"/>
                          </a:solidFill>
                          <a:effectLst/>
                          <a:latin typeface="Roboto" panose="02000000000000000000" pitchFamily="2" charset="0"/>
                          <a:ea typeface="Roboto" panose="02000000000000000000" pitchFamily="2" charset="0"/>
                          <a:cs typeface="Times New Roman" panose="02020603050405020304" pitchFamily="18" charset="0"/>
                        </a:rPr>
                        <a:t>We use key dates to compare the timing of two events, considering how closely together or far apart they occurred.</a:t>
                      </a:r>
                      <a:endParaRPr lang="en-GB" sz="900" b="1" dirty="0">
                        <a:solidFill>
                          <a:schemeClr val="bg2"/>
                        </a:solidFill>
                        <a:effectLst/>
                        <a:latin typeface="Roboto" panose="02000000000000000000" pitchFamily="2" charset="0"/>
                        <a:ea typeface="Roboto" panose="02000000000000000000" pitchFamily="2" charset="0"/>
                        <a:cs typeface="Times New Roman" panose="02020603050405020304" pitchFamily="18" charset="0"/>
                      </a:endParaRPr>
                    </a:p>
                  </a:txBody>
                  <a:tcPr marL="72000" marR="72000" marT="36000" marB="3600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096022282"/>
                  </a:ext>
                </a:extLst>
              </a:tr>
            </a:tbl>
          </a:graphicData>
        </a:graphic>
      </p:graphicFrame>
      <p:sp>
        <p:nvSpPr>
          <p:cNvPr id="7" name="Freeform: Shape 6">
            <a:extLst>
              <a:ext uri="{FF2B5EF4-FFF2-40B4-BE49-F238E27FC236}">
                <a16:creationId xmlns:a16="http://schemas.microsoft.com/office/drawing/2014/main" id="{CABCFDD9-1C50-FCC4-2A31-EF131F2C9162}"/>
              </a:ext>
            </a:extLst>
          </p:cNvPr>
          <p:cNvSpPr/>
          <p:nvPr/>
        </p:nvSpPr>
        <p:spPr>
          <a:xfrm>
            <a:off x="0" y="799342"/>
            <a:ext cx="2320212" cy="317645"/>
          </a:xfrm>
          <a:custGeom>
            <a:avLst/>
            <a:gdLst>
              <a:gd name="connsiteX0" fmla="*/ 104172 w 8669438"/>
              <a:gd name="connsiteY0" fmla="*/ 0 h 6423949"/>
              <a:gd name="connsiteX1" fmla="*/ 0 w 8669438"/>
              <a:gd name="connsiteY1" fmla="*/ 6423949 h 6423949"/>
              <a:gd name="connsiteX2" fmla="*/ 8669438 w 8669438"/>
              <a:gd name="connsiteY2" fmla="*/ 6308202 h 6423949"/>
              <a:gd name="connsiteX3" fmla="*/ 8599990 w 8669438"/>
              <a:gd name="connsiteY3" fmla="*/ 138896 h 6423949"/>
              <a:gd name="connsiteX4" fmla="*/ 104172 w 8669438"/>
              <a:gd name="connsiteY4" fmla="*/ 0 h 6423949"/>
              <a:gd name="connsiteX0" fmla="*/ 16157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16157 w 8581423"/>
              <a:gd name="connsiteY4" fmla="*/ 0 h 6423949"/>
              <a:gd name="connsiteX0" fmla="*/ 79025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79025 w 8581423"/>
              <a:gd name="connsiteY4" fmla="*/ 0 h 6423949"/>
              <a:gd name="connsiteX0" fmla="*/ 36589 w 8581423"/>
              <a:gd name="connsiteY0" fmla="*/ 0 h 6423949"/>
              <a:gd name="connsiteX1" fmla="*/ 0 w 8581423"/>
              <a:gd name="connsiteY1" fmla="*/ 6423949 h 6423949"/>
              <a:gd name="connsiteX2" fmla="*/ 8581423 w 8581423"/>
              <a:gd name="connsiteY2" fmla="*/ 6308202 h 6423949"/>
              <a:gd name="connsiteX3" fmla="*/ 8511975 w 8581423"/>
              <a:gd name="connsiteY3" fmla="*/ 138896 h 6423949"/>
              <a:gd name="connsiteX4" fmla="*/ 36589 w 8581423"/>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476821 w 8546269"/>
              <a:gd name="connsiteY3" fmla="*/ 138896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96393 w 8546269"/>
              <a:gd name="connsiteY3" fmla="*/ 138898 h 6423949"/>
              <a:gd name="connsiteX4" fmla="*/ 1435 w 8546269"/>
              <a:gd name="connsiteY4" fmla="*/ 0 h 6423949"/>
              <a:gd name="connsiteX0" fmla="*/ 1435 w 8546269"/>
              <a:gd name="connsiteY0" fmla="*/ 26944 h 6450893"/>
              <a:gd name="connsiteX1" fmla="*/ 2567 w 8546269"/>
              <a:gd name="connsiteY1" fmla="*/ 6450893 h 6450893"/>
              <a:gd name="connsiteX2" fmla="*/ 8546269 w 8546269"/>
              <a:gd name="connsiteY2" fmla="*/ 6335146 h 6450893"/>
              <a:gd name="connsiteX3" fmla="*/ 8276650 w 8546269"/>
              <a:gd name="connsiteY3" fmla="*/ 0 h 6450893"/>
              <a:gd name="connsiteX4" fmla="*/ 1435 w 8546269"/>
              <a:gd name="connsiteY4" fmla="*/ 26944 h 6450893"/>
              <a:gd name="connsiteX0" fmla="*/ 1435 w 8546269"/>
              <a:gd name="connsiteY0" fmla="*/ 82225 h 6506174"/>
              <a:gd name="connsiteX1" fmla="*/ 2567 w 8546269"/>
              <a:gd name="connsiteY1" fmla="*/ 6506174 h 6506174"/>
              <a:gd name="connsiteX2" fmla="*/ 8546269 w 8546269"/>
              <a:gd name="connsiteY2" fmla="*/ 6390427 h 6506174"/>
              <a:gd name="connsiteX3" fmla="*/ 8266777 w 8546269"/>
              <a:gd name="connsiteY3" fmla="*/ 0 h 6506174"/>
              <a:gd name="connsiteX4" fmla="*/ 1435 w 8546269"/>
              <a:gd name="connsiteY4" fmla="*/ 82225 h 6506174"/>
              <a:gd name="connsiteX0" fmla="*/ 1435 w 8546269"/>
              <a:gd name="connsiteY0" fmla="*/ 0 h 6423949"/>
              <a:gd name="connsiteX1" fmla="*/ 2567 w 8546269"/>
              <a:gd name="connsiteY1" fmla="*/ 6423949 h 6423949"/>
              <a:gd name="connsiteX2" fmla="*/ 8546269 w 8546269"/>
              <a:gd name="connsiteY2" fmla="*/ 6308202 h 6423949"/>
              <a:gd name="connsiteX3" fmla="*/ 8266777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47032 w 8546269"/>
              <a:gd name="connsiteY3" fmla="*/ 28337 h 6423949"/>
              <a:gd name="connsiteX4" fmla="*/ 1435 w 8546269"/>
              <a:gd name="connsiteY4" fmla="*/ 0 h 6423949"/>
              <a:gd name="connsiteX0" fmla="*/ 1435 w 8546269"/>
              <a:gd name="connsiteY0" fmla="*/ 54584 h 6478533"/>
              <a:gd name="connsiteX1" fmla="*/ 2567 w 8546269"/>
              <a:gd name="connsiteY1" fmla="*/ 6478533 h 6478533"/>
              <a:gd name="connsiteX2" fmla="*/ 8546269 w 8546269"/>
              <a:gd name="connsiteY2" fmla="*/ 6362786 h 6478533"/>
              <a:gd name="connsiteX3" fmla="*/ 8227286 w 8546269"/>
              <a:gd name="connsiteY3" fmla="*/ 0 h 6478533"/>
              <a:gd name="connsiteX4" fmla="*/ 1435 w 8546269"/>
              <a:gd name="connsiteY4" fmla="*/ 54584 h 6478533"/>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46269"/>
              <a:gd name="connsiteY0" fmla="*/ 0 h 6423949"/>
              <a:gd name="connsiteX1" fmla="*/ 2567 w 8546269"/>
              <a:gd name="connsiteY1" fmla="*/ 6423949 h 6423949"/>
              <a:gd name="connsiteX2" fmla="*/ 8546269 w 8546269"/>
              <a:gd name="connsiteY2" fmla="*/ 6308202 h 6423949"/>
              <a:gd name="connsiteX3" fmla="*/ 8237159 w 8546269"/>
              <a:gd name="connsiteY3" fmla="*/ 55977 h 6423949"/>
              <a:gd name="connsiteX4" fmla="*/ 1435 w 8546269"/>
              <a:gd name="connsiteY4" fmla="*/ 0 h 6423949"/>
              <a:gd name="connsiteX0" fmla="*/ 1435 w 8566014"/>
              <a:gd name="connsiteY0" fmla="*/ 0 h 6423949"/>
              <a:gd name="connsiteX1" fmla="*/ 2567 w 8566014"/>
              <a:gd name="connsiteY1" fmla="*/ 6423949 h 6423949"/>
              <a:gd name="connsiteX2" fmla="*/ 8566014 w 8566014"/>
              <a:gd name="connsiteY2" fmla="*/ 6391129 h 6423949"/>
              <a:gd name="connsiteX3" fmla="*/ 8237159 w 8566014"/>
              <a:gd name="connsiteY3" fmla="*/ 55977 h 6423949"/>
              <a:gd name="connsiteX4" fmla="*/ 1435 w 8566014"/>
              <a:gd name="connsiteY4" fmla="*/ 0 h 6423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66014" h="6423949">
                <a:moveTo>
                  <a:pt x="1435" y="0"/>
                </a:moveTo>
                <a:cubicBezTo>
                  <a:pt x="-3951" y="2141316"/>
                  <a:pt x="7953" y="4282633"/>
                  <a:pt x="2567" y="6423949"/>
                </a:cubicBezTo>
                <a:lnTo>
                  <a:pt x="8566014" y="6391129"/>
                </a:lnTo>
                <a:lnTo>
                  <a:pt x="8237159" y="55977"/>
                </a:lnTo>
                <a:lnTo>
                  <a:pt x="1435"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r>
              <a:rPr lang="en-US" sz="1600" b="1" dirty="0">
                <a:solidFill>
                  <a:srgbClr val="FFFFFF"/>
                </a:solidFill>
                <a:latin typeface="United Curriculum" panose="020B0604020202020204" charset="0"/>
                <a:ea typeface="Roboto Slab" pitchFamily="2" charset="0"/>
              </a:rPr>
              <a:t>Part 1 of 1</a:t>
            </a:r>
            <a:endParaRPr lang="en-GB" sz="1600" b="1" dirty="0">
              <a:solidFill>
                <a:srgbClr val="FFFFFF"/>
              </a:solidFill>
              <a:latin typeface="United Curriculum" panose="020B0604020202020204" charset="0"/>
              <a:ea typeface="Roboto Slab" pitchFamily="2" charset="0"/>
            </a:endParaRPr>
          </a:p>
        </p:txBody>
      </p:sp>
    </p:spTree>
    <p:extLst>
      <p:ext uri="{BB962C8B-B14F-4D97-AF65-F5344CB8AC3E}">
        <p14:creationId xmlns:p14="http://schemas.microsoft.com/office/powerpoint/2010/main" val="1634780650"/>
      </p:ext>
    </p:extLst>
  </p:cSld>
  <p:clrMapOvr>
    <a:masterClrMapping/>
  </p:clrMapOvr>
</p:sld>
</file>

<file path=ppt/theme/theme1.xml><?xml version="1.0" encoding="utf-8"?>
<a:theme xmlns:a="http://schemas.openxmlformats.org/drawingml/2006/main" name="Title Slide">
  <a:themeElements>
    <a:clrScheme name="UL Humanities (Teacher Facing)">
      <a:dk1>
        <a:srgbClr val="FFFFFF"/>
      </a:dk1>
      <a:lt1>
        <a:srgbClr val="000000"/>
      </a:lt1>
      <a:dk2>
        <a:srgbClr val="E6E6E6"/>
      </a:dk2>
      <a:lt2>
        <a:srgbClr val="565656"/>
      </a:lt2>
      <a:accent1>
        <a:srgbClr val="8262A6"/>
      </a:accent1>
      <a:accent2>
        <a:srgbClr val="D17E3F"/>
      </a:accent2>
      <a:accent3>
        <a:srgbClr val="3E9C64"/>
      </a:accent3>
      <a:accent4>
        <a:srgbClr val="4E83BE"/>
      </a:accent4>
      <a:accent5>
        <a:srgbClr val="C35993"/>
      </a:accent5>
      <a:accent6>
        <a:srgbClr val="88A442"/>
      </a:accent6>
      <a:hlink>
        <a:srgbClr val="D55D5D"/>
      </a:hlink>
      <a:folHlink>
        <a:srgbClr val="40A6B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acher Resources">
  <a:themeElements>
    <a:clrScheme name="UL Humanities (Teacher Facing)">
      <a:dk1>
        <a:srgbClr val="FFFFFF"/>
      </a:dk1>
      <a:lt1>
        <a:srgbClr val="000000"/>
      </a:lt1>
      <a:dk2>
        <a:srgbClr val="E6E6E6"/>
      </a:dk2>
      <a:lt2>
        <a:srgbClr val="565656"/>
      </a:lt2>
      <a:accent1>
        <a:srgbClr val="8262A6"/>
      </a:accent1>
      <a:accent2>
        <a:srgbClr val="D17E3F"/>
      </a:accent2>
      <a:accent3>
        <a:srgbClr val="3E9C64"/>
      </a:accent3>
      <a:accent4>
        <a:srgbClr val="4E83BE"/>
      </a:accent4>
      <a:accent5>
        <a:srgbClr val="C35993"/>
      </a:accent5>
      <a:accent6>
        <a:srgbClr val="88A442"/>
      </a:accent6>
      <a:hlink>
        <a:srgbClr val="D55D5D"/>
      </a:hlink>
      <a:folHlink>
        <a:srgbClr val="40A6BA"/>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spcAft>
            <a:spcPts val="600"/>
          </a:spcAft>
          <a:defRPr sz="1200" smtClean="0">
            <a:solidFill>
              <a:schemeClr val="bg1"/>
            </a:solidFill>
            <a:latin typeface="Roboto" panose="02000000000000000000" pitchFamily="2" charset="0"/>
            <a:ea typeface="Roboto" panose="02000000000000000000" pitchFamily="2" charset="0"/>
            <a:cs typeface="Roboto" panose="02000000000000000000" pitchFamily="2"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71783564CED2345ADAF3C89656DD832" ma:contentTypeVersion="18" ma:contentTypeDescription="Create a new document." ma:contentTypeScope="" ma:versionID="1429ac8f9966304ee3fde7590d9662e7">
  <xsd:schema xmlns:xsd="http://www.w3.org/2001/XMLSchema" xmlns:xs="http://www.w3.org/2001/XMLSchema" xmlns:p="http://schemas.microsoft.com/office/2006/metadata/properties" xmlns:ns2="c271d0f0-7a79-4c84-8a39-c67b41a98fc2" xmlns:ns3="c49c2b2d-70df-4287-b29a-6aac4134a1ff" targetNamespace="http://schemas.microsoft.com/office/2006/metadata/properties" ma:root="true" ma:fieldsID="26b2eaaa1375f3cfba748eb4444e8e9d" ns2:_="" ns3:_="">
    <xsd:import namespace="c271d0f0-7a79-4c84-8a39-c67b41a98fc2"/>
    <xsd:import namespace="c49c2b2d-70df-4287-b29a-6aac4134a1f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CR"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271d0f0-7a79-4c84-8a39-c67b41a98f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49c2b2d-70df-4287-b29a-6aac4134a1f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c435bdf-e4bb-49aa-a174-4e7f622dcafd}" ma:internalName="TaxCatchAll" ma:showField="CatchAllData" ma:web="c49c2b2d-70df-4287-b29a-6aac4134a1f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c49c2b2d-70df-4287-b29a-6aac4134a1ff">
      <UserInfo>
        <DisplayName>Mark Stephenson</DisplayName>
        <AccountId>31</AccountId>
        <AccountType/>
      </UserInfo>
      <UserInfo>
        <DisplayName>Jessica Quinn</DisplayName>
        <AccountId>345</AccountId>
        <AccountType/>
      </UserInfo>
      <UserInfo>
        <DisplayName>Euan Graham</DisplayName>
        <AccountId>415</AccountId>
        <AccountType/>
      </UserInfo>
      <UserInfo>
        <DisplayName>Jackie Wright</DisplayName>
        <AccountId>1183</AccountId>
        <AccountType/>
      </UserInfo>
      <UserInfo>
        <DisplayName>Holly Caston</DisplayName>
        <AccountId>354</AccountId>
        <AccountType/>
      </UserInfo>
      <UserInfo>
        <DisplayName>Charlie Cutler</DisplayName>
        <AccountId>30</AccountId>
        <AccountType/>
      </UserInfo>
      <UserInfo>
        <DisplayName>Mariu Hurriaga</DisplayName>
        <AccountId>262</AccountId>
        <AccountType/>
      </UserInfo>
      <UserInfo>
        <DisplayName>Lucy Hawker</DisplayName>
        <AccountId>1123</AccountId>
        <AccountType/>
      </UserInfo>
      <UserInfo>
        <DisplayName>Katie Gooch</DisplayName>
        <AccountId>637</AccountId>
        <AccountType/>
      </UserInfo>
      <UserInfo>
        <DisplayName>Elizabeth Lupton</DisplayName>
        <AccountId>381</AccountId>
        <AccountType/>
      </UserInfo>
    </SharedWithUsers>
    <TaxCatchAll xmlns="c49c2b2d-70df-4287-b29a-6aac4134a1ff" xsi:nil="true"/>
    <lcf76f155ced4ddcb4097134ff3c332f xmlns="c271d0f0-7a79-4c84-8a39-c67b41a98fc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F2A31F0-0284-4FFD-850E-478562CD718B}">
  <ds:schemaRefs>
    <ds:schemaRef ds:uri="http://schemas.microsoft.com/sharepoint/v3/contenttype/forms"/>
  </ds:schemaRefs>
</ds:datastoreItem>
</file>

<file path=customXml/itemProps2.xml><?xml version="1.0" encoding="utf-8"?>
<ds:datastoreItem xmlns:ds="http://schemas.openxmlformats.org/officeDocument/2006/customXml" ds:itemID="{E26C7400-4A8D-4E93-A1C7-5014FDD0400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271d0f0-7a79-4c84-8a39-c67b41a98fc2"/>
    <ds:schemaRef ds:uri="c49c2b2d-70df-4287-b29a-6aac4134a1f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F20F8DA-C4FB-4450-BACC-F5A742E79B9F}">
  <ds:schemaRefs>
    <ds:schemaRef ds:uri="7cdbce52-7c58-4c49-97cb-d953267058b2"/>
    <ds:schemaRef ds:uri="84283a62-dbf0-4bf3-9286-04d2ea05a3a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 ds:uri="c49c2b2d-70df-4287-b29a-6aac4134a1ff"/>
    <ds:schemaRef ds:uri="c271d0f0-7a79-4c84-8a39-c67b41a98fc2"/>
  </ds:schemaRefs>
</ds:datastoreItem>
</file>

<file path=docProps/app.xml><?xml version="1.0" encoding="utf-8"?>
<Properties xmlns="http://schemas.openxmlformats.org/officeDocument/2006/extended-properties" xmlns:vt="http://schemas.openxmlformats.org/officeDocument/2006/docPropsVTypes">
  <Template>Office Theme</Template>
  <TotalTime>86</TotalTime>
  <Words>4088</Words>
  <Application>Microsoft Office PowerPoint</Application>
  <PresentationFormat>A4 Paper (210x297 mm)</PresentationFormat>
  <Paragraphs>308</Paragraphs>
  <Slides>10</Slides>
  <Notes>0</Notes>
  <HiddenSlides>0</HiddenSlides>
  <MMClips>0</MMClips>
  <ScaleCrop>false</ScaleCrop>
  <HeadingPairs>
    <vt:vector size="4" baseType="variant">
      <vt:variant>
        <vt:lpstr>Theme</vt:lpstr>
      </vt:variant>
      <vt:variant>
        <vt:i4>2</vt:i4>
      </vt:variant>
      <vt:variant>
        <vt:lpstr>Slide Titles</vt:lpstr>
      </vt:variant>
      <vt:variant>
        <vt:i4>10</vt:i4>
      </vt:variant>
    </vt:vector>
  </HeadingPairs>
  <TitlesOfParts>
    <vt:vector size="12" baseType="lpstr">
      <vt:lpstr>Title Slide</vt:lpstr>
      <vt:lpstr>Teacher Resources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Quinn</dc:creator>
  <cp:lastModifiedBy>Leanne GREAVES</cp:lastModifiedBy>
  <cp:revision>10</cp:revision>
  <dcterms:created xsi:type="dcterms:W3CDTF">2021-04-22T13:12:58Z</dcterms:created>
  <dcterms:modified xsi:type="dcterms:W3CDTF">2024-06-18T19:56:59Z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0x010100671783564CED2345ADAF3C89656DD832</vt:lpwstr>
  </property>
  <property fmtid="{D5CDD505-2E9C-101B-9397-08002B2CF9AE}" pid="3" name="MediaServiceImageTags">
    <vt:lpwstr/>
  </property>
</Properties>
</file>