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94" r:id="rId4"/>
    <p:sldMasterId id="2147483806" r:id="rId5"/>
  </p:sldMasterIdLst>
  <p:notesMasterIdLst>
    <p:notesMasterId r:id="rId8"/>
  </p:notesMasterIdLst>
  <p:sldIdLst>
    <p:sldId id="261" r:id="rId6"/>
    <p:sldId id="265"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9D1DC4-1B67-7835-7D7A-D01116B211D4}" v="2" dt="2026-09-24T13:46:37.602"/>
    <p1510:client id="{A17A4514-C756-698E-BFDB-9888BA33C733}" v="429" dt="2026-09-22T15:49:42.106"/>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80"/>
        <p:guide pos="216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ira Pardhan" userId="S::spardhan@tpa.keystrust.org::4c95512e-ccf2-4524-891e-fb2ac38b6f4e" providerId="AD" clId="Web-{6B9D1DC4-1B67-7835-7D7A-D01116B211D4}"/>
    <pc:docChg chg="modSld">
      <pc:chgData name="Sabira Pardhan" userId="S::spardhan@tpa.keystrust.org::4c95512e-ccf2-4524-891e-fb2ac38b6f4e" providerId="AD" clId="Web-{6B9D1DC4-1B67-7835-7D7A-D01116B211D4}" dt="2026-09-24T13:46:37.602" v="0" actId="20577"/>
      <pc:docMkLst>
        <pc:docMk/>
      </pc:docMkLst>
      <pc:sldChg chg="modSp">
        <pc:chgData name="Sabira Pardhan" userId="S::spardhan@tpa.keystrust.org::4c95512e-ccf2-4524-891e-fb2ac38b6f4e" providerId="AD" clId="Web-{6B9D1DC4-1B67-7835-7D7A-D01116B211D4}" dt="2026-09-24T13:46:37.602" v="0" actId="20577"/>
        <pc:sldMkLst>
          <pc:docMk/>
          <pc:sldMk cId="3986504116" sldId="265"/>
        </pc:sldMkLst>
        <pc:spChg chg="mod">
          <ac:chgData name="Sabira Pardhan" userId="S::spardhan@tpa.keystrust.org::4c95512e-ccf2-4524-891e-fb2ac38b6f4e" providerId="AD" clId="Web-{6B9D1DC4-1B67-7835-7D7A-D01116B211D4}" dt="2026-09-24T13:46:37.602" v="0" actId="20577"/>
          <ac:spMkLst>
            <pc:docMk/>
            <pc:sldMk cId="3986504116" sldId="265"/>
            <ac:spMk id="8" creationId="{C50E906A-04AA-A3FE-E766-D5A0E92D9D5B}"/>
          </ac:spMkLst>
        </pc:spChg>
      </pc:sldChg>
    </pc:docChg>
  </pc:docChgLst>
  <pc:docChgLst>
    <pc:chgData name="Kirsty HARROLD" userId="S::kharrold@tpa.keystrust.org::dfa9c00f-e140-4b74-b25f-690297358915" providerId="AD" clId="Web-{A17A4514-C756-698E-BFDB-9888BA33C733}"/>
    <pc:docChg chg="modSld">
      <pc:chgData name="Kirsty HARROLD" userId="S::kharrold@tpa.keystrust.org::dfa9c00f-e140-4b74-b25f-690297358915" providerId="AD" clId="Web-{A17A4514-C756-698E-BFDB-9888BA33C733}" dt="2026-09-22T15:49:41.231" v="195" actId="20577"/>
      <pc:docMkLst>
        <pc:docMk/>
      </pc:docMkLst>
      <pc:sldChg chg="modSp">
        <pc:chgData name="Kirsty HARROLD" userId="S::kharrold@tpa.keystrust.org::dfa9c00f-e140-4b74-b25f-690297358915" providerId="AD" clId="Web-{A17A4514-C756-698E-BFDB-9888BA33C733}" dt="2026-09-22T15:44:10.532" v="8" actId="20577"/>
        <pc:sldMkLst>
          <pc:docMk/>
          <pc:sldMk cId="2182333825" sldId="261"/>
        </pc:sldMkLst>
        <pc:spChg chg="mod">
          <ac:chgData name="Kirsty HARROLD" userId="S::kharrold@tpa.keystrust.org::dfa9c00f-e140-4b74-b25f-690297358915" providerId="AD" clId="Web-{A17A4514-C756-698E-BFDB-9888BA33C733}" dt="2026-09-22T15:44:10.532" v="8" actId="20577"/>
          <ac:spMkLst>
            <pc:docMk/>
            <pc:sldMk cId="2182333825" sldId="261"/>
            <ac:spMk id="55" creationId="{00000000-0000-0000-0000-000000000000}"/>
          </ac:spMkLst>
        </pc:spChg>
      </pc:sldChg>
      <pc:sldChg chg="modSp">
        <pc:chgData name="Kirsty HARROLD" userId="S::kharrold@tpa.keystrust.org::dfa9c00f-e140-4b74-b25f-690297358915" providerId="AD" clId="Web-{A17A4514-C756-698E-BFDB-9888BA33C733}" dt="2026-09-22T15:49:41.231" v="195" actId="20577"/>
        <pc:sldMkLst>
          <pc:docMk/>
          <pc:sldMk cId="3986504116" sldId="265"/>
        </pc:sldMkLst>
        <pc:spChg chg="mod">
          <ac:chgData name="Kirsty HARROLD" userId="S::kharrold@tpa.keystrust.org::dfa9c00f-e140-4b74-b25f-690297358915" providerId="AD" clId="Web-{A17A4514-C756-698E-BFDB-9888BA33C733}" dt="2026-09-22T15:48:24.041" v="139" actId="20577"/>
          <ac:spMkLst>
            <pc:docMk/>
            <pc:sldMk cId="3986504116" sldId="265"/>
            <ac:spMk id="3" creationId="{F7758FEF-D203-088C-80D9-9AAEE2760EC5}"/>
          </ac:spMkLst>
        </pc:spChg>
        <pc:spChg chg="mod">
          <ac:chgData name="Kirsty HARROLD" userId="S::kharrold@tpa.keystrust.org::dfa9c00f-e140-4b74-b25f-690297358915" providerId="AD" clId="Web-{A17A4514-C756-698E-BFDB-9888BA33C733}" dt="2026-09-22T15:49:41.231" v="195" actId="20577"/>
          <ac:spMkLst>
            <pc:docMk/>
            <pc:sldMk cId="3986504116" sldId="265"/>
            <ac:spMk id="9" creationId="{108FC65E-5497-5627-12F8-636F3A35255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3DF1F9CE-FED1-41EF-B145-129EC608D1CF}" type="datetimeFigureOut">
              <a:rPr lang="en-GB" smtClean="0"/>
              <a:t>24/09/2026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A5536ADD-7E32-4FB7-B3F1-057B6FA56580}" type="slidenum">
              <a:rPr lang="en-GB" smtClean="0"/>
              <a:t>‹#›</a:t>
            </a:fld>
            <a:endParaRPr lang="en-GB"/>
          </a:p>
        </p:txBody>
      </p:sp>
    </p:spTree>
    <p:extLst>
      <p:ext uri="{BB962C8B-B14F-4D97-AF65-F5344CB8AC3E}">
        <p14:creationId xmlns:p14="http://schemas.microsoft.com/office/powerpoint/2010/main" val="887264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62F9F566-C562-B325-4108-79FC01B3AA96}"/>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858EF16C-8FF8-6F5B-3C15-35FF37366B9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9A8EBD4A-FB65-F03E-4899-87B507A803F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81188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0673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7221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88899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56057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73811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12846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6178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918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7556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94842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67680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599493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2707543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79562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374451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234606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031486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1722533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8764621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348658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541051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224302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4097098"/>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9/24/2026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3675375397"/>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a:solidFill>
                  <a:srgbClr val="FFFFFF"/>
                </a:solidFill>
                <a:latin typeface="Lato"/>
                <a:ea typeface="Lato"/>
                <a:cs typeface="Lato"/>
                <a:sym typeface="Lato"/>
              </a:rPr>
              <a:t>Year 5:</a:t>
            </a:r>
            <a:endParaRPr lang="en-GB" sz="6599" b="1">
              <a:solidFill>
                <a:srgbClr val="FFFFFF"/>
              </a:solidFill>
              <a:latin typeface="Lato"/>
              <a:ea typeface="Lato"/>
              <a:cs typeface="Lato"/>
              <a:sym typeface="Arial"/>
            </a:endParaRPr>
          </a:p>
          <a:p>
            <a:pPr defTabSz="457165">
              <a:buClr>
                <a:srgbClr val="000000"/>
              </a:buClr>
            </a:pPr>
            <a:r>
              <a:rPr lang="en-GB" sz="6599" b="1">
                <a:solidFill>
                  <a:srgbClr val="FFFFFF"/>
                </a:solidFill>
                <a:latin typeface="Lato"/>
                <a:ea typeface="Lato"/>
                <a:cs typeface="Lato"/>
                <a:sym typeface="Arial"/>
              </a:rPr>
              <a:t>Autumn Curriculum</a:t>
            </a:r>
          </a:p>
        </p:txBody>
      </p:sp>
      <p:sp>
        <p:nvSpPr>
          <p:cNvPr id="55" name="Google Shape;55;p13"/>
          <p:cNvSpPr txBox="1"/>
          <p:nvPr/>
        </p:nvSpPr>
        <p:spPr>
          <a:xfrm>
            <a:off x="1341627" y="7205790"/>
            <a:ext cx="10463023" cy="1055434"/>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a:solidFill>
                  <a:srgbClr val="FFFFFF"/>
                </a:solidFill>
                <a:latin typeface="Lato"/>
                <a:ea typeface="Lato"/>
                <a:cs typeface="Lato"/>
                <a:sym typeface="Lato"/>
              </a:rPr>
              <a:t>Teacher: </a:t>
            </a:r>
            <a:r>
              <a:rPr lang="en-US" sz="2400" spc="-55">
                <a:solidFill>
                  <a:srgbClr val="FFFFFF"/>
                </a:solidFill>
                <a:latin typeface="Lato"/>
                <a:ea typeface="Lato"/>
                <a:cs typeface="Lato"/>
              </a:rPr>
              <a:t>Miss Harrold, </a:t>
            </a:r>
            <a:r>
              <a:rPr lang="en-US" sz="2400" spc="-55" err="1">
                <a:solidFill>
                  <a:srgbClr val="FFFFFF"/>
                </a:solidFill>
                <a:latin typeface="Lato"/>
                <a:ea typeface="Lato"/>
                <a:cs typeface="Lato"/>
              </a:rPr>
              <a:t>Mrs</a:t>
            </a:r>
            <a:r>
              <a:rPr lang="en-US" sz="2400" spc="-55">
                <a:solidFill>
                  <a:srgbClr val="FFFFFF"/>
                </a:solidFill>
                <a:latin typeface="Lato"/>
                <a:ea typeface="Lato"/>
                <a:cs typeface="Lato"/>
              </a:rPr>
              <a:t> Charlton, Miss Jamil</a:t>
            </a:r>
            <a:endParaRPr lang="en-US"/>
          </a:p>
          <a:p>
            <a:pPr defTabSz="457165">
              <a:lnSpc>
                <a:spcPct val="115000"/>
              </a:lnSpc>
              <a:buClr>
                <a:srgbClr val="000000"/>
              </a:buClr>
            </a:pPr>
            <a:endParaRPr sz="2417"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B1C5CF62-F7C3-B72B-86E3-11B6EDDE0D38}"/>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1D0730F5-DDAE-C1FB-A942-C503BA62B8FD}"/>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7352D40D-5884-26D5-7A78-3F55CC40967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a:solidFill>
                  <a:srgbClr val="FFFFFF"/>
                </a:solidFill>
                <a:latin typeface="Lato"/>
                <a:ea typeface="Lato"/>
                <a:cs typeface="Lato"/>
                <a:sym typeface="Lato"/>
              </a:rPr>
              <a:t>Teacher: Miss Joyce</a:t>
            </a:r>
            <a:endParaRPr sz="2417"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4BAAF5BA-5793-CA3A-58D1-463005974E27}"/>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F7758FEF-D203-088C-80D9-9AAEE2760EC5}"/>
              </a:ext>
            </a:extLst>
          </p:cNvPr>
          <p:cNvSpPr txBox="1"/>
          <p:nvPr/>
        </p:nvSpPr>
        <p:spPr>
          <a:xfrm>
            <a:off x="658172" y="2073275"/>
            <a:ext cx="8936678" cy="8378512"/>
          </a:xfrm>
          <a:prstGeom prst="rect">
            <a:avLst/>
          </a:prstGeom>
        </p:spPr>
        <p:txBody>
          <a:bodyPr vert="horz" wrap="square" lIns="0" tIns="17145" rIns="0" bIns="0" rtlCol="0" anchor="t">
            <a:spAutoFit/>
          </a:bodyPr>
          <a:lstStyle/>
          <a:p>
            <a:pPr>
              <a:lnSpc>
                <a:spcPct val="115000"/>
              </a:lnSpc>
              <a:tabLst>
                <a:tab pos="180340" algn="l"/>
              </a:tabLst>
            </a:pPr>
            <a:r>
              <a:rPr lang="en-GB" sz="2000" b="1">
                <a:latin typeface="Calibri"/>
                <a:ea typeface="Calibri"/>
                <a:cs typeface="Calibri"/>
              </a:rPr>
              <a:t>Our Topics – Investigating World Trade and Ancient Rome</a:t>
            </a:r>
            <a:endParaRPr lang="en-GB" b="1">
              <a:latin typeface="Arial"/>
              <a:ea typeface="Calibri"/>
              <a:cs typeface="Arial"/>
            </a:endParaRPr>
          </a:p>
          <a:p>
            <a:pPr>
              <a:lnSpc>
                <a:spcPct val="114999"/>
              </a:lnSpc>
              <a:tabLst>
                <a:tab pos="180340" algn="l"/>
              </a:tabLst>
            </a:pPr>
            <a:r>
              <a:rPr lang="en-GB" sz="2000">
                <a:latin typeface="Calibri"/>
                <a:ea typeface="Calibri"/>
                <a:cs typeface="Calibri"/>
              </a:rPr>
              <a:t>This term pupils will be exploring how trade is carried across globally looking at both natural and human-made resources before diving into the past of Ancient Rome, learning about their customs, inventions and how their empire changed over time. </a:t>
            </a:r>
            <a:endParaRPr lang="en-GB" sz="2000" b="1">
              <a:latin typeface="Calibri"/>
              <a:ea typeface="Calibri"/>
              <a:cs typeface="Calibri"/>
            </a:endParaRPr>
          </a:p>
          <a:p>
            <a:pPr>
              <a:lnSpc>
                <a:spcPct val="114999"/>
              </a:lnSpc>
              <a:tabLst>
                <a:tab pos="180340" algn="l"/>
              </a:tabLst>
            </a:pPr>
            <a:r>
              <a:rPr lang="en-GB" sz="2000" b="1">
                <a:latin typeface="Calibri"/>
                <a:ea typeface="Calibri"/>
                <a:cs typeface="Calibri"/>
              </a:rPr>
              <a:t>Writing</a:t>
            </a:r>
            <a:endParaRPr lang="en-GB" sz="1800" b="1">
              <a:effectLst/>
              <a:latin typeface="Arial"/>
              <a:ea typeface="Times New Roman" panose="02020603050405020304" pitchFamily="18" charset="0"/>
              <a:cs typeface="Arial"/>
            </a:endParaRPr>
          </a:p>
          <a:p>
            <a:pPr>
              <a:lnSpc>
                <a:spcPct val="115000"/>
              </a:lnSpc>
              <a:spcAft>
                <a:spcPts val="1000"/>
              </a:spcAft>
            </a:pPr>
            <a:r>
              <a:rPr lang="en-GB">
                <a:latin typeface="Calibri"/>
                <a:ea typeface="Calibri"/>
                <a:cs typeface="Calibri"/>
              </a:rPr>
              <a:t>In writing we shall be focusing on our descriptive skills, through writing a setting and character description inspired by the book Leon and the place between. We will also be writing a narrative based around our class reader, Tamarind and the Star of Ishta.</a:t>
            </a:r>
            <a:endParaRPr lang="en-GB">
              <a:solidFill>
                <a:srgbClr val="2A2C65"/>
              </a:solidFill>
              <a:latin typeface="Calibri"/>
              <a:ea typeface="Calibri"/>
              <a:cs typeface="Calibri"/>
            </a:endParaRPr>
          </a:p>
          <a:p>
            <a:r>
              <a:rPr lang="en-GB" b="1">
                <a:latin typeface="Calibri"/>
                <a:ea typeface="Calibri"/>
                <a:cs typeface="Calibri"/>
              </a:rPr>
              <a:t>Science:</a:t>
            </a:r>
          </a:p>
          <a:p>
            <a:r>
              <a:rPr lang="en-GB">
                <a:latin typeface="Calibri"/>
                <a:ea typeface="Calibri"/>
                <a:cs typeface="Calibri"/>
              </a:rPr>
              <a:t>In Science, the children will be learning about separating different mixtures and all about different energies. </a:t>
            </a:r>
            <a:endParaRPr lang="en-GB">
              <a:latin typeface="Calibri" panose="020F0502020204030204" pitchFamily="34" charset="0"/>
              <a:ea typeface="Calibri"/>
              <a:cs typeface="Calibri" panose="020F0502020204030204" pitchFamily="34" charset="0"/>
            </a:endParaRPr>
          </a:p>
          <a:p>
            <a:endParaRPr lang="en-GB">
              <a:latin typeface="Calibri"/>
              <a:ea typeface="Calibri"/>
              <a:cs typeface="Calibri"/>
            </a:endParaRPr>
          </a:p>
          <a:p>
            <a:pPr>
              <a:spcAft>
                <a:spcPts val="1000"/>
              </a:spcAft>
            </a:pPr>
            <a:r>
              <a:rPr lang="en-GB" b="1">
                <a:latin typeface="Calibri"/>
                <a:ea typeface="Calibri"/>
                <a:cs typeface="Calibri"/>
              </a:rPr>
              <a:t>Reading: </a:t>
            </a:r>
            <a:br>
              <a:rPr lang="en-GB" b="1">
                <a:latin typeface="Calibri" panose="020F0502020204030204" pitchFamily="34" charset="0"/>
                <a:cs typeface="Calibri" panose="020F0502020204030204" pitchFamily="34" charset="0"/>
              </a:rPr>
            </a:br>
            <a:r>
              <a:rPr lang="en-GB">
                <a:latin typeface="Calibri"/>
                <a:ea typeface="Calibri"/>
                <a:cs typeface="Calibri"/>
              </a:rPr>
              <a:t>Please read with your child regularly. We will be continuing to use the ‘Destination Reader’ scheme that develops the children’s ability to talk about the books that they have read and are currently studying. Please read with your child as often as possible. There will be a reading challenge bookmark that will be given to your child each week and this is to be uploaded to seesaw where your child’s class teacher will monitor their reading. </a:t>
            </a:r>
            <a:endParaRPr lang="en-GB" b="1">
              <a:latin typeface="Calibri"/>
              <a:ea typeface="Calibri"/>
              <a:cs typeface="Calibri"/>
            </a:endParaRPr>
          </a:p>
          <a:p>
            <a:pPr>
              <a:lnSpc>
                <a:spcPct val="115000"/>
              </a:lnSpc>
              <a:spcAft>
                <a:spcPts val="1000"/>
              </a:spcAft>
            </a:pPr>
            <a:r>
              <a:rPr lang="en-GB" sz="1800" b="1">
                <a:effectLst/>
                <a:latin typeface="Calibri"/>
                <a:ea typeface="Calibri"/>
                <a:cs typeface="Calibri"/>
              </a:rPr>
              <a:t>Assemblies</a:t>
            </a:r>
            <a:r>
              <a:rPr lang="en-GB" sz="1800" b="1">
                <a:effectLst/>
                <a:latin typeface="Calibri"/>
                <a:ea typeface="Calibri"/>
                <a:cs typeface="Times New Roman"/>
              </a:rPr>
              <a:t>:</a:t>
            </a:r>
            <a:br>
              <a:rPr lang="en-GB" sz="1800" b="1">
                <a:effectLst/>
                <a:latin typeface="Calibri" panose="020F0502020204030204" pitchFamily="34" charset="0"/>
                <a:ea typeface="Calibri" panose="020F0502020204030204" pitchFamily="34" charset="0"/>
                <a:cs typeface="Times New Roman" panose="02020603050405020304" pitchFamily="18" charset="0"/>
              </a:rPr>
            </a:br>
            <a:r>
              <a:rPr lang="en-GB" b="1">
                <a:latin typeface="Calibri"/>
                <a:ea typeface="Calibri"/>
                <a:cs typeface="Times New Roman"/>
              </a:rPr>
              <a:t>5I and 5B- Thursday 8th October at 2:55 </a:t>
            </a:r>
            <a:endParaRPr lang="en-GB" sz="1800">
              <a:effectLst/>
              <a:latin typeface="Calibri"/>
              <a:ea typeface="Times New Roman" panose="02020603050405020304" pitchFamily="18" charset="0"/>
              <a:cs typeface="Calibri"/>
            </a:endParaRPr>
          </a:p>
          <a:p>
            <a:pPr>
              <a:lnSpc>
                <a:spcPct val="115000"/>
              </a:lnSpc>
              <a:spcAft>
                <a:spcPts val="1000"/>
              </a:spcAft>
            </a:pPr>
            <a:r>
              <a:rPr lang="en-GB" b="1">
                <a:latin typeface="Calibri"/>
                <a:ea typeface="Calibri"/>
                <a:cs typeface="Calibri"/>
              </a:rPr>
              <a:t>IPADS: </a:t>
            </a:r>
            <a:br>
              <a:rPr lang="en-GB" b="1">
                <a:latin typeface="Calibri" panose="020F0502020204030204" pitchFamily="34" charset="0"/>
                <a:cs typeface="Calibri" panose="020F0502020204030204" pitchFamily="34" charset="0"/>
              </a:rPr>
            </a:br>
            <a:r>
              <a:rPr lang="en-GB">
                <a:latin typeface="Calibri"/>
                <a:ea typeface="Calibri"/>
                <a:cs typeface="Calibri"/>
              </a:rPr>
              <a:t>Children will not be receiving an </a:t>
            </a:r>
            <a:r>
              <a:rPr lang="en-GB" err="1">
                <a:latin typeface="Calibri"/>
                <a:ea typeface="Calibri"/>
                <a:cs typeface="Calibri"/>
              </a:rPr>
              <a:t>i</a:t>
            </a:r>
            <a:r>
              <a:rPr lang="en-GB">
                <a:latin typeface="Calibri"/>
                <a:ea typeface="Calibri"/>
                <a:cs typeface="Calibri"/>
              </a:rPr>
              <a:t>-Pad this year however they will have access to them whilst in school. </a:t>
            </a:r>
          </a:p>
          <a:p>
            <a:pPr marL="0" marR="0" indent="0" algn="l">
              <a:lnSpc>
                <a:spcPct val="119000"/>
              </a:lnSpc>
              <a:spcBef>
                <a:spcPts val="0"/>
              </a:spcBef>
              <a:spcAft>
                <a:spcPts val="600"/>
              </a:spcAft>
            </a:pPr>
            <a:endParaRPr lang="en-US" sz="1800" b="1" kern="1400">
              <a:ln>
                <a:noFill/>
              </a:ln>
              <a:solidFill>
                <a:srgbClr val="000000"/>
              </a:solidFill>
              <a:effectLst/>
              <a:latin typeface="Calibri" panose="020F0502020204030204" pitchFamily="34" charset="0"/>
            </a:endParaRPr>
          </a:p>
          <a:p>
            <a:pPr marL="12700">
              <a:lnSpc>
                <a:spcPct val="150000"/>
              </a:lnSpc>
              <a:spcBef>
                <a:spcPts val="135"/>
              </a:spcBef>
            </a:pPr>
            <a:r>
              <a:rPr lang="en-GB" sz="1700">
                <a:latin typeface="Lato"/>
                <a:ea typeface="Lato"/>
                <a:cs typeface="Lato"/>
              </a:rPr>
              <a:t>.</a:t>
            </a:r>
            <a:endParaRPr sz="1700">
              <a:solidFill>
                <a:srgbClr val="2A2C65"/>
              </a:solidFill>
              <a:latin typeface="Lato"/>
              <a:ea typeface="Lato"/>
              <a:cs typeface="Lato"/>
            </a:endParaRPr>
          </a:p>
        </p:txBody>
      </p:sp>
      <p:sp>
        <p:nvSpPr>
          <p:cNvPr id="4" name="object 18">
            <a:extLst>
              <a:ext uri="{FF2B5EF4-FFF2-40B4-BE49-F238E27FC236}">
                <a16:creationId xmlns:a16="http://schemas.microsoft.com/office/drawing/2014/main" id="{77B97C34-B89C-CCE3-00EA-A83C9867181A}"/>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51E1B7AE-24FC-2780-30E5-D9D384D2C3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7" name="object 22">
            <a:extLst>
              <a:ext uri="{FF2B5EF4-FFF2-40B4-BE49-F238E27FC236}">
                <a16:creationId xmlns:a16="http://schemas.microsoft.com/office/drawing/2014/main" id="{83AF91C1-EE2D-09ED-A0B2-DCBA1AA9243D}"/>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8" name="object 24">
            <a:extLst>
              <a:ext uri="{FF2B5EF4-FFF2-40B4-BE49-F238E27FC236}">
                <a16:creationId xmlns:a16="http://schemas.microsoft.com/office/drawing/2014/main" id="{C50E906A-04AA-A3FE-E766-D5A0E92D9D5B}"/>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a:latin typeface="Lato"/>
                <a:ea typeface="Lato"/>
                <a:cs typeface="Lato"/>
              </a:rPr>
              <a:t>Year 5 Autumn Curriculum 2026</a:t>
            </a:r>
            <a:endParaRPr lang="en-US" sz="4800" spc="45"/>
          </a:p>
        </p:txBody>
      </p:sp>
      <p:sp>
        <p:nvSpPr>
          <p:cNvPr id="9" name="object 6">
            <a:extLst>
              <a:ext uri="{FF2B5EF4-FFF2-40B4-BE49-F238E27FC236}">
                <a16:creationId xmlns:a16="http://schemas.microsoft.com/office/drawing/2014/main" id="{108FC65E-5497-5627-12F8-636F3A35255F}"/>
              </a:ext>
            </a:extLst>
          </p:cNvPr>
          <p:cNvSpPr txBox="1"/>
          <p:nvPr/>
        </p:nvSpPr>
        <p:spPr>
          <a:xfrm>
            <a:off x="10521353" y="1347727"/>
            <a:ext cx="8936678" cy="9461693"/>
          </a:xfrm>
          <a:prstGeom prst="rect">
            <a:avLst/>
          </a:prstGeom>
        </p:spPr>
        <p:txBody>
          <a:bodyPr vert="horz" wrap="square" lIns="0" tIns="17145" rIns="0" bIns="0" rtlCol="0" anchor="t">
            <a:spAutoFit/>
          </a:bodyPr>
          <a:lstStyle/>
          <a:p>
            <a:pPr>
              <a:lnSpc>
                <a:spcPct val="115000"/>
              </a:lnSpc>
              <a:spcAft>
                <a:spcPts val="1000"/>
              </a:spcAft>
            </a:pPr>
            <a:r>
              <a:rPr lang="en-GB" b="1">
                <a:latin typeface="Calibri"/>
                <a:ea typeface="Calibri"/>
                <a:cs typeface="Calibri"/>
              </a:rPr>
              <a:t>Maths:</a:t>
            </a:r>
          </a:p>
          <a:p>
            <a:pPr marL="342900" lvl="0" indent="-342900">
              <a:lnSpc>
                <a:spcPct val="115000"/>
              </a:lnSpc>
              <a:buFont typeface="Symbol" panose="05050102010706020507" pitchFamily="18" charset="2"/>
              <a:buChar char=""/>
            </a:pPr>
            <a:r>
              <a:rPr lang="en-GB">
                <a:latin typeface="Calibri"/>
                <a:ea typeface="Calibri"/>
                <a:cs typeface="Calibri"/>
              </a:rPr>
              <a:t>Place Value</a:t>
            </a:r>
          </a:p>
          <a:p>
            <a:pPr marL="342900" lvl="0" indent="-342900">
              <a:lnSpc>
                <a:spcPct val="115000"/>
              </a:lnSpc>
              <a:buFont typeface="Symbol" panose="05050102010706020507" pitchFamily="18" charset="2"/>
              <a:buChar char=""/>
            </a:pPr>
            <a:r>
              <a:rPr lang="en-GB">
                <a:latin typeface="Calibri"/>
                <a:ea typeface="Calibri"/>
                <a:cs typeface="Calibri"/>
              </a:rPr>
              <a:t>Addition and Subtraction</a:t>
            </a:r>
          </a:p>
          <a:p>
            <a:pPr marL="342900" lvl="0" indent="-342900">
              <a:lnSpc>
                <a:spcPct val="115000"/>
              </a:lnSpc>
              <a:buFont typeface="Symbol" panose="05050102010706020507" pitchFamily="18" charset="2"/>
              <a:buChar char=""/>
            </a:pPr>
            <a:r>
              <a:rPr lang="en-GB">
                <a:latin typeface="Calibri"/>
                <a:ea typeface="Calibri"/>
                <a:cs typeface="Calibri"/>
              </a:rPr>
              <a:t>Multiplication and Division</a:t>
            </a:r>
          </a:p>
          <a:p>
            <a:pPr marL="342900" indent="-342900">
              <a:lnSpc>
                <a:spcPct val="114999"/>
              </a:lnSpc>
              <a:buFont typeface="Symbol" panose="05050102010706020507" pitchFamily="18" charset="2"/>
              <a:buChar char=""/>
            </a:pPr>
            <a:r>
              <a:rPr lang="en-GB">
                <a:latin typeface="Calibri"/>
                <a:ea typeface="Calibri"/>
                <a:cs typeface="Calibri"/>
              </a:rPr>
              <a:t>Fractions</a:t>
            </a:r>
          </a:p>
          <a:p>
            <a:pPr marL="342900" lvl="0" indent="-342900">
              <a:lnSpc>
                <a:spcPct val="115000"/>
              </a:lnSpc>
              <a:spcAft>
                <a:spcPts val="1000"/>
              </a:spcAft>
              <a:buFont typeface="Symbol" panose="05050102010706020507" pitchFamily="18" charset="2"/>
              <a:buChar char=""/>
            </a:pPr>
            <a:r>
              <a:rPr lang="en-GB">
                <a:latin typeface="Calibri"/>
                <a:ea typeface="Calibri"/>
                <a:cs typeface="Calibri"/>
              </a:rPr>
              <a:t>Please encourage your child to practice their times tables regularly on TT Rockstars. </a:t>
            </a:r>
          </a:p>
          <a:p>
            <a:pPr>
              <a:lnSpc>
                <a:spcPct val="115000"/>
              </a:lnSpc>
              <a:spcAft>
                <a:spcPts val="1000"/>
              </a:spcAft>
            </a:pPr>
            <a:r>
              <a:rPr lang="en-GB" sz="1800" b="1">
                <a:effectLst/>
                <a:latin typeface="Calibri"/>
                <a:ea typeface="Calibri"/>
                <a:cs typeface="Calibri"/>
              </a:rPr>
              <a:t>Homework</a:t>
            </a:r>
            <a:r>
              <a:rPr lang="en-GB" sz="1800" b="1">
                <a:effectLst/>
                <a:latin typeface="Calibri"/>
                <a:ea typeface="Calibri"/>
                <a:cs typeface="Times New Roman"/>
              </a:rPr>
              <a:t>:</a:t>
            </a:r>
          </a:p>
          <a:p>
            <a:pPr>
              <a:lnSpc>
                <a:spcPct val="115000"/>
              </a:lnSpc>
              <a:spcAft>
                <a:spcPts val="1000"/>
              </a:spcAft>
            </a:pPr>
            <a:r>
              <a:rPr lang="en-GB">
                <a:latin typeface="Calibri"/>
                <a:ea typeface="Calibri"/>
                <a:cs typeface="Calibri"/>
              </a:rPr>
              <a:t>Homework will be set each Friday on seesaw, and children must submit their work by the following Wednesday. If you are not able to access Seesaw, please inform the class teacher. Children also need to read each day and play TTRS.</a:t>
            </a:r>
          </a:p>
          <a:p>
            <a:pPr marL="0" marR="0" indent="0" algn="l">
              <a:lnSpc>
                <a:spcPct val="119000"/>
              </a:lnSpc>
              <a:spcBef>
                <a:spcPts val="0"/>
              </a:spcBef>
              <a:spcAft>
                <a:spcPts val="600"/>
              </a:spcAft>
            </a:pPr>
            <a:r>
              <a:rPr lang="en-GB" b="1">
                <a:latin typeface="Calibri"/>
                <a:ea typeface="Calibri"/>
                <a:cs typeface="Calibri"/>
              </a:rPr>
              <a:t>PE</a:t>
            </a:r>
            <a:r>
              <a:rPr lang="en-GB">
                <a:latin typeface="Calibri"/>
                <a:ea typeface="Calibri"/>
                <a:cs typeface="Calibri"/>
              </a:rPr>
              <a:t>: </a:t>
            </a:r>
            <a:r>
              <a:rPr lang="en-US">
                <a:latin typeface="Calibri"/>
                <a:ea typeface="Calibri"/>
                <a:cs typeface="Calibri"/>
              </a:rPr>
              <a:t>Children should come to school wearing their PE kit on PE days. </a:t>
            </a:r>
          </a:p>
          <a:p>
            <a:pPr>
              <a:lnSpc>
                <a:spcPct val="119000"/>
              </a:lnSpc>
              <a:spcAft>
                <a:spcPts val="600"/>
              </a:spcAft>
            </a:pPr>
            <a:r>
              <a:rPr lang="en-US" kern="1400">
                <a:latin typeface="Calibri"/>
                <a:ea typeface="Calibri"/>
                <a:cs typeface="Calibri"/>
              </a:rPr>
              <a:t>Blackman- Tuesday and Wednesday</a:t>
            </a:r>
          </a:p>
          <a:p>
            <a:pPr>
              <a:lnSpc>
                <a:spcPct val="119000"/>
              </a:lnSpc>
              <a:spcAft>
                <a:spcPts val="600"/>
              </a:spcAft>
            </a:pPr>
            <a:r>
              <a:rPr lang="en-US" kern="1400">
                <a:latin typeface="Calibri"/>
                <a:ea typeface="Calibri"/>
                <a:cs typeface="Calibri"/>
              </a:rPr>
              <a:t>Ibbotson- Monday and Thursday</a:t>
            </a:r>
          </a:p>
          <a:p>
            <a:pPr>
              <a:lnSpc>
                <a:spcPct val="119000"/>
              </a:lnSpc>
              <a:spcAft>
                <a:spcPts val="600"/>
              </a:spcAft>
            </a:pPr>
            <a:r>
              <a:rPr lang="en-US" kern="1400">
                <a:latin typeface="Calibri"/>
                <a:ea typeface="Calibri"/>
                <a:cs typeface="Calibri"/>
              </a:rPr>
              <a:t>5 Blackman will begin Swimming lessons in Autumn 2. 5 Ibbotson will be swimming in the summer term</a:t>
            </a:r>
          </a:p>
          <a:p>
            <a:pPr marL="0" marR="0" indent="0" algn="l">
              <a:lnSpc>
                <a:spcPct val="119000"/>
              </a:lnSpc>
              <a:spcBef>
                <a:spcPts val="0"/>
              </a:spcBef>
              <a:spcAft>
                <a:spcPts val="600"/>
              </a:spcAft>
            </a:pPr>
            <a:r>
              <a:rPr lang="en-US">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a:lnSpc>
                <a:spcPct val="115000"/>
              </a:lnSpc>
              <a:spcAft>
                <a:spcPts val="1000"/>
              </a:spcAft>
            </a:pPr>
            <a:r>
              <a:rPr lang="en-US" b="1">
                <a:latin typeface="Calibri"/>
                <a:ea typeface="Calibri"/>
                <a:cs typeface="Calibri"/>
              </a:rPr>
              <a:t>Lost property: </a:t>
            </a:r>
          </a:p>
          <a:p>
            <a:pPr marL="285750" indent="-285750">
              <a:lnSpc>
                <a:spcPct val="115000"/>
              </a:lnSpc>
              <a:spcAft>
                <a:spcPts val="1000"/>
              </a:spcAft>
              <a:buFont typeface="Arial" panose="020B0604020202020204" pitchFamily="34" charset="0"/>
              <a:buChar char="•"/>
            </a:pPr>
            <a:r>
              <a:rPr lang="en-US">
                <a:latin typeface="Calibri"/>
                <a:ea typeface="Calibri"/>
                <a:cs typeface="Calibri"/>
              </a:rPr>
              <a:t>Please name all of your child’s things to help us to keep them safe. If they have lost items please speak to your class teacher. </a:t>
            </a:r>
          </a:p>
          <a:p>
            <a:pPr>
              <a:lnSpc>
                <a:spcPct val="115000"/>
              </a:lnSpc>
              <a:spcAft>
                <a:spcPts val="1000"/>
              </a:spcAft>
            </a:pPr>
            <a:r>
              <a:rPr lang="en-US" b="1">
                <a:latin typeface="Calibri"/>
                <a:ea typeface="Calibri"/>
                <a:cs typeface="Calibri"/>
              </a:rPr>
              <a:t>Trips:</a:t>
            </a:r>
          </a:p>
          <a:p>
            <a:pPr>
              <a:lnSpc>
                <a:spcPct val="115000"/>
              </a:lnSpc>
              <a:spcAft>
                <a:spcPts val="1000"/>
              </a:spcAft>
            </a:pPr>
            <a:r>
              <a:rPr lang="en-US">
                <a:latin typeface="Calibri"/>
                <a:ea typeface="Calibri"/>
                <a:cs typeface="Calibri"/>
              </a:rPr>
              <a:t>We are in the process of planning a trip for the second half of Autumn Term to the Space Centre, Friday 27th November </a:t>
            </a:r>
          </a:p>
          <a:p>
            <a:pPr>
              <a:lnSpc>
                <a:spcPct val="114999"/>
              </a:lnSpc>
              <a:spcAft>
                <a:spcPts val="1000"/>
              </a:spcAft>
            </a:pPr>
            <a:r>
              <a:rPr lang="en-US">
                <a:latin typeface="Calibri"/>
                <a:ea typeface="Calibri"/>
                <a:cs typeface="Calibri"/>
              </a:rPr>
              <a:t>Please read the separate letter that has been sent about this.</a:t>
            </a:r>
          </a:p>
        </p:txBody>
      </p:sp>
    </p:spTree>
    <p:extLst>
      <p:ext uri="{BB962C8B-B14F-4D97-AF65-F5344CB8AC3E}">
        <p14:creationId xmlns:p14="http://schemas.microsoft.com/office/powerpoint/2010/main" val="398650411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8BB4D7-72A2-44EA-A121-F477C7104576}">
  <ds:schemaRefs>
    <ds:schemaRef ds:uri="1884bc77-6208-46bc-8ca1-f8e0ebd7cfa8"/>
    <ds:schemaRef ds:uri="fe9c093d-aa41-478f-be6b-e7e20e8ebae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3.xml><?xml version="1.0" encoding="utf-8"?>
<ds:datastoreItem xmlns:ds="http://schemas.openxmlformats.org/officeDocument/2006/customXml" ds:itemID="{892F18CE-0664-4747-9A36-DB6272ADADB8}">
  <ds:schemaRefs>
    <ds:schemaRef ds:uri="1884bc77-6208-46bc-8ca1-f8e0ebd7cfa8"/>
    <ds:schemaRef ds:uri="fe9c093d-aa41-478f-be6b-e7e20e8ebae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2</Slides>
  <Notes>2</Notes>
  <HiddenSlides>0</HiddenSlide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Simple Light</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revision>2</cp:revision>
  <dcterms:created xsi:type="dcterms:W3CDTF">2021-06-07T11:40:55Z</dcterms:created>
  <dcterms:modified xsi:type="dcterms:W3CDTF">2026-09-24T13:46:37Z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