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4" r:id="rId4"/>
    <p:sldMasterId id="2147483667" r:id="rId5"/>
    <p:sldMasterId id="2147483675" r:id="rId6"/>
  </p:sldMasterIdLst>
  <p:notesMasterIdLst>
    <p:notesMasterId r:id="rId13"/>
  </p:notesMasterIdLst>
  <p:handoutMasterIdLst>
    <p:handoutMasterId r:id="rId14"/>
  </p:handoutMasterIdLst>
  <p:sldIdLst>
    <p:sldId id="565" r:id="rId7"/>
    <p:sldId id="509" r:id="rId8"/>
    <p:sldId id="566" r:id="rId9"/>
    <p:sldId id="567" r:id="rId10"/>
    <p:sldId id="568" r:id="rId11"/>
    <p:sldId id="569" r:id="rId12"/>
  </p:sldIdLst>
  <p:sldSz cx="9906000" cy="6858000" type="A4"/>
  <p:notesSz cx="6858000" cy="9144000"/>
  <p:embeddedFontLst>
    <p:embeddedFont>
      <p:font typeface="Roboto" panose="02000000000000000000" pitchFamily="2" charset="0"/>
      <p:regular r:id="rId15"/>
      <p:bold r:id="rId16"/>
      <p:italic r:id="rId17"/>
      <p:boldItalic r:id="rId18"/>
    </p:embeddedFont>
    <p:embeddedFont>
      <p:font typeface="United Curriculum" panose="020B0604020202020204" charset="0"/>
      <p:regular r:id="rId19"/>
      <p:bold r:id="rId20"/>
      <p:italic r:id="rId21"/>
      <p:boldItalic r:id="rId2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B651E48-D5C3-87F2-7475-CCABFCDA340A}" name="Rachel Knox" initials="RK" userId="S::Rachel.Knox@unitedlearning.org.uk::a642c6bc-0c1b-46d4-b5f4-7ced96c57385" providerId="AD"/>
  <p188:author id="{C833E4BA-E012-CD07-1FD3-0F30CCFF34BF}" name="Charlie Cutler" initials="CC" userId="S::Charlie.Cutler@unitedlearning.org.uk::c5b094de-3707-4aae-994d-70175e9a1467" providerId="AD"/>
  <p188:author id="{9B6C05EF-D765-17B8-D04B-A0B09002F9AA}" name="Hannah Whaites" initials="HW" userId="S::Hannah.Whaites@unitedlearning.org.uk::ec7f32bc-6f8d-49d4-813c-f1068aa6397c"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arlie Cutler" initials="CC" lastIdx="15" clrIdx="0">
    <p:extLst>
      <p:ext uri="{19B8F6BF-5375-455C-9EA6-DF929625EA0E}">
        <p15:presenceInfo xmlns:p15="http://schemas.microsoft.com/office/powerpoint/2012/main" userId="S::Charlie.Cutler@unitedlearning.org.uk::c5b094de-3707-4aae-994d-70175e9a1467" providerId="AD"/>
      </p:ext>
    </p:extLst>
  </p:cmAuthor>
  <p:cmAuthor id="2" name="Jessica Quinn" initials="JQ" lastIdx="7" clrIdx="1">
    <p:extLst>
      <p:ext uri="{19B8F6BF-5375-455C-9EA6-DF929625EA0E}">
        <p15:presenceInfo xmlns:p15="http://schemas.microsoft.com/office/powerpoint/2012/main" userId="S::Jessica.Quinn@unitedlearning.org.uk::8a95f2e1-9608-4c55-8128-be797539c7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32F59"/>
    <a:srgbClr val="FCE1C3"/>
    <a:srgbClr val="C2C2C2"/>
    <a:srgbClr val="CAC4E2"/>
    <a:srgbClr val="B4A1CA"/>
    <a:srgbClr val="E6E6E6"/>
    <a:srgbClr val="8262A6"/>
    <a:srgbClr val="48355B"/>
    <a:srgbClr val="9D9D9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CFA338-3F36-00B4-1771-58FBA270A857}" v="1" dt="2024-06-18T21:55:23.939"/>
    <p1510:client id="{628EDFEF-BCFE-F7B2-C4D6-E97BC5FCEE37}" v="12" dt="2024-06-18T15:38:00.506"/>
    <p1510:client id="{F5F56149-90FD-FCB0-26FB-08CB6AD5C3F0}" v="9" dt="2024-06-18T16:36:13.9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1316" y="4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7.fntdata"/><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font" Target="fonts/font3.fntdata"/><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font" Target="fonts/font6.fntdata"/><Relationship Id="rId29"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font" Target="fonts/font1.fntdata"/><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042433-7471-4BF9-9454-362971E0832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910426AA-D9C7-4D34-926F-EEDA1CC2473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4BB0CAA-05EE-4C9B-87E1-B84DD3F9BCC4}" type="datetimeFigureOut">
              <a:rPr lang="en-GB" smtClean="0"/>
              <a:t>13/11/2025</a:t>
            </a:fld>
            <a:endParaRPr lang="en-GB"/>
          </a:p>
        </p:txBody>
      </p:sp>
      <p:sp>
        <p:nvSpPr>
          <p:cNvPr id="4" name="Footer Placeholder 3">
            <a:extLst>
              <a:ext uri="{FF2B5EF4-FFF2-40B4-BE49-F238E27FC236}">
                <a16:creationId xmlns:a16="http://schemas.microsoft.com/office/drawing/2014/main" id="{364AA67F-0E09-493E-B802-2C4BF9A8D3D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F40010E-F8C8-404A-82FF-B1A0AE7B82E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47F0B46-7623-4305-AEF1-309F386B26D6}" type="slidenum">
              <a:rPr lang="en-GB" smtClean="0"/>
              <a:t>‹#›</a:t>
            </a:fld>
            <a:endParaRPr lang="en-GB"/>
          </a:p>
        </p:txBody>
      </p:sp>
    </p:spTree>
    <p:extLst>
      <p:ext uri="{BB962C8B-B14F-4D97-AF65-F5344CB8AC3E}">
        <p14:creationId xmlns:p14="http://schemas.microsoft.com/office/powerpoint/2010/main" val="26164617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CD3110-32D0-4452-834B-9411AA728368}" type="datetimeFigureOut">
              <a:rPr lang="en-GB" smtClean="0"/>
              <a:t>13/11/2025</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CF7F3D-A76E-462C-91BC-6AD2B2EFE72A}" type="slidenum">
              <a:rPr lang="en-GB" smtClean="0"/>
              <a:t>‹#›</a:t>
            </a:fld>
            <a:endParaRPr lang="en-GB"/>
          </a:p>
        </p:txBody>
      </p:sp>
    </p:spTree>
    <p:extLst>
      <p:ext uri="{BB962C8B-B14F-4D97-AF65-F5344CB8AC3E}">
        <p14:creationId xmlns:p14="http://schemas.microsoft.com/office/powerpoint/2010/main" val="2123135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9838CD0-0626-4A28-B004-F509C6BF3056}"/>
              </a:ext>
            </a:extLst>
          </p:cNvPr>
          <p:cNvSpPr/>
          <p:nvPr userDrawn="1"/>
        </p:nvSpPr>
        <p:spPr>
          <a:xfrm>
            <a:off x="-15314" y="275918"/>
            <a:ext cx="9271074" cy="933964"/>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2" name="Rectangle 11">
            <a:extLst>
              <a:ext uri="{FF2B5EF4-FFF2-40B4-BE49-F238E27FC236}">
                <a16:creationId xmlns:a16="http://schemas.microsoft.com/office/drawing/2014/main" id="{2B780003-00DD-4595-9E44-33DCE8987FF6}"/>
              </a:ext>
            </a:extLst>
          </p:cNvPr>
          <p:cNvSpPr/>
          <p:nvPr userDrawn="1"/>
        </p:nvSpPr>
        <p:spPr>
          <a:xfrm rot="5400000">
            <a:off x="6309621" y="3247908"/>
            <a:ext cx="6866877"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6" name="Rectangle 2">
            <a:extLst>
              <a:ext uri="{FF2B5EF4-FFF2-40B4-BE49-F238E27FC236}">
                <a16:creationId xmlns:a16="http://schemas.microsoft.com/office/drawing/2014/main" id="{333A7B9E-DC17-43CF-8093-3192937D4031}"/>
              </a:ext>
            </a:extLst>
          </p:cNvPr>
          <p:cNvSpPr/>
          <p:nvPr userDrawn="1"/>
        </p:nvSpPr>
        <p:spPr>
          <a:xfrm rot="10800000" flipH="1" flipV="1">
            <a:off x="-10158" y="5276446"/>
            <a:ext cx="3139438" cy="866547"/>
          </a:xfrm>
          <a:custGeom>
            <a:avLst/>
            <a:gdLst>
              <a:gd name="connsiteX0" fmla="*/ 0 w 6901416"/>
              <a:gd name="connsiteY0" fmla="*/ 0 h 866547"/>
              <a:gd name="connsiteX1" fmla="*/ 690141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5569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3664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751443 w 6901416"/>
              <a:gd name="connsiteY1" fmla="*/ 0 h 866547"/>
              <a:gd name="connsiteX2" fmla="*/ 6901416 w 6901416"/>
              <a:gd name="connsiteY2" fmla="*/ 866547 h 866547"/>
              <a:gd name="connsiteX3" fmla="*/ 0 w 6901416"/>
              <a:gd name="connsiteY3" fmla="*/ 866547 h 866547"/>
              <a:gd name="connsiteX4" fmla="*/ 0 w 6901416"/>
              <a:gd name="connsiteY4" fmla="*/ 0 h 866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1416" h="866547">
                <a:moveTo>
                  <a:pt x="0" y="0"/>
                </a:moveTo>
                <a:lnTo>
                  <a:pt x="6751443" y="0"/>
                </a:lnTo>
                <a:lnTo>
                  <a:pt x="6901416" y="866547"/>
                </a:lnTo>
                <a:lnTo>
                  <a:pt x="0" y="8665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pic>
        <p:nvPicPr>
          <p:cNvPr id="7" name="Picture 6">
            <a:extLst>
              <a:ext uri="{FF2B5EF4-FFF2-40B4-BE49-F238E27FC236}">
                <a16:creationId xmlns:a16="http://schemas.microsoft.com/office/drawing/2014/main" id="{304EEB8C-27D4-467D-A071-6C028CDF1CD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2811" y="5381440"/>
            <a:ext cx="2493010" cy="636237"/>
          </a:xfrm>
          <a:prstGeom prst="rect">
            <a:avLst/>
          </a:prstGeom>
        </p:spPr>
      </p:pic>
      <p:sp>
        <p:nvSpPr>
          <p:cNvPr id="14" name="Freeform: Shape 13">
            <a:extLst>
              <a:ext uri="{FF2B5EF4-FFF2-40B4-BE49-F238E27FC236}">
                <a16:creationId xmlns:a16="http://schemas.microsoft.com/office/drawing/2014/main" id="{0EFCA842-1115-4049-BCE7-1E58DFD1215B}"/>
              </a:ext>
            </a:extLst>
          </p:cNvPr>
          <p:cNvSpPr/>
          <p:nvPr userDrawn="1"/>
        </p:nvSpPr>
        <p:spPr>
          <a:xfrm>
            <a:off x="0" y="2359626"/>
            <a:ext cx="2407920" cy="45127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a:r>
              <a:rPr lang="en-US" sz="2000" b="1">
                <a:solidFill>
                  <a:srgbClr val="FFFFFF"/>
                </a:solidFill>
                <a:latin typeface="United Curriculum" pitchFamily="2" charset="0"/>
                <a:ea typeface="Roboto Slab" pitchFamily="2" charset="0"/>
              </a:rPr>
              <a:t>For Teachers</a:t>
            </a:r>
            <a:endParaRPr lang="en-GB" sz="2400" b="1">
              <a:solidFill>
                <a:srgbClr val="FFFFFF"/>
              </a:solidFill>
              <a:latin typeface="United Curriculum" pitchFamily="2" charset="0"/>
              <a:ea typeface="Roboto Slab" pitchFamily="2" charset="0"/>
            </a:endParaRPr>
          </a:p>
        </p:txBody>
      </p:sp>
      <p:sp>
        <p:nvSpPr>
          <p:cNvPr id="8" name="Freeform: Shape 7">
            <a:extLst>
              <a:ext uri="{FF2B5EF4-FFF2-40B4-BE49-F238E27FC236}">
                <a16:creationId xmlns:a16="http://schemas.microsoft.com/office/drawing/2014/main" id="{0C20CABD-5FA7-4156-B213-F0CA6BA96FAC}"/>
              </a:ext>
            </a:extLst>
          </p:cNvPr>
          <p:cNvSpPr/>
          <p:nvPr userDrawn="1"/>
        </p:nvSpPr>
        <p:spPr>
          <a:xfrm>
            <a:off x="0" y="1420852"/>
            <a:ext cx="4645891" cy="685039"/>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 name="connsiteX0" fmla="*/ 1435 w 8566014"/>
              <a:gd name="connsiteY0" fmla="*/ 7820 h 6431769"/>
              <a:gd name="connsiteX1" fmla="*/ 2567 w 8566014"/>
              <a:gd name="connsiteY1" fmla="*/ 6431769 h 6431769"/>
              <a:gd name="connsiteX2" fmla="*/ 8566014 w 8566014"/>
              <a:gd name="connsiteY2" fmla="*/ 6398949 h 6431769"/>
              <a:gd name="connsiteX3" fmla="*/ 8368737 w 8566014"/>
              <a:gd name="connsiteY3" fmla="*/ 0 h 6431769"/>
              <a:gd name="connsiteX4" fmla="*/ 1435 w 8566014"/>
              <a:gd name="connsiteY4" fmla="*/ 7820 h 6431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31769">
                <a:moveTo>
                  <a:pt x="1435" y="7820"/>
                </a:moveTo>
                <a:cubicBezTo>
                  <a:pt x="-3951" y="2149136"/>
                  <a:pt x="7953" y="4290453"/>
                  <a:pt x="2567" y="6431769"/>
                </a:cubicBezTo>
                <a:lnTo>
                  <a:pt x="8566014" y="6398949"/>
                </a:lnTo>
                <a:lnTo>
                  <a:pt x="8368737" y="0"/>
                </a:lnTo>
                <a:lnTo>
                  <a:pt x="1435" y="782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3232"/>
            <a:endParaRPr lang="en-GB">
              <a:solidFill>
                <a:srgbClr val="565656"/>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53896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85E81916-54E8-459A-987B-78854A030B53}"/>
              </a:ext>
            </a:extLst>
          </p:cNvPr>
          <p:cNvGrpSpPr/>
          <p:nvPr userDrawn="1"/>
        </p:nvGrpSpPr>
        <p:grpSpPr>
          <a:xfrm>
            <a:off x="8354346" y="-8877"/>
            <a:ext cx="1065321" cy="748952"/>
            <a:chOff x="7607201" y="-8675"/>
            <a:chExt cx="1065321" cy="748952"/>
          </a:xfrm>
        </p:grpSpPr>
        <p:grpSp>
          <p:nvGrpSpPr>
            <p:cNvPr id="21" name="Group 20">
              <a:extLst>
                <a:ext uri="{FF2B5EF4-FFF2-40B4-BE49-F238E27FC236}">
                  <a16:creationId xmlns:a16="http://schemas.microsoft.com/office/drawing/2014/main" id="{E0EAA518-848E-4028-A16C-2F5ADD7DCCFB}"/>
                </a:ext>
              </a:extLst>
            </p:cNvPr>
            <p:cNvGrpSpPr/>
            <p:nvPr userDrawn="1"/>
          </p:nvGrpSpPr>
          <p:grpSpPr>
            <a:xfrm>
              <a:off x="7607201" y="-8675"/>
              <a:ext cx="1065321" cy="748952"/>
              <a:chOff x="8354346" y="-8675"/>
              <a:chExt cx="1065321" cy="748952"/>
            </a:xfrm>
          </p:grpSpPr>
          <p:sp>
            <p:nvSpPr>
              <p:cNvPr id="23" name="Freeform: Shape 22">
                <a:extLst>
                  <a:ext uri="{FF2B5EF4-FFF2-40B4-BE49-F238E27FC236}">
                    <a16:creationId xmlns:a16="http://schemas.microsoft.com/office/drawing/2014/main" id="{01F41F55-9008-4189-8E39-8E8E708AB714}"/>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5" name="Oval 24">
                <a:extLst>
                  <a:ext uri="{FF2B5EF4-FFF2-40B4-BE49-F238E27FC236}">
                    <a16:creationId xmlns:a16="http://schemas.microsoft.com/office/drawing/2014/main" id="{905860C6-66B1-4724-838E-E326A1866426}"/>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6" name="Oval 25">
                <a:extLst>
                  <a:ext uri="{FF2B5EF4-FFF2-40B4-BE49-F238E27FC236}">
                    <a16:creationId xmlns:a16="http://schemas.microsoft.com/office/drawing/2014/main" id="{1C60CA21-294B-48D9-8A6C-0B116F4E8EE6}"/>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2" name="Picture 21" descr="Icon&#10;&#10;Description automatically generated">
              <a:extLst>
                <a:ext uri="{FF2B5EF4-FFF2-40B4-BE49-F238E27FC236}">
                  <a16:creationId xmlns:a16="http://schemas.microsoft.com/office/drawing/2014/main" id="{D38566C9-9CD1-4BF5-83BF-A433DCAFE8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62760" y="168762"/>
              <a:ext cx="363996" cy="438366"/>
            </a:xfrm>
            <a:prstGeom prst="rect">
              <a:avLst/>
            </a:prstGeom>
          </p:spPr>
        </p:pic>
      </p:grpSp>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793411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Layout 1">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728883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2" y="234234"/>
            <a:ext cx="6845992"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charset="0"/>
                <a:ea typeface="Roboto" panose="02000000000000000000" pitchFamily="2" charset="0"/>
                <a:cs typeface="Times New Roman" panose="02020603050405020304" pitchFamily="18" charset="0"/>
              </a:rPr>
              <a:t> </a:t>
            </a:r>
            <a:endParaRPr lang="en-GB" sz="1050">
              <a:solidFill>
                <a:schemeClr val="bg2"/>
              </a:solidFill>
              <a:latin typeface="United Curriculum" charset="0"/>
              <a:ea typeface="Roboto" panose="02000000000000000000" pitchFamily="2" charset="0"/>
              <a:cs typeface="Times New Roman" panose="02020603050405020304" pitchFamily="18" charset="0"/>
            </a:endParaRPr>
          </a:p>
        </p:txBody>
      </p:sp>
      <p:grpSp>
        <p:nvGrpSpPr>
          <p:cNvPr id="21" name="Group 20">
            <a:extLst>
              <a:ext uri="{FF2B5EF4-FFF2-40B4-BE49-F238E27FC236}">
                <a16:creationId xmlns:a16="http://schemas.microsoft.com/office/drawing/2014/main" id="{D84006F8-EFE8-408C-815A-1DF9F6A9EEFF}"/>
              </a:ext>
            </a:extLst>
          </p:cNvPr>
          <p:cNvGrpSpPr/>
          <p:nvPr userDrawn="1"/>
        </p:nvGrpSpPr>
        <p:grpSpPr>
          <a:xfrm>
            <a:off x="8354346" y="-8675"/>
            <a:ext cx="1065321" cy="748952"/>
            <a:chOff x="8354346" y="-8675"/>
            <a:chExt cx="1065321" cy="748952"/>
          </a:xfrm>
        </p:grpSpPr>
        <p:sp>
          <p:nvSpPr>
            <p:cNvPr id="23" name="Freeform: Shape 22">
              <a:extLst>
                <a:ext uri="{FF2B5EF4-FFF2-40B4-BE49-F238E27FC236}">
                  <a16:creationId xmlns:a16="http://schemas.microsoft.com/office/drawing/2014/main" id="{612CA4B9-7BEF-405D-BA32-16C37906913A}"/>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F5122A6B-0B9D-4C92-91DC-35803E0BF869}"/>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C0A0AE54-273F-4C20-9339-93FE79C657C0}"/>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grpSp>
        <p:nvGrpSpPr>
          <p:cNvPr id="2" name="Group 1">
            <a:extLst>
              <a:ext uri="{FF2B5EF4-FFF2-40B4-BE49-F238E27FC236}">
                <a16:creationId xmlns:a16="http://schemas.microsoft.com/office/drawing/2014/main" id="{510E9D76-B87B-9C63-F637-3308FA720F4F}"/>
              </a:ext>
            </a:extLst>
          </p:cNvPr>
          <p:cNvGrpSpPr/>
          <p:nvPr userDrawn="1"/>
        </p:nvGrpSpPr>
        <p:grpSpPr>
          <a:xfrm>
            <a:off x="7518516" y="-8675"/>
            <a:ext cx="1065321" cy="748952"/>
            <a:chOff x="8354346" y="-8675"/>
            <a:chExt cx="1065321" cy="748952"/>
          </a:xfrm>
        </p:grpSpPr>
        <p:sp>
          <p:nvSpPr>
            <p:cNvPr id="3" name="Freeform: Shape 2">
              <a:extLst>
                <a:ext uri="{FF2B5EF4-FFF2-40B4-BE49-F238E27FC236}">
                  <a16:creationId xmlns:a16="http://schemas.microsoft.com/office/drawing/2014/main" id="{203FE7B3-FB30-5355-7BD4-A562FAB47289}"/>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8C98705A-343C-EF7F-53E8-A64B58BFC499}"/>
                </a:ext>
              </a:extLst>
            </p:cNvPr>
            <p:cNvSpPr/>
            <p:nvPr/>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BD37747-B5D5-207C-2E76-17D3C64F2ED4}"/>
                </a:ext>
              </a:extLst>
            </p:cNvPr>
            <p:cNvSpPr/>
            <p:nvPr/>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6" name="Picture 5" descr="Icon&#10;&#10;Description automatically generated">
            <a:extLst>
              <a:ext uri="{FF2B5EF4-FFF2-40B4-BE49-F238E27FC236}">
                <a16:creationId xmlns:a16="http://schemas.microsoft.com/office/drawing/2014/main" id="{2B3BF4CA-72A6-B60C-17D8-E1C17B8BC2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709905" y="168560"/>
            <a:ext cx="363996" cy="438366"/>
          </a:xfrm>
          <a:prstGeom prst="rect">
            <a:avLst/>
          </a:prstGeom>
        </p:spPr>
      </p:pic>
    </p:spTree>
    <p:extLst>
      <p:ext uri="{BB962C8B-B14F-4D97-AF65-F5344CB8AC3E}">
        <p14:creationId xmlns:p14="http://schemas.microsoft.com/office/powerpoint/2010/main" val="714833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52B61A4-802C-4795-B531-6342DDAAC29F}"/>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4" name="Subtitle 8">
            <a:extLst>
              <a:ext uri="{FF2B5EF4-FFF2-40B4-BE49-F238E27FC236}">
                <a16:creationId xmlns:a16="http://schemas.microsoft.com/office/drawing/2014/main" id="{43591439-98C7-4B7A-B4ED-5E7C270C2F7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039114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Autum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957C279-D0FE-4860-935F-C55F4C9B8DA2}"/>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E3AAD540-1946-4354-A148-CE8D031A048B}"/>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2D88A2C8-001F-4418-BEF4-1F3EA8701DE2}"/>
              </a:ext>
            </a:extLst>
          </p:cNvPr>
          <p:cNvSpPr/>
          <p:nvPr userDrawn="1"/>
        </p:nvSpPr>
        <p:spPr>
          <a:xfrm rot="5400000">
            <a:off x="6522017" y="3169410"/>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3" name="Rectangle 32">
            <a:extLst>
              <a:ext uri="{FF2B5EF4-FFF2-40B4-BE49-F238E27FC236}">
                <a16:creationId xmlns:a16="http://schemas.microsoft.com/office/drawing/2014/main" id="{9E11304F-8817-4BE7-98BB-236BA6600322}"/>
              </a:ext>
            </a:extLst>
          </p:cNvPr>
          <p:cNvSpPr/>
          <p:nvPr userDrawn="1"/>
        </p:nvSpPr>
        <p:spPr>
          <a:xfrm rot="5400000">
            <a:off x="8650085" y="903193"/>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F63A3CC8-2FBD-4435-B4BD-4B71380E8B37}"/>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2" name="Subtitle 8">
            <a:extLst>
              <a:ext uri="{FF2B5EF4-FFF2-40B4-BE49-F238E27FC236}">
                <a16:creationId xmlns:a16="http://schemas.microsoft.com/office/drawing/2014/main" id="{BC87AE7C-E272-4C92-877F-7950AA0D31F8}"/>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
        <p:nvSpPr>
          <p:cNvPr id="25" name="Text Placeholder 2">
            <a:extLst>
              <a:ext uri="{FF2B5EF4-FFF2-40B4-BE49-F238E27FC236}">
                <a16:creationId xmlns:a16="http://schemas.microsoft.com/office/drawing/2014/main" id="{48E3DC44-F9AE-4744-B5AB-06F3E6E80914}"/>
              </a:ext>
            </a:extLst>
          </p:cNvPr>
          <p:cNvSpPr>
            <a:spLocks noGrp="1"/>
          </p:cNvSpPr>
          <p:nvPr>
            <p:ph type="body" sz="quarter" idx="11" hasCustomPrompt="1"/>
          </p:nvPr>
        </p:nvSpPr>
        <p:spPr>
          <a:xfrm rot="16200000">
            <a:off x="8650096" y="933611"/>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Autumn</a:t>
            </a:r>
            <a:endParaRPr lang="en-GB"/>
          </a:p>
        </p:txBody>
      </p:sp>
      <p:grpSp>
        <p:nvGrpSpPr>
          <p:cNvPr id="24" name="Group 23">
            <a:extLst>
              <a:ext uri="{FF2B5EF4-FFF2-40B4-BE49-F238E27FC236}">
                <a16:creationId xmlns:a16="http://schemas.microsoft.com/office/drawing/2014/main" id="{5C559768-E6A6-463E-92FF-7267CDB95A57}"/>
              </a:ext>
            </a:extLst>
          </p:cNvPr>
          <p:cNvGrpSpPr/>
          <p:nvPr userDrawn="1"/>
        </p:nvGrpSpPr>
        <p:grpSpPr>
          <a:xfrm>
            <a:off x="8354346" y="-8877"/>
            <a:ext cx="1065321" cy="748952"/>
            <a:chOff x="7607201" y="-8675"/>
            <a:chExt cx="1065321" cy="748952"/>
          </a:xfrm>
        </p:grpSpPr>
        <p:grpSp>
          <p:nvGrpSpPr>
            <p:cNvPr id="26" name="Group 25">
              <a:extLst>
                <a:ext uri="{FF2B5EF4-FFF2-40B4-BE49-F238E27FC236}">
                  <a16:creationId xmlns:a16="http://schemas.microsoft.com/office/drawing/2014/main" id="{1834BFE4-2764-4BE1-897F-F8AF14BAAA17}"/>
                </a:ext>
              </a:extLst>
            </p:cNvPr>
            <p:cNvGrpSpPr/>
            <p:nvPr userDrawn="1"/>
          </p:nvGrpSpPr>
          <p:grpSpPr>
            <a:xfrm>
              <a:off x="7607201" y="-8675"/>
              <a:ext cx="1065321" cy="748952"/>
              <a:chOff x="8354346" y="-8675"/>
              <a:chExt cx="1065321" cy="748952"/>
            </a:xfrm>
          </p:grpSpPr>
          <p:sp>
            <p:nvSpPr>
              <p:cNvPr id="28" name="Freeform: Shape 27">
                <a:extLst>
                  <a:ext uri="{FF2B5EF4-FFF2-40B4-BE49-F238E27FC236}">
                    <a16:creationId xmlns:a16="http://schemas.microsoft.com/office/drawing/2014/main" id="{CC59DE60-758B-49A8-83EA-186D374EBEFD}"/>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9" name="Oval 28">
                <a:extLst>
                  <a:ext uri="{FF2B5EF4-FFF2-40B4-BE49-F238E27FC236}">
                    <a16:creationId xmlns:a16="http://schemas.microsoft.com/office/drawing/2014/main" id="{DEF08932-D36E-4EE1-BADB-56B8C83DA77E}"/>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32" name="Oval 31">
                <a:extLst>
                  <a:ext uri="{FF2B5EF4-FFF2-40B4-BE49-F238E27FC236}">
                    <a16:creationId xmlns:a16="http://schemas.microsoft.com/office/drawing/2014/main" id="{BA9986D7-F112-4542-A58C-5224620209B7}"/>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7" name="Picture 26" descr="Icon&#10;&#10;Description automatically generated">
              <a:extLst>
                <a:ext uri="{FF2B5EF4-FFF2-40B4-BE49-F238E27FC236}">
                  <a16:creationId xmlns:a16="http://schemas.microsoft.com/office/drawing/2014/main" id="{E128F88D-FDE5-4754-82F4-6141101C533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62760" y="168762"/>
              <a:ext cx="363996" cy="438366"/>
            </a:xfrm>
            <a:prstGeom prst="rect">
              <a:avLst/>
            </a:prstGeom>
          </p:spPr>
        </p:pic>
      </p:grpSp>
    </p:spTree>
    <p:extLst>
      <p:ext uri="{BB962C8B-B14F-4D97-AF65-F5344CB8AC3E}">
        <p14:creationId xmlns:p14="http://schemas.microsoft.com/office/powerpoint/2010/main" val="3235672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Sprin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29" name="Rectangle 28">
            <a:extLst>
              <a:ext uri="{FF2B5EF4-FFF2-40B4-BE49-F238E27FC236}">
                <a16:creationId xmlns:a16="http://schemas.microsoft.com/office/drawing/2014/main" id="{D4262747-9B13-463B-BAA6-FE10F988C00A}"/>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567A564C-ACBE-4C14-8D11-6287E4B9EE93}"/>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49500" y="3094868"/>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
        <p:nvSpPr>
          <p:cNvPr id="24" name="Text Placeholder 2">
            <a:extLst>
              <a:ext uri="{FF2B5EF4-FFF2-40B4-BE49-F238E27FC236}">
                <a16:creationId xmlns:a16="http://schemas.microsoft.com/office/drawing/2014/main" id="{36C1879E-F86C-4C92-87CE-7307A6DB0556}"/>
              </a:ext>
            </a:extLst>
          </p:cNvPr>
          <p:cNvSpPr>
            <a:spLocks noGrp="1"/>
          </p:cNvSpPr>
          <p:nvPr>
            <p:ph type="body" sz="quarter" idx="11" hasCustomPrompt="1"/>
          </p:nvPr>
        </p:nvSpPr>
        <p:spPr>
          <a:xfrm rot="16200000">
            <a:off x="8650096" y="3126649"/>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Spring</a:t>
            </a:r>
            <a:endParaRPr lang="en-GB"/>
          </a:p>
        </p:txBody>
      </p:sp>
      <p:grpSp>
        <p:nvGrpSpPr>
          <p:cNvPr id="18" name="Group 17">
            <a:extLst>
              <a:ext uri="{FF2B5EF4-FFF2-40B4-BE49-F238E27FC236}">
                <a16:creationId xmlns:a16="http://schemas.microsoft.com/office/drawing/2014/main" id="{5DBD8379-2E09-451F-A82D-FE65DB265043}"/>
              </a:ext>
            </a:extLst>
          </p:cNvPr>
          <p:cNvGrpSpPr/>
          <p:nvPr userDrawn="1"/>
        </p:nvGrpSpPr>
        <p:grpSpPr>
          <a:xfrm>
            <a:off x="8354346" y="-8877"/>
            <a:ext cx="1065321" cy="748952"/>
            <a:chOff x="7607201" y="-8675"/>
            <a:chExt cx="1065321" cy="748952"/>
          </a:xfrm>
        </p:grpSpPr>
        <p:grpSp>
          <p:nvGrpSpPr>
            <p:cNvPr id="25" name="Group 24">
              <a:extLst>
                <a:ext uri="{FF2B5EF4-FFF2-40B4-BE49-F238E27FC236}">
                  <a16:creationId xmlns:a16="http://schemas.microsoft.com/office/drawing/2014/main" id="{8A1B8BC5-AD90-48DD-BC77-D8C409232493}"/>
                </a:ext>
              </a:extLst>
            </p:cNvPr>
            <p:cNvGrpSpPr/>
            <p:nvPr userDrawn="1"/>
          </p:nvGrpSpPr>
          <p:grpSpPr>
            <a:xfrm>
              <a:off x="7607201" y="-8675"/>
              <a:ext cx="1065321" cy="748952"/>
              <a:chOff x="8354346" y="-8675"/>
              <a:chExt cx="1065321" cy="748952"/>
            </a:xfrm>
          </p:grpSpPr>
          <p:sp>
            <p:nvSpPr>
              <p:cNvPr id="27" name="Freeform: Shape 26">
                <a:extLst>
                  <a:ext uri="{FF2B5EF4-FFF2-40B4-BE49-F238E27FC236}">
                    <a16:creationId xmlns:a16="http://schemas.microsoft.com/office/drawing/2014/main" id="{C0D67A2F-F6B8-43A6-A68A-0DA5A09560C4}"/>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8" name="Oval 27">
                <a:extLst>
                  <a:ext uri="{FF2B5EF4-FFF2-40B4-BE49-F238E27FC236}">
                    <a16:creationId xmlns:a16="http://schemas.microsoft.com/office/drawing/2014/main" id="{B32A6385-AA93-4DD2-9373-1AF2BE502F60}"/>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33" name="Oval 32">
                <a:extLst>
                  <a:ext uri="{FF2B5EF4-FFF2-40B4-BE49-F238E27FC236}">
                    <a16:creationId xmlns:a16="http://schemas.microsoft.com/office/drawing/2014/main" id="{6732B8CB-5CF6-4FED-9986-D3C052A8A2F8}"/>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6" name="Picture 25" descr="Icon&#10;&#10;Description automatically generated">
              <a:extLst>
                <a:ext uri="{FF2B5EF4-FFF2-40B4-BE49-F238E27FC236}">
                  <a16:creationId xmlns:a16="http://schemas.microsoft.com/office/drawing/2014/main" id="{63FFE521-9F1D-4F90-A0BE-22A40EC0E4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62760" y="168762"/>
              <a:ext cx="363996" cy="438366"/>
            </a:xfrm>
            <a:prstGeom prst="rect">
              <a:avLst/>
            </a:prstGeom>
          </p:spPr>
        </p:pic>
      </p:grpSp>
    </p:spTree>
    <p:extLst>
      <p:ext uri="{BB962C8B-B14F-4D97-AF65-F5344CB8AC3E}">
        <p14:creationId xmlns:p14="http://schemas.microsoft.com/office/powerpoint/2010/main" val="24963676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3: Summ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195265FA-A7F8-4502-9C7F-AFAADBF2BAF7}"/>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5" name="Rectangle 34">
            <a:extLst>
              <a:ext uri="{FF2B5EF4-FFF2-40B4-BE49-F238E27FC236}">
                <a16:creationId xmlns:a16="http://schemas.microsoft.com/office/drawing/2014/main" id="{7CC29789-1A03-496E-B582-58E8B87FB828}"/>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13FC3646-2EE4-4FAF-90D2-A3928242C367}"/>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8863FDE2-0AD5-46B2-BD0E-E131EEA68CB9}"/>
              </a:ext>
            </a:extLst>
          </p:cNvPr>
          <p:cNvSpPr/>
          <p:nvPr userDrawn="1"/>
        </p:nvSpPr>
        <p:spPr>
          <a:xfrm rot="5400000">
            <a:off x="8649498" y="5296671"/>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6" name="Text Placeholder 2">
            <a:extLst>
              <a:ext uri="{FF2B5EF4-FFF2-40B4-BE49-F238E27FC236}">
                <a16:creationId xmlns:a16="http://schemas.microsoft.com/office/drawing/2014/main" id="{F5FB7B79-1ACF-481C-A9B9-8A0EE7C52C4E}"/>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9" name="Subtitle 8">
            <a:extLst>
              <a:ext uri="{FF2B5EF4-FFF2-40B4-BE49-F238E27FC236}">
                <a16:creationId xmlns:a16="http://schemas.microsoft.com/office/drawing/2014/main" id="{41372C21-26B3-44BF-B17D-BDB4CB837A9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
        <p:nvSpPr>
          <p:cNvPr id="19" name="Text Placeholder 2">
            <a:extLst>
              <a:ext uri="{FF2B5EF4-FFF2-40B4-BE49-F238E27FC236}">
                <a16:creationId xmlns:a16="http://schemas.microsoft.com/office/drawing/2014/main" id="{4B4753BF-C045-49F5-9660-114F9C1A6E27}"/>
              </a:ext>
            </a:extLst>
          </p:cNvPr>
          <p:cNvSpPr>
            <a:spLocks noGrp="1"/>
          </p:cNvSpPr>
          <p:nvPr>
            <p:ph type="body" sz="quarter" idx="11" hasCustomPrompt="1"/>
          </p:nvPr>
        </p:nvSpPr>
        <p:spPr>
          <a:xfrm rot="16200000">
            <a:off x="8650096" y="5316926"/>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Summer</a:t>
            </a:r>
            <a:endParaRPr lang="en-GB"/>
          </a:p>
        </p:txBody>
      </p:sp>
      <p:grpSp>
        <p:nvGrpSpPr>
          <p:cNvPr id="17" name="Group 16">
            <a:extLst>
              <a:ext uri="{FF2B5EF4-FFF2-40B4-BE49-F238E27FC236}">
                <a16:creationId xmlns:a16="http://schemas.microsoft.com/office/drawing/2014/main" id="{93AD7552-CC83-4E3D-970D-6A2246A40FDF}"/>
              </a:ext>
            </a:extLst>
          </p:cNvPr>
          <p:cNvGrpSpPr/>
          <p:nvPr userDrawn="1"/>
        </p:nvGrpSpPr>
        <p:grpSpPr>
          <a:xfrm>
            <a:off x="8354346" y="-8877"/>
            <a:ext cx="1065321" cy="748952"/>
            <a:chOff x="7607201" y="-8675"/>
            <a:chExt cx="1065321" cy="748952"/>
          </a:xfrm>
        </p:grpSpPr>
        <p:grpSp>
          <p:nvGrpSpPr>
            <p:cNvPr id="20" name="Group 19">
              <a:extLst>
                <a:ext uri="{FF2B5EF4-FFF2-40B4-BE49-F238E27FC236}">
                  <a16:creationId xmlns:a16="http://schemas.microsoft.com/office/drawing/2014/main" id="{D043479A-9BEA-4DE1-A228-CAF87616DD0A}"/>
                </a:ext>
              </a:extLst>
            </p:cNvPr>
            <p:cNvGrpSpPr/>
            <p:nvPr userDrawn="1"/>
          </p:nvGrpSpPr>
          <p:grpSpPr>
            <a:xfrm>
              <a:off x="7607201" y="-8675"/>
              <a:ext cx="1065321" cy="748952"/>
              <a:chOff x="8354346" y="-8675"/>
              <a:chExt cx="1065321" cy="748952"/>
            </a:xfrm>
          </p:grpSpPr>
          <p:sp>
            <p:nvSpPr>
              <p:cNvPr id="22" name="Freeform: Shape 21">
                <a:extLst>
                  <a:ext uri="{FF2B5EF4-FFF2-40B4-BE49-F238E27FC236}">
                    <a16:creationId xmlns:a16="http://schemas.microsoft.com/office/drawing/2014/main" id="{6476FD17-20EB-449A-9366-B6A9B46BC637}"/>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3" name="Oval 22">
                <a:extLst>
                  <a:ext uri="{FF2B5EF4-FFF2-40B4-BE49-F238E27FC236}">
                    <a16:creationId xmlns:a16="http://schemas.microsoft.com/office/drawing/2014/main" id="{4652A866-A903-4D46-87DB-8F2F2809AC94}"/>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30" name="Oval 29">
                <a:extLst>
                  <a:ext uri="{FF2B5EF4-FFF2-40B4-BE49-F238E27FC236}">
                    <a16:creationId xmlns:a16="http://schemas.microsoft.com/office/drawing/2014/main" id="{352FCA6B-E539-4D64-8A69-1B54EA534415}"/>
                  </a:ext>
                </a:extLst>
              </p:cNvPr>
              <p:cNvSpPr/>
              <p:nvPr userDrawn="1"/>
            </p:nvSpPr>
            <p:spPr>
              <a:xfrm>
                <a:off x="8620637" y="103820"/>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1" name="Picture 20" descr="Icon&#10;&#10;Description automatically generated">
              <a:extLst>
                <a:ext uri="{FF2B5EF4-FFF2-40B4-BE49-F238E27FC236}">
                  <a16:creationId xmlns:a16="http://schemas.microsoft.com/office/drawing/2014/main" id="{F046EDD7-405B-4297-A877-EF9E24ABB30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62760" y="168762"/>
              <a:ext cx="363996" cy="438366"/>
            </a:xfrm>
            <a:prstGeom prst="rect">
              <a:avLst/>
            </a:prstGeom>
          </p:spPr>
        </p:pic>
      </p:grpSp>
    </p:spTree>
    <p:extLst>
      <p:ext uri="{BB962C8B-B14F-4D97-AF65-F5344CB8AC3E}">
        <p14:creationId xmlns:p14="http://schemas.microsoft.com/office/powerpoint/2010/main" val="2366520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224181BF-624C-4B8D-86BA-BF188167BE60}"/>
              </a:ext>
            </a:extLst>
          </p:cNvPr>
          <p:cNvGrpSpPr/>
          <p:nvPr userDrawn="1"/>
        </p:nvGrpSpPr>
        <p:grpSpPr>
          <a:xfrm>
            <a:off x="8354347" y="-9236"/>
            <a:ext cx="1065321" cy="748952"/>
            <a:chOff x="7607201" y="-8675"/>
            <a:chExt cx="1065321" cy="748952"/>
          </a:xfrm>
        </p:grpSpPr>
        <p:grpSp>
          <p:nvGrpSpPr>
            <p:cNvPr id="13" name="Group 12">
              <a:extLst>
                <a:ext uri="{FF2B5EF4-FFF2-40B4-BE49-F238E27FC236}">
                  <a16:creationId xmlns:a16="http://schemas.microsoft.com/office/drawing/2014/main" id="{E8D28F58-D3C9-4831-A6A2-45D69F5FF99D}"/>
                </a:ext>
              </a:extLst>
            </p:cNvPr>
            <p:cNvGrpSpPr/>
            <p:nvPr userDrawn="1"/>
          </p:nvGrpSpPr>
          <p:grpSpPr>
            <a:xfrm>
              <a:off x="7607201" y="-8675"/>
              <a:ext cx="1065321" cy="748952"/>
              <a:chOff x="8354346" y="-8675"/>
              <a:chExt cx="1065321" cy="748952"/>
            </a:xfrm>
          </p:grpSpPr>
          <p:sp>
            <p:nvSpPr>
              <p:cNvPr id="15" name="Freeform: Shape 14">
                <a:extLst>
                  <a:ext uri="{FF2B5EF4-FFF2-40B4-BE49-F238E27FC236}">
                    <a16:creationId xmlns:a16="http://schemas.microsoft.com/office/drawing/2014/main" id="{D62ACE61-AEFC-4173-A16A-57A130848E54}"/>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6" name="Oval 15">
                <a:extLst>
                  <a:ext uri="{FF2B5EF4-FFF2-40B4-BE49-F238E27FC236}">
                    <a16:creationId xmlns:a16="http://schemas.microsoft.com/office/drawing/2014/main" id="{415CFFFD-D24F-4D34-9237-D76083B5D294}"/>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17" name="Oval 16">
                <a:extLst>
                  <a:ext uri="{FF2B5EF4-FFF2-40B4-BE49-F238E27FC236}">
                    <a16:creationId xmlns:a16="http://schemas.microsoft.com/office/drawing/2014/main" id="{1707D217-2AB5-46E8-9C12-4504461C9626}"/>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14" name="Picture 13" descr="Icon&#10;&#10;Description automatically generated">
              <a:extLst>
                <a:ext uri="{FF2B5EF4-FFF2-40B4-BE49-F238E27FC236}">
                  <a16:creationId xmlns:a16="http://schemas.microsoft.com/office/drawing/2014/main" id="{CAB43AB1-CBD7-40BD-915D-0D6F8F566B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530348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52B61A4-802C-4795-B531-6342DDAAC29F}"/>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4" name="Subtitle 8">
            <a:extLst>
              <a:ext uri="{FF2B5EF4-FFF2-40B4-BE49-F238E27FC236}">
                <a16:creationId xmlns:a16="http://schemas.microsoft.com/office/drawing/2014/main" id="{43591439-98C7-4B7A-B4ED-5E7C270C2F7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595531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3: Autum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957C279-D0FE-4860-935F-C55F4C9B8DA2}"/>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E3AAD540-1946-4354-A148-CE8D031A048B}"/>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2D88A2C8-001F-4418-BEF4-1F3EA8701DE2}"/>
              </a:ext>
            </a:extLst>
          </p:cNvPr>
          <p:cNvSpPr/>
          <p:nvPr userDrawn="1"/>
        </p:nvSpPr>
        <p:spPr>
          <a:xfrm rot="5400000">
            <a:off x="6522017" y="3169410"/>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3" name="Rectangle 32">
            <a:extLst>
              <a:ext uri="{FF2B5EF4-FFF2-40B4-BE49-F238E27FC236}">
                <a16:creationId xmlns:a16="http://schemas.microsoft.com/office/drawing/2014/main" id="{9E11304F-8817-4BE7-98BB-236BA6600322}"/>
              </a:ext>
            </a:extLst>
          </p:cNvPr>
          <p:cNvSpPr/>
          <p:nvPr userDrawn="1"/>
        </p:nvSpPr>
        <p:spPr>
          <a:xfrm rot="5400000">
            <a:off x="8650085" y="903193"/>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F63A3CC8-2FBD-4435-B4BD-4B71380E8B37}"/>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2" name="Subtitle 8">
            <a:extLst>
              <a:ext uri="{FF2B5EF4-FFF2-40B4-BE49-F238E27FC236}">
                <a16:creationId xmlns:a16="http://schemas.microsoft.com/office/drawing/2014/main" id="{BC87AE7C-E272-4C92-877F-7950AA0D31F8}"/>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6" name="Group 15">
            <a:extLst>
              <a:ext uri="{FF2B5EF4-FFF2-40B4-BE49-F238E27FC236}">
                <a16:creationId xmlns:a16="http://schemas.microsoft.com/office/drawing/2014/main" id="{3F013E2B-DA64-44C8-95C3-8F7889E6CDF1}"/>
              </a:ext>
            </a:extLst>
          </p:cNvPr>
          <p:cNvGrpSpPr/>
          <p:nvPr userDrawn="1"/>
        </p:nvGrpSpPr>
        <p:grpSpPr>
          <a:xfrm>
            <a:off x="8354347" y="-9236"/>
            <a:ext cx="1065321" cy="748952"/>
            <a:chOff x="7607201" y="-8675"/>
            <a:chExt cx="1065321" cy="748952"/>
          </a:xfrm>
        </p:grpSpPr>
        <p:grpSp>
          <p:nvGrpSpPr>
            <p:cNvPr id="17" name="Group 16">
              <a:extLst>
                <a:ext uri="{FF2B5EF4-FFF2-40B4-BE49-F238E27FC236}">
                  <a16:creationId xmlns:a16="http://schemas.microsoft.com/office/drawing/2014/main" id="{FA4AF540-461E-4C74-AB56-6D7AE3C35367}"/>
                </a:ext>
              </a:extLst>
            </p:cNvPr>
            <p:cNvGrpSpPr/>
            <p:nvPr userDrawn="1"/>
          </p:nvGrpSpPr>
          <p:grpSpPr>
            <a:xfrm>
              <a:off x="7607201" y="-8675"/>
              <a:ext cx="1065321" cy="748952"/>
              <a:chOff x="8354346" y="-8675"/>
              <a:chExt cx="1065321" cy="748952"/>
            </a:xfrm>
          </p:grpSpPr>
          <p:sp>
            <p:nvSpPr>
              <p:cNvPr id="19" name="Freeform: Shape 18">
                <a:extLst>
                  <a:ext uri="{FF2B5EF4-FFF2-40B4-BE49-F238E27FC236}">
                    <a16:creationId xmlns:a16="http://schemas.microsoft.com/office/drawing/2014/main" id="{1CB0DB5C-2E91-487E-AF2E-8F7BB1577162}"/>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0" name="Oval 19">
                <a:extLst>
                  <a:ext uri="{FF2B5EF4-FFF2-40B4-BE49-F238E27FC236}">
                    <a16:creationId xmlns:a16="http://schemas.microsoft.com/office/drawing/2014/main" id="{14609081-4BB6-4192-8ADE-7BB3F8AC58D8}"/>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1" name="Oval 20">
                <a:extLst>
                  <a:ext uri="{FF2B5EF4-FFF2-40B4-BE49-F238E27FC236}">
                    <a16:creationId xmlns:a16="http://schemas.microsoft.com/office/drawing/2014/main" id="{2AD09F17-D6D4-44CB-ABD5-ECFCC4CE2681}"/>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18" name="Picture 17" descr="Icon&#10;&#10;Description automatically generated">
              <a:extLst>
                <a:ext uri="{FF2B5EF4-FFF2-40B4-BE49-F238E27FC236}">
                  <a16:creationId xmlns:a16="http://schemas.microsoft.com/office/drawing/2014/main" id="{96C2724A-B545-4FE3-A165-79F59BCC868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25" name="Text Placeholder 2">
            <a:extLst>
              <a:ext uri="{FF2B5EF4-FFF2-40B4-BE49-F238E27FC236}">
                <a16:creationId xmlns:a16="http://schemas.microsoft.com/office/drawing/2014/main" id="{48E3DC44-F9AE-4744-B5AB-06F3E6E80914}"/>
              </a:ext>
            </a:extLst>
          </p:cNvPr>
          <p:cNvSpPr>
            <a:spLocks noGrp="1"/>
          </p:cNvSpPr>
          <p:nvPr>
            <p:ph type="body" sz="quarter" idx="11" hasCustomPrompt="1"/>
          </p:nvPr>
        </p:nvSpPr>
        <p:spPr>
          <a:xfrm rot="16200000">
            <a:off x="8650096" y="933611"/>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Autumn</a:t>
            </a:r>
            <a:endParaRPr lang="en-GB"/>
          </a:p>
        </p:txBody>
      </p:sp>
    </p:spTree>
    <p:extLst>
      <p:ext uri="{BB962C8B-B14F-4D97-AF65-F5344CB8AC3E}">
        <p14:creationId xmlns:p14="http://schemas.microsoft.com/office/powerpoint/2010/main" val="1010979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3: Sprin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29" name="Rectangle 28">
            <a:extLst>
              <a:ext uri="{FF2B5EF4-FFF2-40B4-BE49-F238E27FC236}">
                <a16:creationId xmlns:a16="http://schemas.microsoft.com/office/drawing/2014/main" id="{D4262747-9B13-463B-BAA6-FE10F988C00A}"/>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567A564C-ACBE-4C14-8D11-6287E4B9EE93}"/>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49500" y="3094868"/>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7" name="Group 16">
            <a:extLst>
              <a:ext uri="{FF2B5EF4-FFF2-40B4-BE49-F238E27FC236}">
                <a16:creationId xmlns:a16="http://schemas.microsoft.com/office/drawing/2014/main" id="{3F5EB49B-4826-4C95-9114-E1AFF09470A6}"/>
              </a:ext>
            </a:extLst>
          </p:cNvPr>
          <p:cNvGrpSpPr/>
          <p:nvPr userDrawn="1"/>
        </p:nvGrpSpPr>
        <p:grpSpPr>
          <a:xfrm>
            <a:off x="8354347" y="-9236"/>
            <a:ext cx="1065321" cy="748952"/>
            <a:chOff x="7607201" y="-8675"/>
            <a:chExt cx="1065321" cy="748952"/>
          </a:xfrm>
        </p:grpSpPr>
        <p:grpSp>
          <p:nvGrpSpPr>
            <p:cNvPr id="19" name="Group 18">
              <a:extLst>
                <a:ext uri="{FF2B5EF4-FFF2-40B4-BE49-F238E27FC236}">
                  <a16:creationId xmlns:a16="http://schemas.microsoft.com/office/drawing/2014/main" id="{937BEF76-B4A4-467E-8FD5-59E204D9FA27}"/>
                </a:ext>
              </a:extLst>
            </p:cNvPr>
            <p:cNvGrpSpPr/>
            <p:nvPr userDrawn="1"/>
          </p:nvGrpSpPr>
          <p:grpSpPr>
            <a:xfrm>
              <a:off x="7607201" y="-8675"/>
              <a:ext cx="1065321" cy="748952"/>
              <a:chOff x="8354346" y="-8675"/>
              <a:chExt cx="1065321" cy="748952"/>
            </a:xfrm>
          </p:grpSpPr>
          <p:sp>
            <p:nvSpPr>
              <p:cNvPr id="21" name="Freeform: Shape 20">
                <a:extLst>
                  <a:ext uri="{FF2B5EF4-FFF2-40B4-BE49-F238E27FC236}">
                    <a16:creationId xmlns:a16="http://schemas.microsoft.com/office/drawing/2014/main" id="{C656DB94-ADE0-4EF9-94F0-51CBEFF7A4AB}"/>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2" name="Oval 21">
                <a:extLst>
                  <a:ext uri="{FF2B5EF4-FFF2-40B4-BE49-F238E27FC236}">
                    <a16:creationId xmlns:a16="http://schemas.microsoft.com/office/drawing/2014/main" id="{55F5DE52-0C96-44D4-AEB2-879F35CA4F9E}"/>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3" name="Oval 22">
                <a:extLst>
                  <a:ext uri="{FF2B5EF4-FFF2-40B4-BE49-F238E27FC236}">
                    <a16:creationId xmlns:a16="http://schemas.microsoft.com/office/drawing/2014/main" id="{CD5E2008-0020-499D-8C20-BBA55A50F563}"/>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0" name="Picture 19" descr="Icon&#10;&#10;Description automatically generated">
              <a:extLst>
                <a:ext uri="{FF2B5EF4-FFF2-40B4-BE49-F238E27FC236}">
                  <a16:creationId xmlns:a16="http://schemas.microsoft.com/office/drawing/2014/main" id="{F2099B33-2A68-4705-AA76-686C728076E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24" name="Text Placeholder 2">
            <a:extLst>
              <a:ext uri="{FF2B5EF4-FFF2-40B4-BE49-F238E27FC236}">
                <a16:creationId xmlns:a16="http://schemas.microsoft.com/office/drawing/2014/main" id="{36C1879E-F86C-4C92-87CE-7307A6DB0556}"/>
              </a:ext>
            </a:extLst>
          </p:cNvPr>
          <p:cNvSpPr>
            <a:spLocks noGrp="1"/>
          </p:cNvSpPr>
          <p:nvPr>
            <p:ph type="body" sz="quarter" idx="11" hasCustomPrompt="1"/>
          </p:nvPr>
        </p:nvSpPr>
        <p:spPr>
          <a:xfrm rot="16200000">
            <a:off x="8650096" y="3126649"/>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Spring</a:t>
            </a:r>
            <a:endParaRPr lang="en-GB"/>
          </a:p>
        </p:txBody>
      </p:sp>
    </p:spTree>
    <p:extLst>
      <p:ext uri="{BB962C8B-B14F-4D97-AF65-F5344CB8AC3E}">
        <p14:creationId xmlns:p14="http://schemas.microsoft.com/office/powerpoint/2010/main" val="2787676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ayout 3: Summ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195265FA-A7F8-4502-9C7F-AFAADBF2BAF7}"/>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5" name="Rectangle 34">
            <a:extLst>
              <a:ext uri="{FF2B5EF4-FFF2-40B4-BE49-F238E27FC236}">
                <a16:creationId xmlns:a16="http://schemas.microsoft.com/office/drawing/2014/main" id="{7CC29789-1A03-496E-B582-58E8B87FB828}"/>
              </a:ext>
            </a:extLst>
          </p:cNvPr>
          <p:cNvSpPr/>
          <p:nvPr userDrawn="1"/>
        </p:nvSpPr>
        <p:spPr>
          <a:xfrm rot="5400000">
            <a:off x="6522310" y="3168893"/>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13FC3646-2EE4-4FAF-90D2-A3928242C367}"/>
              </a:ext>
            </a:extLst>
          </p:cNvPr>
          <p:cNvSpPr/>
          <p:nvPr userDrawn="1"/>
        </p:nvSpPr>
        <p:spPr>
          <a:xfrm rot="5400000">
            <a:off x="6522017" y="3172107"/>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8863FDE2-0AD5-46B2-BD0E-E131EEA68CB9}"/>
              </a:ext>
            </a:extLst>
          </p:cNvPr>
          <p:cNvSpPr/>
          <p:nvPr userDrawn="1"/>
        </p:nvSpPr>
        <p:spPr>
          <a:xfrm rot="5400000">
            <a:off x="8649498" y="5296671"/>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pc="50" baseline="0">
              <a:latin typeface="Roboto" panose="02000000000000000000" pitchFamily="2" charset="0"/>
              <a:ea typeface="Roboto" panose="02000000000000000000" pitchFamily="2" charset="0"/>
            </a:endParaRPr>
          </a:p>
        </p:txBody>
      </p:sp>
      <p:sp>
        <p:nvSpPr>
          <p:cNvPr id="16" name="Text Placeholder 2">
            <a:extLst>
              <a:ext uri="{FF2B5EF4-FFF2-40B4-BE49-F238E27FC236}">
                <a16:creationId xmlns:a16="http://schemas.microsoft.com/office/drawing/2014/main" id="{F5FB7B79-1ACF-481C-A9B9-8A0EE7C52C4E}"/>
              </a:ext>
            </a:extLst>
          </p:cNvPr>
          <p:cNvSpPr>
            <a:spLocks noGrp="1"/>
          </p:cNvSpPr>
          <p:nvPr>
            <p:ph type="body" sz="quarter" idx="10" hasCustomPrompt="1"/>
          </p:nvPr>
        </p:nvSpPr>
        <p:spPr>
          <a:xfrm>
            <a:off x="203201" y="234234"/>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9" name="Subtitle 8">
            <a:extLst>
              <a:ext uri="{FF2B5EF4-FFF2-40B4-BE49-F238E27FC236}">
                <a16:creationId xmlns:a16="http://schemas.microsoft.com/office/drawing/2014/main" id="{41372C21-26B3-44BF-B17D-BDB4CB837A9E}"/>
              </a:ext>
            </a:extLst>
          </p:cNvPr>
          <p:cNvSpPr txBox="1">
            <a:spLocks/>
          </p:cNvSpPr>
          <p:nvPr userDrawn="1"/>
        </p:nvSpPr>
        <p:spPr>
          <a:xfrm>
            <a:off x="9447918"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8" name="Group 17">
            <a:extLst>
              <a:ext uri="{FF2B5EF4-FFF2-40B4-BE49-F238E27FC236}">
                <a16:creationId xmlns:a16="http://schemas.microsoft.com/office/drawing/2014/main" id="{BC84C800-34AE-45CC-8985-808CC933CD2C}"/>
              </a:ext>
            </a:extLst>
          </p:cNvPr>
          <p:cNvGrpSpPr/>
          <p:nvPr userDrawn="1"/>
        </p:nvGrpSpPr>
        <p:grpSpPr>
          <a:xfrm>
            <a:off x="8354347" y="-9236"/>
            <a:ext cx="1065321" cy="748952"/>
            <a:chOff x="7607201" y="-8675"/>
            <a:chExt cx="1065321" cy="748952"/>
          </a:xfrm>
        </p:grpSpPr>
        <p:grpSp>
          <p:nvGrpSpPr>
            <p:cNvPr id="24" name="Group 23">
              <a:extLst>
                <a:ext uri="{FF2B5EF4-FFF2-40B4-BE49-F238E27FC236}">
                  <a16:creationId xmlns:a16="http://schemas.microsoft.com/office/drawing/2014/main" id="{BCF08F39-9EDD-4326-B639-0565B67E5F5D}"/>
                </a:ext>
              </a:extLst>
            </p:cNvPr>
            <p:cNvGrpSpPr/>
            <p:nvPr userDrawn="1"/>
          </p:nvGrpSpPr>
          <p:grpSpPr>
            <a:xfrm>
              <a:off x="7607201" y="-8675"/>
              <a:ext cx="1065321" cy="748952"/>
              <a:chOff x="8354346" y="-8675"/>
              <a:chExt cx="1065321" cy="748952"/>
            </a:xfrm>
          </p:grpSpPr>
          <p:sp>
            <p:nvSpPr>
              <p:cNvPr id="26" name="Freeform: Shape 25">
                <a:extLst>
                  <a:ext uri="{FF2B5EF4-FFF2-40B4-BE49-F238E27FC236}">
                    <a16:creationId xmlns:a16="http://schemas.microsoft.com/office/drawing/2014/main" id="{009651FC-1F27-4ECF-AC35-FE9819162BD1}"/>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7" name="Oval 26">
                <a:extLst>
                  <a:ext uri="{FF2B5EF4-FFF2-40B4-BE49-F238E27FC236}">
                    <a16:creationId xmlns:a16="http://schemas.microsoft.com/office/drawing/2014/main" id="{6BD27FD2-796E-484F-BCDF-5043CBB01A2E}"/>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28" name="Oval 27">
                <a:extLst>
                  <a:ext uri="{FF2B5EF4-FFF2-40B4-BE49-F238E27FC236}">
                    <a16:creationId xmlns:a16="http://schemas.microsoft.com/office/drawing/2014/main" id="{6855019A-FAD2-44CF-9835-40097E4387A1}"/>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5" name="Picture 24" descr="Icon&#10;&#10;Description automatically generated">
              <a:extLst>
                <a:ext uri="{FF2B5EF4-FFF2-40B4-BE49-F238E27FC236}">
                  <a16:creationId xmlns:a16="http://schemas.microsoft.com/office/drawing/2014/main" id="{A7B56A4C-2A68-4F21-995A-9276D30FE7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19" name="Text Placeholder 2">
            <a:extLst>
              <a:ext uri="{FF2B5EF4-FFF2-40B4-BE49-F238E27FC236}">
                <a16:creationId xmlns:a16="http://schemas.microsoft.com/office/drawing/2014/main" id="{4B4753BF-C045-49F5-9660-114F9C1A6E27}"/>
              </a:ext>
            </a:extLst>
          </p:cNvPr>
          <p:cNvSpPr>
            <a:spLocks noGrp="1"/>
          </p:cNvSpPr>
          <p:nvPr>
            <p:ph type="body" sz="quarter" idx="11" hasCustomPrompt="1"/>
          </p:nvPr>
        </p:nvSpPr>
        <p:spPr>
          <a:xfrm rot="16200000">
            <a:off x="8650096" y="5316926"/>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Summer</a:t>
            </a:r>
            <a:endParaRPr lang="en-GB"/>
          </a:p>
        </p:txBody>
      </p:sp>
    </p:spTree>
    <p:extLst>
      <p:ext uri="{BB962C8B-B14F-4D97-AF65-F5344CB8AC3E}">
        <p14:creationId xmlns:p14="http://schemas.microsoft.com/office/powerpoint/2010/main" val="61374551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image" Target="../media/image2.png"/><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theme" Target="../theme/theme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87A861E6-1372-43CB-BD5A-76FD71DD5CC2}"/>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2943083038"/>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9E67B62-9F08-42F6-8135-B253C57580AD}"/>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8" name="Rectangle 7">
            <a:extLst>
              <a:ext uri="{FF2B5EF4-FFF2-40B4-BE49-F238E27FC236}">
                <a16:creationId xmlns:a16="http://schemas.microsoft.com/office/drawing/2014/main" id="{333D9D60-35E7-4DD1-9362-5CC11EFD1459}"/>
              </a:ext>
            </a:extLst>
          </p:cNvPr>
          <p:cNvSpPr/>
          <p:nvPr userDrawn="1"/>
        </p:nvSpPr>
        <p:spPr>
          <a:xfrm rot="10800000">
            <a:off x="292963" y="6567595"/>
            <a:ext cx="9631878" cy="2975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a:solidFill>
                <a:srgbClr val="323232"/>
              </a:solidFill>
              <a:latin typeface="Roboto" panose="02000000000000000000" pitchFamily="2" charset="0"/>
              <a:ea typeface="Roboto" panose="02000000000000000000" pitchFamily="2" charset="0"/>
            </a:endParaRPr>
          </a:p>
        </p:txBody>
      </p:sp>
      <p:cxnSp>
        <p:nvCxnSpPr>
          <p:cNvPr id="10" name="Straight Connector 9">
            <a:extLst>
              <a:ext uri="{FF2B5EF4-FFF2-40B4-BE49-F238E27FC236}">
                <a16:creationId xmlns:a16="http://schemas.microsoft.com/office/drawing/2014/main" id="{0829CE7C-04F8-43ED-804F-2456F7A4ECBC}"/>
              </a:ext>
            </a:extLst>
          </p:cNvPr>
          <p:cNvCxnSpPr>
            <a:cxnSpLocks/>
          </p:cNvCxnSpPr>
          <p:nvPr userDrawn="1"/>
        </p:nvCxnSpPr>
        <p:spPr>
          <a:xfrm>
            <a:off x="47610" y="6532600"/>
            <a:ext cx="9858390" cy="0"/>
          </a:xfrm>
          <a:prstGeom prst="line">
            <a:avLst/>
          </a:prstGeom>
          <a:ln w="88900">
            <a:solidFill>
              <a:srgbClr val="C2C2C2"/>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743F0249-84CA-4B40-8804-94DB2F65435D}"/>
              </a:ext>
            </a:extLst>
          </p:cNvPr>
          <p:cNvGrpSpPr/>
          <p:nvPr userDrawn="1"/>
        </p:nvGrpSpPr>
        <p:grpSpPr>
          <a:xfrm>
            <a:off x="-636252" y="6261570"/>
            <a:ext cx="1260323" cy="1192859"/>
            <a:chOff x="-2681662" y="4062078"/>
            <a:chExt cx="2019221" cy="1911133"/>
          </a:xfrm>
        </p:grpSpPr>
        <p:sp>
          <p:nvSpPr>
            <p:cNvPr id="16" name="Arc 15">
              <a:extLst>
                <a:ext uri="{FF2B5EF4-FFF2-40B4-BE49-F238E27FC236}">
                  <a16:creationId xmlns:a16="http://schemas.microsoft.com/office/drawing/2014/main" id="{C896CECD-A647-464D-81EC-D38BFAE0CB48}"/>
                </a:ext>
              </a:extLst>
            </p:cNvPr>
            <p:cNvSpPr/>
            <p:nvPr userDrawn="1"/>
          </p:nvSpPr>
          <p:spPr>
            <a:xfrm>
              <a:off x="-2681662" y="4062078"/>
              <a:ext cx="2019221" cy="1911133"/>
            </a:xfrm>
            <a:prstGeom prst="arc">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800"/>
            </a:p>
          </p:txBody>
        </p:sp>
        <p:pic>
          <p:nvPicPr>
            <p:cNvPr id="17" name="Picture 16">
              <a:extLst>
                <a:ext uri="{FF2B5EF4-FFF2-40B4-BE49-F238E27FC236}">
                  <a16:creationId xmlns:a16="http://schemas.microsoft.com/office/drawing/2014/main" id="{6EEA78AC-65D9-4545-82DA-EF2FDADF97D1}"/>
                </a:ext>
              </a:extLst>
            </p:cNvPr>
            <p:cNvPicPr>
              <a:picLocks noChangeAspect="1"/>
            </p:cNvPicPr>
            <p:nvPr userDrawn="1"/>
          </p:nvPicPr>
          <p:blipFill rotWithShape="1">
            <a:blip r:embed="rId8">
              <a:extLst>
                <a:ext uri="{28A0092B-C50C-407E-A947-70E740481C1C}">
                  <a14:useLocalDpi xmlns:a14="http://schemas.microsoft.com/office/drawing/2010/main" val="0"/>
                </a:ext>
              </a:extLst>
            </a:blip>
            <a:srcRect r="66708"/>
            <a:stretch/>
          </p:blipFill>
          <p:spPr>
            <a:xfrm>
              <a:off x="-1586016" y="4352551"/>
              <a:ext cx="731916" cy="588653"/>
            </a:xfrm>
            <a:prstGeom prst="rect">
              <a:avLst/>
            </a:prstGeom>
          </p:spPr>
        </p:pic>
      </p:grpSp>
      <p:sp>
        <p:nvSpPr>
          <p:cNvPr id="12" name="Text Placeholder 2">
            <a:extLst>
              <a:ext uri="{FF2B5EF4-FFF2-40B4-BE49-F238E27FC236}">
                <a16:creationId xmlns:a16="http://schemas.microsoft.com/office/drawing/2014/main" id="{4E222C13-F246-4D77-A53F-8646CCB218C1}"/>
              </a:ext>
            </a:extLst>
          </p:cNvPr>
          <p:cNvSpPr txBox="1">
            <a:spLocks/>
          </p:cNvSpPr>
          <p:nvPr userDrawn="1"/>
        </p:nvSpPr>
        <p:spPr>
          <a:xfrm>
            <a:off x="1870692" y="6594683"/>
            <a:ext cx="5402616" cy="270314"/>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3000" b="0" kern="1200">
                <a:ln w="12700">
                  <a:solidFill>
                    <a:srgbClr val="565656"/>
                  </a:solidFill>
                </a:ln>
                <a:solidFill>
                  <a:srgbClr val="565656"/>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831" b="1">
                <a:ln w="12700">
                  <a:noFill/>
                </a:ln>
                <a:solidFill>
                  <a:schemeClr val="bg2"/>
                </a:solidFill>
                <a:latin typeface="United Curriculum" pitchFamily="2" charset="0"/>
              </a:rPr>
              <a:t>United Curriculum  |  </a:t>
            </a:r>
            <a:r>
              <a:rPr lang="en-US" sz="831" b="1">
                <a:ln w="12700">
                  <a:noFill/>
                </a:ln>
                <a:solidFill>
                  <a:schemeClr val="accent1"/>
                </a:solidFill>
                <a:latin typeface="United Curriculum" pitchFamily="2" charset="0"/>
              </a:rPr>
              <a:t>Primary Geography</a:t>
            </a:r>
            <a:endParaRPr lang="en-GB" sz="831" b="1">
              <a:ln w="12700">
                <a:noFill/>
              </a:ln>
              <a:solidFill>
                <a:schemeClr val="accent1"/>
              </a:solidFill>
              <a:latin typeface="United Curriculum" pitchFamily="2" charset="0"/>
            </a:endParaRPr>
          </a:p>
        </p:txBody>
      </p:sp>
    </p:spTree>
    <p:extLst>
      <p:ext uri="{BB962C8B-B14F-4D97-AF65-F5344CB8AC3E}">
        <p14:creationId xmlns:p14="http://schemas.microsoft.com/office/powerpoint/2010/main" val="204978"/>
      </p:ext>
    </p:extLst>
  </p:cSld>
  <p:clrMap bg1="lt1" tx1="dk1" bg2="lt2" tx2="dk2" accent1="accent1" accent2="accent2" accent3="accent3" accent4="accent4" accent5="accent5" accent6="accent6" hlink="hlink" folHlink="folHlink"/>
  <p:sldLayoutIdLst>
    <p:sldLayoutId id="2147483668" r:id="rId1"/>
    <p:sldLayoutId id="2147483674" r:id="rId2"/>
    <p:sldLayoutId id="2147483669" r:id="rId3"/>
    <p:sldLayoutId id="2147483670" r:id="rId4"/>
    <p:sldLayoutId id="2147483671" r:id="rId5"/>
    <p:sldLayoutId id="2147483672"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9E67B62-9F08-42F6-8135-B253C57580AD}"/>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8" name="Rectangle 7">
            <a:extLst>
              <a:ext uri="{FF2B5EF4-FFF2-40B4-BE49-F238E27FC236}">
                <a16:creationId xmlns:a16="http://schemas.microsoft.com/office/drawing/2014/main" id="{333D9D60-35E7-4DD1-9362-5CC11EFD1459}"/>
              </a:ext>
            </a:extLst>
          </p:cNvPr>
          <p:cNvSpPr/>
          <p:nvPr userDrawn="1"/>
        </p:nvSpPr>
        <p:spPr>
          <a:xfrm rot="10800000">
            <a:off x="292963" y="6567595"/>
            <a:ext cx="9631878" cy="2975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a:solidFill>
                <a:srgbClr val="323232"/>
              </a:solidFill>
              <a:latin typeface="Roboto" panose="02000000000000000000" pitchFamily="2" charset="0"/>
              <a:ea typeface="Roboto" panose="02000000000000000000" pitchFamily="2" charset="0"/>
            </a:endParaRPr>
          </a:p>
        </p:txBody>
      </p:sp>
      <p:cxnSp>
        <p:nvCxnSpPr>
          <p:cNvPr id="10" name="Straight Connector 9">
            <a:extLst>
              <a:ext uri="{FF2B5EF4-FFF2-40B4-BE49-F238E27FC236}">
                <a16:creationId xmlns:a16="http://schemas.microsoft.com/office/drawing/2014/main" id="{0829CE7C-04F8-43ED-804F-2456F7A4ECBC}"/>
              </a:ext>
            </a:extLst>
          </p:cNvPr>
          <p:cNvCxnSpPr>
            <a:cxnSpLocks/>
          </p:cNvCxnSpPr>
          <p:nvPr userDrawn="1"/>
        </p:nvCxnSpPr>
        <p:spPr>
          <a:xfrm>
            <a:off x="47610" y="6521967"/>
            <a:ext cx="9858390" cy="0"/>
          </a:xfrm>
          <a:prstGeom prst="line">
            <a:avLst/>
          </a:prstGeom>
          <a:ln w="88900">
            <a:solidFill>
              <a:srgbClr val="C2C2C2"/>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743F0249-84CA-4B40-8804-94DB2F65435D}"/>
              </a:ext>
            </a:extLst>
          </p:cNvPr>
          <p:cNvGrpSpPr/>
          <p:nvPr userDrawn="1"/>
        </p:nvGrpSpPr>
        <p:grpSpPr>
          <a:xfrm>
            <a:off x="-636252" y="6261570"/>
            <a:ext cx="1260323" cy="1192859"/>
            <a:chOff x="-2681662" y="4062078"/>
            <a:chExt cx="2019221" cy="1911133"/>
          </a:xfrm>
        </p:grpSpPr>
        <p:sp>
          <p:nvSpPr>
            <p:cNvPr id="16" name="Arc 15">
              <a:extLst>
                <a:ext uri="{FF2B5EF4-FFF2-40B4-BE49-F238E27FC236}">
                  <a16:creationId xmlns:a16="http://schemas.microsoft.com/office/drawing/2014/main" id="{C896CECD-A647-464D-81EC-D38BFAE0CB48}"/>
                </a:ext>
              </a:extLst>
            </p:cNvPr>
            <p:cNvSpPr/>
            <p:nvPr userDrawn="1"/>
          </p:nvSpPr>
          <p:spPr>
            <a:xfrm>
              <a:off x="-2681662" y="4062078"/>
              <a:ext cx="2019221" cy="1911133"/>
            </a:xfrm>
            <a:prstGeom prst="arc">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800"/>
            </a:p>
          </p:txBody>
        </p:sp>
        <p:pic>
          <p:nvPicPr>
            <p:cNvPr id="17" name="Picture 16">
              <a:extLst>
                <a:ext uri="{FF2B5EF4-FFF2-40B4-BE49-F238E27FC236}">
                  <a16:creationId xmlns:a16="http://schemas.microsoft.com/office/drawing/2014/main" id="{6EEA78AC-65D9-4545-82DA-EF2FDADF97D1}"/>
                </a:ext>
              </a:extLst>
            </p:cNvPr>
            <p:cNvPicPr>
              <a:picLocks noChangeAspect="1"/>
            </p:cNvPicPr>
            <p:nvPr userDrawn="1"/>
          </p:nvPicPr>
          <p:blipFill rotWithShape="1">
            <a:blip r:embed="rId7">
              <a:extLst>
                <a:ext uri="{28A0092B-C50C-407E-A947-70E740481C1C}">
                  <a14:useLocalDpi xmlns:a14="http://schemas.microsoft.com/office/drawing/2010/main" val="0"/>
                </a:ext>
              </a:extLst>
            </a:blip>
            <a:srcRect r="66708"/>
            <a:stretch/>
          </p:blipFill>
          <p:spPr>
            <a:xfrm>
              <a:off x="-1586016" y="4352551"/>
              <a:ext cx="731916" cy="588653"/>
            </a:xfrm>
            <a:prstGeom prst="rect">
              <a:avLst/>
            </a:prstGeom>
          </p:spPr>
        </p:pic>
      </p:grpSp>
      <p:sp>
        <p:nvSpPr>
          <p:cNvPr id="12" name="Text Placeholder 2">
            <a:extLst>
              <a:ext uri="{FF2B5EF4-FFF2-40B4-BE49-F238E27FC236}">
                <a16:creationId xmlns:a16="http://schemas.microsoft.com/office/drawing/2014/main" id="{4E222C13-F246-4D77-A53F-8646CCB218C1}"/>
              </a:ext>
            </a:extLst>
          </p:cNvPr>
          <p:cNvSpPr txBox="1">
            <a:spLocks/>
          </p:cNvSpPr>
          <p:nvPr userDrawn="1"/>
        </p:nvSpPr>
        <p:spPr>
          <a:xfrm>
            <a:off x="1870692" y="6594683"/>
            <a:ext cx="5402616" cy="270314"/>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3000" b="0" kern="1200">
                <a:ln w="12700">
                  <a:solidFill>
                    <a:srgbClr val="565656"/>
                  </a:solidFill>
                </a:ln>
                <a:solidFill>
                  <a:srgbClr val="565656"/>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831" b="1">
                <a:ln w="12700">
                  <a:noFill/>
                </a:ln>
                <a:solidFill>
                  <a:schemeClr val="bg2"/>
                </a:solidFill>
                <a:latin typeface="United Curriculum" pitchFamily="2" charset="0"/>
              </a:rPr>
              <a:t>United Curriculum  |  </a:t>
            </a:r>
            <a:r>
              <a:rPr lang="en-US" sz="831" b="1">
                <a:ln w="12700">
                  <a:noFill/>
                </a:ln>
                <a:solidFill>
                  <a:schemeClr val="accent1"/>
                </a:solidFill>
                <a:latin typeface="United Curriculum" pitchFamily="2" charset="0"/>
              </a:rPr>
              <a:t>Primary Geography</a:t>
            </a:r>
            <a:endParaRPr lang="en-GB" sz="831" b="1">
              <a:ln w="12700">
                <a:noFill/>
              </a:ln>
              <a:solidFill>
                <a:schemeClr val="accent1"/>
              </a:solidFill>
              <a:latin typeface="United Curriculum" pitchFamily="2" charset="0"/>
            </a:endParaRPr>
          </a:p>
        </p:txBody>
      </p:sp>
    </p:spTree>
    <p:extLst>
      <p:ext uri="{BB962C8B-B14F-4D97-AF65-F5344CB8AC3E}">
        <p14:creationId xmlns:p14="http://schemas.microsoft.com/office/powerpoint/2010/main" val="127948190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9515A07-CC54-2291-72A9-AFDF056D67D7}"/>
              </a:ext>
            </a:extLst>
          </p:cNvPr>
          <p:cNvSpPr>
            <a:spLocks noGrp="1"/>
          </p:cNvSpPr>
          <p:nvPr>
            <p:ph type="body" sz="quarter" idx="10"/>
          </p:nvPr>
        </p:nvSpPr>
        <p:spPr/>
        <p:txBody>
          <a:bodyPr/>
          <a:lstStyle/>
          <a:p>
            <a:r>
              <a:rPr lang="en-GB"/>
              <a:t>Vertical Concepts</a:t>
            </a:r>
          </a:p>
        </p:txBody>
      </p:sp>
      <p:sp>
        <p:nvSpPr>
          <p:cNvPr id="4" name="Rectangle 18">
            <a:extLst>
              <a:ext uri="{FF2B5EF4-FFF2-40B4-BE49-F238E27FC236}">
                <a16:creationId xmlns:a16="http://schemas.microsoft.com/office/drawing/2014/main" id="{C8118F5B-5DFE-D6E4-EBEA-FCFCCAFA6A7D}"/>
              </a:ext>
            </a:extLst>
          </p:cNvPr>
          <p:cNvSpPr/>
          <p:nvPr/>
        </p:nvSpPr>
        <p:spPr>
          <a:xfrm>
            <a:off x="3538" y="779773"/>
            <a:ext cx="3060000"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Human Processes</a:t>
            </a:r>
            <a:endParaRPr lang="en-GB" sz="1400" b="1">
              <a:solidFill>
                <a:srgbClr val="FFFFFF"/>
              </a:solidFill>
              <a:latin typeface="United Curriculum" pitchFamily="2" charset="0"/>
              <a:ea typeface="Roboto" panose="02000000000000000000" pitchFamily="2" charset="0"/>
            </a:endParaRPr>
          </a:p>
        </p:txBody>
      </p:sp>
      <p:graphicFrame>
        <p:nvGraphicFramePr>
          <p:cNvPr id="5" name="Content Placeholder 4">
            <a:extLst>
              <a:ext uri="{FF2B5EF4-FFF2-40B4-BE49-F238E27FC236}">
                <a16:creationId xmlns:a16="http://schemas.microsoft.com/office/drawing/2014/main" id="{1E5EE89B-608A-2E70-CB6B-2596A8C7829B}"/>
              </a:ext>
            </a:extLst>
          </p:cNvPr>
          <p:cNvGraphicFramePr>
            <a:graphicFrameLocks/>
          </p:cNvGraphicFramePr>
          <p:nvPr>
            <p:extLst>
              <p:ext uri="{D42A27DB-BD31-4B8C-83A1-F6EECF244321}">
                <p14:modId xmlns:p14="http://schemas.microsoft.com/office/powerpoint/2010/main" val="3740733555"/>
              </p:ext>
            </p:extLst>
          </p:nvPr>
        </p:nvGraphicFramePr>
        <p:xfrm>
          <a:off x="203201" y="1100785"/>
          <a:ext cx="9252000" cy="5373044"/>
        </p:xfrm>
        <a:graphic>
          <a:graphicData uri="http://schemas.openxmlformats.org/drawingml/2006/table">
            <a:tbl>
              <a:tblPr firstRow="1" firstCol="1" bandRow="1"/>
              <a:tblGrid>
                <a:gridCol w="432000">
                  <a:extLst>
                    <a:ext uri="{9D8B030D-6E8A-4147-A177-3AD203B41FA5}">
                      <a16:colId xmlns:a16="http://schemas.microsoft.com/office/drawing/2014/main" val="20000"/>
                    </a:ext>
                  </a:extLst>
                </a:gridCol>
                <a:gridCol w="2844000">
                  <a:extLst>
                    <a:ext uri="{9D8B030D-6E8A-4147-A177-3AD203B41FA5}">
                      <a16:colId xmlns:a16="http://schemas.microsoft.com/office/drawing/2014/main" val="2321000353"/>
                    </a:ext>
                  </a:extLst>
                </a:gridCol>
                <a:gridCol w="2916000">
                  <a:extLst>
                    <a:ext uri="{9D8B030D-6E8A-4147-A177-3AD203B41FA5}">
                      <a16:colId xmlns:a16="http://schemas.microsoft.com/office/drawing/2014/main" val="3952933073"/>
                    </a:ext>
                  </a:extLst>
                </a:gridCol>
                <a:gridCol w="3060000">
                  <a:extLst>
                    <a:ext uri="{9D8B030D-6E8A-4147-A177-3AD203B41FA5}">
                      <a16:colId xmlns:a16="http://schemas.microsoft.com/office/drawing/2014/main" val="2890530610"/>
                    </a:ext>
                  </a:extLst>
                </a:gridCol>
              </a:tblGrid>
              <a:tr h="104315">
                <a:tc>
                  <a:txBody>
                    <a:bodyPr/>
                    <a:lstStyle/>
                    <a:p>
                      <a:pPr algn="ctr">
                        <a:lnSpc>
                          <a:spcPct val="115000"/>
                        </a:lnSpc>
                        <a:spcAft>
                          <a:spcPts val="1000"/>
                        </a:spcAft>
                      </a:pPr>
                      <a:endPar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endParaRPr>
                    </a:p>
                  </a:txBody>
                  <a:tcPr marL="59120" marR="59120" marT="0" marB="0">
                    <a:lnL>
                      <a:noFill/>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Uses of Resources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Population &amp; Communities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Economy &amp; Development</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3077850305"/>
                  </a:ext>
                </a:extLst>
              </a:tr>
              <a:tr h="12328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Humans gather food on farm lands.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Geographical features include villages, towns and cities.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People today have lots of different jobs.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20184053"/>
                  </a:ext>
                </a:extLst>
              </a:tr>
              <a:tr h="27830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Human features are man-made. They include settlements, shops, houses and offices.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Rural means countryside, urban means towns and cities.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Settlements can be villages, towns, cities, depending on size.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The population of rural areas is smaller than urban areas.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Rural areas include farmland. This can be for either pastoral or arable farming.</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There are poorer and wealthier areas in every city.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4228206591"/>
                  </a:ext>
                </a:extLst>
              </a:tr>
              <a:tr h="510833">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 use of land depends on physical features.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Land use is how land is used by humans.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Overfishing is damaging biodiversity in the oceans.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Harbours are found (and ports can be found) where the land meets the sea.</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Settlements are generally permanent. Some people live nomadic lifestyles, and do not live in a fixed place.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Agriculture is the word used to describe the practice of farming. </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Land can be used for economic purposes, including agriculture, factories and leisure.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Ports are places where traded goods are unloaded and loaded.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Humans use seas and oceans for economic and leisure uses. The main economic use is trade.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51083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National Parks are a human feature.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Humans use most of land around volcanoes for agriculture.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Tourism needs to be managed sustainably, as it can have negative as well as positive impacts on an area.</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 impacts can be social, economic, environmental.</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Settlements can be hamlets, villages, towns and cities, depending on their size.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 impacts can be social, economic and environmental.</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Tourism is the business of supporting and encouraging people to visit a place for fun.</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 impacts can be social, economic and environmental.</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r h="433323">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 uses of products of the tropical rainforest include wood, food and medicine.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Deforestation of the Amazon rainforest at the national level is making way for agriculture, mining and logging.</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Indigenous people are the first people who lived in the place and the generations of people who came after, such as the Kayapo people in the Amazon Rainforest.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Humans adapt to living in earthquake-prone areas.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Rio de Janeiro is one of the largest cities Brazil. Some of its population live in favelas (makeshift settlements), but there are also wealthy areas that are popular with tourists.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Countries can be classified as low-, medium-, or high-income countries (LIC, MIC, HICs). They appear in all continents.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511590544"/>
                  </a:ext>
                </a:extLst>
              </a:tr>
              <a:tr h="743363">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There have been changes in what is grown where, how it is farmed, how it is transported and how it is sold. Agriculture has moved from subsistence to commercial.</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Land use around a river changes from the upper course to the lower course.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 use of fossil fuels and other resources (renewable and non-renewable).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Population density as a result of climate zones.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People can be employed in different industries and sectors including primary, secondary, tertiary and quaternary.</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HICs, MICs and LICs tend to have primary, secondary, tertiary and quaternary industries at different levels.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Trade is the process of buying and selling goods. Imports are goods that are brought into the country. Exports are goods that are traded out of the country.</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Fairtrade is a way of ensuring farmers are paid a fair price.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8770398"/>
                  </a:ext>
                </a:extLst>
              </a:tr>
              <a:tr h="743363">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Adaptation to and mitigation against climate change. </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Migration is the process of moving from one place to another. People migrate because of push and pull factors.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Voluntary migration usually happens because of economic or social factors. Forced migration happens as a result of life-threatening events, such as conflict or physical disasters.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 settlements change or develop based on external factors (both human and physical).</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Economic aspects of climate change mitigation and adaptations.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52238610"/>
                  </a:ext>
                </a:extLst>
              </a:tr>
              <a:tr h="27830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Cost-benefit analyses of humans’ use of land and the efficiency of this use.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Population changes over time and its relationship with development (e.g. Demographic Transition Model).</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Considering developing, emerging and developed countries; single and compound indicators of development; factors affecting development and methods to develop.</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6389437"/>
                  </a:ext>
                </a:extLst>
              </a:tr>
            </a:tbl>
          </a:graphicData>
        </a:graphic>
      </p:graphicFrame>
    </p:spTree>
    <p:extLst>
      <p:ext uri="{BB962C8B-B14F-4D97-AF65-F5344CB8AC3E}">
        <p14:creationId xmlns:p14="http://schemas.microsoft.com/office/powerpoint/2010/main" val="3635734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Vertical Concepts</a:t>
            </a:r>
            <a:endParaRPr lang="en-GB"/>
          </a:p>
        </p:txBody>
      </p:sp>
      <p:graphicFrame>
        <p:nvGraphicFramePr>
          <p:cNvPr id="7" name="Content Placeholder 4">
            <a:extLst>
              <a:ext uri="{FF2B5EF4-FFF2-40B4-BE49-F238E27FC236}">
                <a16:creationId xmlns:a16="http://schemas.microsoft.com/office/drawing/2014/main" id="{472FE456-1BB0-9CAD-E0CA-29E175C0510E}"/>
              </a:ext>
            </a:extLst>
          </p:cNvPr>
          <p:cNvGraphicFramePr>
            <a:graphicFrameLocks/>
          </p:cNvGraphicFramePr>
          <p:nvPr>
            <p:extLst>
              <p:ext uri="{D42A27DB-BD31-4B8C-83A1-F6EECF244321}">
                <p14:modId xmlns:p14="http://schemas.microsoft.com/office/powerpoint/2010/main" val="1079497180"/>
              </p:ext>
            </p:extLst>
          </p:nvPr>
        </p:nvGraphicFramePr>
        <p:xfrm>
          <a:off x="365459" y="1171809"/>
          <a:ext cx="9000000" cy="4994744"/>
        </p:xfrm>
        <a:graphic>
          <a:graphicData uri="http://schemas.openxmlformats.org/drawingml/2006/table">
            <a:tbl>
              <a:tblPr firstRow="1" firstCol="1" bandRow="1"/>
              <a:tblGrid>
                <a:gridCol w="468000">
                  <a:extLst>
                    <a:ext uri="{9D8B030D-6E8A-4147-A177-3AD203B41FA5}">
                      <a16:colId xmlns:a16="http://schemas.microsoft.com/office/drawing/2014/main" val="20000"/>
                    </a:ext>
                  </a:extLst>
                </a:gridCol>
                <a:gridCol w="8532000">
                  <a:extLst>
                    <a:ext uri="{9D8B030D-6E8A-4147-A177-3AD203B41FA5}">
                      <a16:colId xmlns:a16="http://schemas.microsoft.com/office/drawing/2014/main" val="2321000353"/>
                    </a:ext>
                  </a:extLst>
                </a:gridCol>
              </a:tblGrid>
              <a:tr h="288000">
                <a:tc>
                  <a:txBody>
                    <a:bodyPr/>
                    <a:lstStyle/>
                    <a:p>
                      <a:pPr algn="ctr">
                        <a:lnSpc>
                          <a:spcPct val="115000"/>
                        </a:lnSpc>
                        <a:spcAft>
                          <a:spcPts val="1000"/>
                        </a:spcAft>
                      </a:pPr>
                      <a:endPar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endParaRPr>
                    </a:p>
                  </a:txBody>
                  <a:tcPr marL="59120" marR="59120" marT="0" marB="0">
                    <a:lnL>
                      <a:noFill/>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1" kern="1200">
                          <a:solidFill>
                            <a:schemeClr val="bg1"/>
                          </a:solidFill>
                          <a:effectLst/>
                          <a:latin typeface="United Curriculum" charset="0"/>
                          <a:ea typeface="Calibri" panose="020F0502020204030204" pitchFamily="34" charset="0"/>
                          <a:cs typeface="Times New Roman"/>
                        </a:rPr>
                        <a:t>Earth Science &amp; Geology</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3077850305"/>
                  </a:ext>
                </a:extLst>
              </a:tr>
              <a:tr h="38434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Describing the natural things in our local area.</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Geographical features include </a:t>
                      </a:r>
                      <a:r>
                        <a:rPr lang="en-US" sz="800" b="1" i="0" kern="1200">
                          <a:solidFill>
                            <a:schemeClr val="bg1"/>
                          </a:solidFill>
                          <a:effectLst/>
                          <a:latin typeface="Roboto" panose="02000000000000000000" pitchFamily="2" charset="0"/>
                          <a:ea typeface="Roboto" panose="02000000000000000000" pitchFamily="2" charset="0"/>
                          <a:cs typeface="+mn-cs"/>
                        </a:rPr>
                        <a:t>beach</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1" i="0" kern="1200">
                          <a:solidFill>
                            <a:schemeClr val="bg1"/>
                          </a:solidFill>
                          <a:effectLst/>
                          <a:latin typeface="Roboto" panose="02000000000000000000" pitchFamily="2" charset="0"/>
                          <a:ea typeface="Roboto" panose="02000000000000000000" pitchFamily="2" charset="0"/>
                          <a:cs typeface="+mn-cs"/>
                        </a:rPr>
                        <a:t>hill</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1" i="0" kern="1200">
                          <a:solidFill>
                            <a:schemeClr val="bg1"/>
                          </a:solidFill>
                          <a:effectLst/>
                          <a:latin typeface="Roboto" panose="02000000000000000000" pitchFamily="2" charset="0"/>
                          <a:ea typeface="Roboto" panose="02000000000000000000" pitchFamily="2" charset="0"/>
                          <a:cs typeface="+mn-cs"/>
                        </a:rPr>
                        <a:t>forest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1" i="0" kern="1200">
                          <a:solidFill>
                            <a:schemeClr val="bg1"/>
                          </a:solidFill>
                          <a:effectLst/>
                          <a:latin typeface="Roboto" panose="02000000000000000000" pitchFamily="2" charset="0"/>
                          <a:ea typeface="Roboto" panose="02000000000000000000" pitchFamily="2" charset="0"/>
                          <a:cs typeface="+mn-cs"/>
                        </a:rPr>
                        <a:t>sea</a:t>
                      </a:r>
                      <a:r>
                        <a:rPr lang="en-US" sz="800" b="0" i="0" kern="1200">
                          <a:solidFill>
                            <a:schemeClr val="bg1"/>
                          </a:solidFill>
                          <a:effectLst/>
                          <a:latin typeface="Roboto" panose="02000000000000000000" pitchFamily="2" charset="0"/>
                          <a:ea typeface="Roboto" panose="02000000000000000000" pitchFamily="2" charset="0"/>
                          <a:cs typeface="+mn-cs"/>
                        </a:rPr>
                        <a:t> and </a:t>
                      </a:r>
                      <a:r>
                        <a:rPr lang="en-US" sz="800" b="1" i="0" kern="1200">
                          <a:solidFill>
                            <a:schemeClr val="bg1"/>
                          </a:solidFill>
                          <a:effectLst/>
                          <a:latin typeface="Roboto" panose="02000000000000000000" pitchFamily="2" charset="0"/>
                          <a:ea typeface="Roboto" panose="02000000000000000000" pitchFamily="2" charset="0"/>
                          <a:cs typeface="+mn-cs"/>
                        </a:rPr>
                        <a:t>river</a:t>
                      </a:r>
                      <a:r>
                        <a:rPr lang="en-US" sz="800" b="0" i="0" kern="1200">
                          <a:solidFill>
                            <a:schemeClr val="bg1"/>
                          </a:solidFill>
                          <a:effectLst/>
                          <a:latin typeface="Roboto" panose="02000000000000000000" pitchFamily="2" charset="0"/>
                          <a:ea typeface="Roboto" panose="02000000000000000000" pitchFamily="2" charset="0"/>
                          <a:cs typeface="+mn-cs"/>
                        </a:rPr>
                        <a: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20184053"/>
                  </a:ext>
                </a:extLst>
              </a:tr>
              <a:tr h="681070">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indent="-72000" algn="l">
                        <a:lnSpc>
                          <a:spcPct val="100000"/>
                        </a:lnSpc>
                        <a:spcAft>
                          <a:spcPts val="0"/>
                        </a:spcAft>
                        <a:buFont typeface="Arial" panose="020B0604020202020204" pitchFamily="34" charset="0"/>
                        <a:buChar char="•"/>
                      </a:pPr>
                      <a:r>
                        <a:rPr lang="en-US" sz="800" b="1" i="0" kern="1200">
                          <a:solidFill>
                            <a:schemeClr val="accent1"/>
                          </a:solidFill>
                          <a:effectLst/>
                          <a:latin typeface="Roboto" panose="02000000000000000000" pitchFamily="2" charset="0"/>
                          <a:ea typeface="Roboto" panose="02000000000000000000" pitchFamily="2" charset="0"/>
                          <a:cs typeface="+mn-cs"/>
                        </a:rPr>
                        <a:t>Geography</a:t>
                      </a:r>
                      <a:r>
                        <a:rPr lang="en-US" sz="800" b="0" i="0" kern="1200">
                          <a:solidFill>
                            <a:schemeClr val="bg1"/>
                          </a:solidFill>
                          <a:effectLst/>
                          <a:latin typeface="Roboto" panose="02000000000000000000" pitchFamily="2" charset="0"/>
                          <a:ea typeface="Roboto" panose="02000000000000000000" pitchFamily="2" charset="0"/>
                          <a:cs typeface="+mn-cs"/>
                        </a:rPr>
                        <a:t>: We live on the </a:t>
                      </a:r>
                      <a:r>
                        <a:rPr lang="en-US" sz="800" b="1" i="0" kern="1200">
                          <a:solidFill>
                            <a:schemeClr val="bg1"/>
                          </a:solidFill>
                          <a:effectLst/>
                          <a:latin typeface="Roboto" panose="02000000000000000000" pitchFamily="2" charset="0"/>
                          <a:ea typeface="Roboto" panose="02000000000000000000" pitchFamily="2" charset="0"/>
                          <a:cs typeface="+mn-cs"/>
                        </a:rPr>
                        <a:t>Earth</a:t>
                      </a:r>
                      <a:r>
                        <a:rPr lang="en-US" sz="800" b="0" i="0" kern="1200">
                          <a:solidFill>
                            <a:schemeClr val="bg1"/>
                          </a:solidFill>
                          <a:effectLst/>
                          <a:latin typeface="Roboto" panose="02000000000000000000" pitchFamily="2" charset="0"/>
                          <a:ea typeface="Roboto" panose="02000000000000000000" pitchFamily="2" charset="0"/>
                          <a:cs typeface="+mn-cs"/>
                        </a:rPr>
                        <a:t>.</a:t>
                      </a:r>
                    </a:p>
                    <a:p>
                      <a:pPr marL="72000" indent="-72000" algn="l">
                        <a:lnSpc>
                          <a:spcPct val="100000"/>
                        </a:lnSpc>
                        <a:spcAft>
                          <a:spcPts val="0"/>
                        </a:spcAft>
                        <a:buFont typeface="Arial" panose="020B0604020202020204" pitchFamily="34" charset="0"/>
                        <a:buChar char="•"/>
                      </a:pPr>
                      <a:r>
                        <a:rPr lang="en-US" sz="800" b="1" i="0" kern="1200">
                          <a:solidFill>
                            <a:schemeClr val="accent1"/>
                          </a:solidFill>
                          <a:effectLst/>
                          <a:latin typeface="Roboto" panose="02000000000000000000" pitchFamily="2" charset="0"/>
                          <a:ea typeface="Roboto" panose="02000000000000000000" pitchFamily="2" charset="0"/>
                          <a:cs typeface="+mn-cs"/>
                        </a:rPr>
                        <a:t>Geography</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1" i="0" kern="1200">
                          <a:solidFill>
                            <a:schemeClr val="bg1"/>
                          </a:solidFill>
                          <a:effectLst/>
                          <a:latin typeface="Roboto" panose="02000000000000000000" pitchFamily="2" charset="0"/>
                          <a:ea typeface="Roboto" panose="02000000000000000000" pitchFamily="2" charset="0"/>
                          <a:cs typeface="+mn-cs"/>
                        </a:rPr>
                        <a:t>Physical features </a:t>
                      </a:r>
                      <a:r>
                        <a:rPr lang="en-US" sz="800" b="0" i="0" kern="1200">
                          <a:solidFill>
                            <a:schemeClr val="bg1"/>
                          </a:solidFill>
                          <a:effectLst/>
                          <a:latin typeface="Roboto" panose="02000000000000000000" pitchFamily="2" charset="0"/>
                          <a:ea typeface="Roboto" panose="02000000000000000000" pitchFamily="2" charset="0"/>
                          <a:cs typeface="+mn-cs"/>
                        </a:rPr>
                        <a:t>occur in nature and include river, forest, </a:t>
                      </a:r>
                      <a:r>
                        <a:rPr lang="en-US" sz="800" b="1" i="0" kern="1200">
                          <a:solidFill>
                            <a:schemeClr val="bg1"/>
                          </a:solidFill>
                          <a:effectLst/>
                          <a:latin typeface="Roboto" panose="02000000000000000000" pitchFamily="2" charset="0"/>
                          <a:ea typeface="Roboto" panose="02000000000000000000" pitchFamily="2" charset="0"/>
                          <a:cs typeface="+mn-cs"/>
                        </a:rPr>
                        <a:t>soil</a:t>
                      </a:r>
                      <a:r>
                        <a:rPr lang="en-US" sz="800" b="0" i="0" kern="1200">
                          <a:solidFill>
                            <a:schemeClr val="bg1"/>
                          </a:solidFill>
                          <a:effectLst/>
                          <a:latin typeface="Roboto" panose="02000000000000000000" pitchFamily="2" charset="0"/>
                          <a:ea typeface="Roboto" panose="02000000000000000000" pitchFamily="2" charset="0"/>
                          <a:cs typeface="+mn-cs"/>
                        </a:rPr>
                        <a:t> and hill.</a:t>
                      </a:r>
                    </a:p>
                    <a:p>
                      <a:pPr marL="72000" indent="-72000" algn="l">
                        <a:lnSpc>
                          <a:spcPct val="100000"/>
                        </a:lnSpc>
                        <a:spcAft>
                          <a:spcPts val="0"/>
                        </a:spcAft>
                        <a:buFont typeface="Arial" panose="020B0604020202020204" pitchFamily="34" charset="0"/>
                        <a:buChar char="•"/>
                      </a:pPr>
                      <a:r>
                        <a:rPr lang="en-US" sz="800" b="1" i="0" kern="1200">
                          <a:solidFill>
                            <a:schemeClr val="accent1"/>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 Coastal</a:t>
                      </a:r>
                      <a:r>
                        <a:rPr lang="en-US" sz="800" b="0" i="0" kern="1200">
                          <a:solidFill>
                            <a:schemeClr val="bg1"/>
                          </a:solidFill>
                          <a:effectLst/>
                          <a:latin typeface="Roboto" panose="02000000000000000000" pitchFamily="2" charset="0"/>
                          <a:ea typeface="Roboto" panose="02000000000000000000" pitchFamily="2" charset="0"/>
                          <a:cs typeface="+mn-cs"/>
                        </a:rPr>
                        <a:t> areas are areas of land that are near the sea. Features in coastal areas include beach, </a:t>
                      </a:r>
                      <a:r>
                        <a:rPr lang="en-US" sz="800" b="1" i="0" kern="1200">
                          <a:solidFill>
                            <a:schemeClr val="bg1"/>
                          </a:solidFill>
                          <a:effectLst/>
                          <a:latin typeface="Roboto" panose="02000000000000000000" pitchFamily="2" charset="0"/>
                          <a:ea typeface="Roboto" panose="02000000000000000000" pitchFamily="2" charset="0"/>
                          <a:cs typeface="+mn-cs"/>
                        </a:rPr>
                        <a:t>cliff</a:t>
                      </a:r>
                      <a:r>
                        <a:rPr lang="en-US" sz="800" b="0" i="0" kern="1200">
                          <a:solidFill>
                            <a:schemeClr val="bg1"/>
                          </a:solidFill>
                          <a:effectLst/>
                          <a:latin typeface="Roboto" panose="02000000000000000000" pitchFamily="2" charset="0"/>
                          <a:ea typeface="Roboto" panose="02000000000000000000" pitchFamily="2" charset="0"/>
                          <a:cs typeface="+mn-cs"/>
                        </a:rPr>
                        <a:t>, sea and </a:t>
                      </a:r>
                      <a:r>
                        <a:rPr lang="en-US" sz="800" b="1" i="0" kern="1200">
                          <a:solidFill>
                            <a:schemeClr val="bg1"/>
                          </a:solidFill>
                          <a:effectLst/>
                          <a:latin typeface="Roboto" panose="02000000000000000000" pitchFamily="2" charset="0"/>
                          <a:ea typeface="Roboto" panose="02000000000000000000" pitchFamily="2" charset="0"/>
                          <a:cs typeface="+mn-cs"/>
                        </a:rPr>
                        <a:t>ocean</a:t>
                      </a:r>
                      <a:r>
                        <a:rPr lang="en-US" sz="800" b="0" i="0" kern="1200">
                          <a:solidFill>
                            <a:schemeClr val="bg1"/>
                          </a:solidFill>
                          <a:effectLst/>
                          <a:latin typeface="Roboto" panose="02000000000000000000" pitchFamily="2" charset="0"/>
                          <a:ea typeface="Roboto" panose="02000000000000000000" pitchFamily="2" charset="0"/>
                          <a:cs typeface="+mn-cs"/>
                        </a:rPr>
                        <a:t>.</a:t>
                      </a:r>
                    </a:p>
                    <a:p>
                      <a:pPr marL="72000" indent="-72000" algn="l">
                        <a:lnSpc>
                          <a:spcPct val="100000"/>
                        </a:lnSpc>
                        <a:spcAft>
                          <a:spcPts val="0"/>
                        </a:spcAft>
                        <a:buFont typeface="Arial" panose="020B0604020202020204" pitchFamily="34" charset="0"/>
                        <a:buChar char="•"/>
                      </a:pPr>
                      <a:r>
                        <a:rPr lang="en-US" sz="800" b="1" i="0" kern="1200">
                          <a:solidFill>
                            <a:schemeClr val="accent2"/>
                          </a:solidFill>
                          <a:effectLst/>
                          <a:latin typeface="Roboto" panose="02000000000000000000" pitchFamily="2" charset="0"/>
                          <a:ea typeface="Roboto" panose="02000000000000000000" pitchFamily="2" charset="0"/>
                          <a:cs typeface="+mn-cs"/>
                        </a:rPr>
                        <a:t>Science</a:t>
                      </a:r>
                      <a:r>
                        <a:rPr lang="en-US" sz="800" b="1" i="0" kern="1200">
                          <a:solidFill>
                            <a:schemeClr val="bg1"/>
                          </a:solidFill>
                          <a:effectLst/>
                          <a:latin typeface="Roboto" panose="02000000000000000000" pitchFamily="2" charset="0"/>
                          <a:ea typeface="Roboto" panose="02000000000000000000" pitchFamily="2" charset="0"/>
                          <a:cs typeface="+mn-cs"/>
                        </a:rPr>
                        <a:t>: </a:t>
                      </a:r>
                      <a:r>
                        <a:rPr lang="en-US" sz="800" b="0" i="0" kern="1200">
                          <a:solidFill>
                            <a:schemeClr val="bg1"/>
                          </a:solidFill>
                          <a:effectLst/>
                          <a:latin typeface="Roboto" panose="02000000000000000000" pitchFamily="2" charset="0"/>
                          <a:ea typeface="Roboto" panose="02000000000000000000" pitchFamily="2" charset="0"/>
                          <a:cs typeface="+mn-cs"/>
                        </a:rPr>
                        <a:t>Some plants grow in soil.</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4228206591"/>
                  </a:ext>
                </a:extLst>
              </a:tr>
              <a:tr h="384343">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1"/>
                          </a:solidFill>
                          <a:effectLst/>
                          <a:latin typeface="Roboto" panose="02000000000000000000" pitchFamily="2" charset="0"/>
                          <a:ea typeface="Roboto" panose="02000000000000000000" pitchFamily="2" charset="0"/>
                        </a:rPr>
                        <a:t>Geography</a:t>
                      </a:r>
                      <a:r>
                        <a:rPr lang="en-GB" sz="800" b="1" i="0">
                          <a:solidFill>
                            <a:schemeClr val="bg1"/>
                          </a:solidFill>
                          <a:effectLst/>
                          <a:latin typeface="Roboto" panose="02000000000000000000" pitchFamily="2" charset="0"/>
                          <a:ea typeface="Roboto" panose="02000000000000000000" pitchFamily="2" charset="0"/>
                        </a:rPr>
                        <a:t>:</a:t>
                      </a:r>
                      <a:r>
                        <a:rPr lang="en-GB" sz="800" b="0"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Features of hot deserts include rocks, sand dunes and oases. Features of cold deserts include </a:t>
                      </a:r>
                      <a:r>
                        <a:rPr lang="en-US" sz="800" b="1" i="0">
                          <a:solidFill>
                            <a:schemeClr val="bg1"/>
                          </a:solidFill>
                          <a:effectLst/>
                          <a:latin typeface="Roboto" panose="02000000000000000000" pitchFamily="2" charset="0"/>
                          <a:ea typeface="Roboto" panose="02000000000000000000" pitchFamily="2" charset="0"/>
                        </a:rPr>
                        <a:t>mountains</a:t>
                      </a:r>
                      <a:r>
                        <a:rPr lang="en-US" sz="800" b="0" i="0">
                          <a:solidFill>
                            <a:schemeClr val="bg1"/>
                          </a:solidFill>
                          <a:effectLst/>
                          <a:latin typeface="Roboto" panose="02000000000000000000" pitchFamily="2" charset="0"/>
                          <a:ea typeface="Roboto" panose="02000000000000000000" pitchFamily="2" charset="0"/>
                        </a:rPr>
                        <a:t> and ice sheets.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Rivers travel from highland areas to lowland areas. Physical features around rivers include </a:t>
                      </a:r>
                      <a:r>
                        <a:rPr lang="en-US" sz="800" b="1" i="0">
                          <a:solidFill>
                            <a:schemeClr val="bg1"/>
                          </a:solidFill>
                          <a:effectLst/>
                          <a:latin typeface="Roboto" panose="02000000000000000000" pitchFamily="2" charset="0"/>
                          <a:ea typeface="Roboto" panose="02000000000000000000" pitchFamily="2" charset="0"/>
                        </a:rPr>
                        <a:t>valleys</a:t>
                      </a:r>
                      <a:r>
                        <a:rPr lang="en-US" sz="800" b="0" i="0">
                          <a:solidFill>
                            <a:schemeClr val="bg1"/>
                          </a:solidFill>
                          <a:effectLst/>
                          <a:latin typeface="Roboto" panose="02000000000000000000" pitchFamily="2" charset="0"/>
                          <a:ea typeface="Roboto" panose="02000000000000000000" pitchFamily="2" charset="0"/>
                        </a:rPr>
                        <a:t>, mountains, hills and </a:t>
                      </a:r>
                      <a:r>
                        <a:rPr lang="en-US" sz="800" b="1" i="0">
                          <a:solidFill>
                            <a:schemeClr val="bg1"/>
                          </a:solidFill>
                          <a:effectLst/>
                          <a:latin typeface="Roboto" panose="02000000000000000000" pitchFamily="2" charset="0"/>
                          <a:ea typeface="Roboto" panose="02000000000000000000" pitchFamily="2" charset="0"/>
                        </a:rPr>
                        <a:t>vegetation</a:t>
                      </a:r>
                      <a:r>
                        <a:rPr lang="en-US" sz="800" b="0" i="0">
                          <a:solidFill>
                            <a:schemeClr val="bg1"/>
                          </a:solidFill>
                          <a:effectLst/>
                          <a:latin typeface="Roboto" panose="02000000000000000000" pitchFamily="2" charset="0"/>
                          <a:ea typeface="Roboto" panose="02000000000000000000" pitchFamily="2" charset="0"/>
                        </a:rPr>
                        <a: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1274524">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Science</a:t>
                      </a:r>
                      <a:r>
                        <a:rPr lang="en-US" sz="800" b="1" i="0">
                          <a:solidFill>
                            <a:schemeClr val="bg1"/>
                          </a:solidFill>
                          <a:effectLst/>
                          <a:latin typeface="Roboto" panose="02000000000000000000" pitchFamily="2" charset="0"/>
                          <a:ea typeface="Roboto" panose="02000000000000000000" pitchFamily="2" charset="0"/>
                        </a:rPr>
                        <a:t>: Rocks</a:t>
                      </a:r>
                      <a:r>
                        <a:rPr lang="en-US" sz="800" b="0" i="0">
                          <a:solidFill>
                            <a:schemeClr val="bg1"/>
                          </a:solidFill>
                          <a:effectLst/>
                          <a:latin typeface="Roboto" panose="02000000000000000000" pitchFamily="2" charset="0"/>
                          <a:ea typeface="Roboto" panose="02000000000000000000" pitchFamily="2" charset="0"/>
                        </a:rPr>
                        <a:t> are formed when placed under </a:t>
                      </a:r>
                      <a:r>
                        <a:rPr lang="en-US" sz="800" b="1" i="0">
                          <a:solidFill>
                            <a:schemeClr val="bg1"/>
                          </a:solidFill>
                          <a:effectLst/>
                          <a:latin typeface="Roboto" panose="02000000000000000000" pitchFamily="2" charset="0"/>
                          <a:ea typeface="Roboto" panose="02000000000000000000" pitchFamily="2" charset="0"/>
                        </a:rPr>
                        <a:t>pressure</a:t>
                      </a:r>
                      <a:r>
                        <a:rPr lang="en-US" sz="800" b="0" i="0">
                          <a:solidFill>
                            <a:schemeClr val="bg1"/>
                          </a:solidFill>
                          <a:effectLst/>
                          <a:latin typeface="Roboto" panose="02000000000000000000" pitchFamily="2" charset="0"/>
                          <a:ea typeface="Roboto" panose="02000000000000000000" pitchFamily="2" charset="0"/>
                        </a:rPr>
                        <a: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Science</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Much of the solid surface of the Earth is covered in soil, which is a mixture of pieces of rock of various sizes and the remains of organisms. Some soil also contains air, water and some nutrients.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Science</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There are three main kinds of rock, </a:t>
                      </a:r>
                      <a:r>
                        <a:rPr lang="en-US" sz="800" b="1" i="0">
                          <a:solidFill>
                            <a:schemeClr val="bg1"/>
                          </a:solidFill>
                          <a:effectLst/>
                          <a:latin typeface="Roboto" panose="02000000000000000000" pitchFamily="2" charset="0"/>
                          <a:ea typeface="Roboto" panose="02000000000000000000" pitchFamily="2" charset="0"/>
                        </a:rPr>
                        <a:t>igneous</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sedimentary</a:t>
                      </a:r>
                      <a:r>
                        <a:rPr lang="en-US" sz="800" b="0" i="0">
                          <a:solidFill>
                            <a:schemeClr val="bg1"/>
                          </a:solidFill>
                          <a:effectLst/>
                          <a:latin typeface="Roboto" panose="02000000000000000000" pitchFamily="2" charset="0"/>
                          <a:ea typeface="Roboto" panose="02000000000000000000" pitchFamily="2" charset="0"/>
                        </a:rPr>
                        <a:t> and </a:t>
                      </a:r>
                      <a:r>
                        <a:rPr lang="en-US" sz="800" b="1" i="0">
                          <a:solidFill>
                            <a:schemeClr val="bg1"/>
                          </a:solidFill>
                          <a:effectLst/>
                          <a:latin typeface="Roboto" panose="02000000000000000000" pitchFamily="2" charset="0"/>
                          <a:ea typeface="Roboto" panose="02000000000000000000" pitchFamily="2" charset="0"/>
                        </a:rPr>
                        <a:t>metamorphic</a:t>
                      </a:r>
                      <a:r>
                        <a:rPr lang="en-US" sz="800" b="0" i="0">
                          <a:solidFill>
                            <a:schemeClr val="bg1"/>
                          </a:solidFill>
                          <a:effectLst/>
                          <a:latin typeface="Roboto" panose="02000000000000000000" pitchFamily="2" charset="0"/>
                          <a:ea typeface="Roboto" panose="02000000000000000000" pitchFamily="2" charset="0"/>
                        </a:rPr>
                        <a:t>, with different composition and properties.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There are several mountain ranges in the UK.</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The Earth has four layers. Its upper layer of tectonic plates move.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Shield</a:t>
                      </a:r>
                      <a:r>
                        <a:rPr lang="en-US" sz="800" b="0" i="0">
                          <a:solidFill>
                            <a:schemeClr val="bg1"/>
                          </a:solidFill>
                          <a:effectLst/>
                          <a:latin typeface="Roboto" panose="02000000000000000000" pitchFamily="2" charset="0"/>
                          <a:ea typeface="Roboto" panose="02000000000000000000" pitchFamily="2" charset="0"/>
                        </a:rPr>
                        <a:t> and </a:t>
                      </a:r>
                      <a:r>
                        <a:rPr lang="en-US" sz="800" b="1" i="0">
                          <a:solidFill>
                            <a:schemeClr val="bg1"/>
                          </a:solidFill>
                          <a:effectLst/>
                          <a:latin typeface="Roboto" panose="02000000000000000000" pitchFamily="2" charset="0"/>
                          <a:ea typeface="Roboto" panose="02000000000000000000" pitchFamily="2" charset="0"/>
                        </a:rPr>
                        <a:t>composite</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volcanoes</a:t>
                      </a:r>
                      <a:r>
                        <a:rPr lang="en-US" sz="800" b="0" i="0">
                          <a:solidFill>
                            <a:schemeClr val="bg1"/>
                          </a:solidFill>
                          <a:effectLst/>
                          <a:latin typeface="Roboto" panose="02000000000000000000" pitchFamily="2" charset="0"/>
                          <a:ea typeface="Roboto" panose="02000000000000000000" pitchFamily="2" charset="0"/>
                        </a:rPr>
                        <a:t> can form at </a:t>
                      </a:r>
                      <a:r>
                        <a:rPr lang="en-US" sz="800" b="1" i="0">
                          <a:solidFill>
                            <a:schemeClr val="bg1"/>
                          </a:solidFill>
                          <a:effectLst/>
                          <a:latin typeface="Roboto" panose="02000000000000000000" pitchFamily="2" charset="0"/>
                          <a:ea typeface="Roboto" panose="02000000000000000000" pitchFamily="2" charset="0"/>
                        </a:rPr>
                        <a:t>plate boundaries</a:t>
                      </a:r>
                      <a:r>
                        <a:rPr lang="en-US" sz="800" b="0" i="0">
                          <a:solidFill>
                            <a:schemeClr val="bg1"/>
                          </a:solidFill>
                          <a:effectLst/>
                          <a:latin typeface="Roboto" panose="02000000000000000000" pitchFamily="2" charset="0"/>
                          <a:ea typeface="Roboto" panose="02000000000000000000" pitchFamily="2" charset="0"/>
                        </a:rPr>
                        <a:t>, which produce </a:t>
                      </a:r>
                      <a:r>
                        <a:rPr lang="en-US" sz="800" b="1" i="0">
                          <a:solidFill>
                            <a:schemeClr val="bg1"/>
                          </a:solidFill>
                          <a:effectLst/>
                          <a:latin typeface="Roboto" panose="02000000000000000000" pitchFamily="2" charset="0"/>
                          <a:ea typeface="Roboto" panose="02000000000000000000" pitchFamily="2" charset="0"/>
                        </a:rPr>
                        <a:t>lava</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pyroclastic</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flows</a:t>
                      </a:r>
                      <a:r>
                        <a:rPr lang="en-US" sz="800" b="0" i="0">
                          <a:solidFill>
                            <a:schemeClr val="bg1"/>
                          </a:solidFill>
                          <a:effectLst/>
                          <a:latin typeface="Roboto" panose="02000000000000000000" pitchFamily="2" charset="0"/>
                          <a:ea typeface="Roboto" panose="02000000000000000000" pitchFamily="2" charset="0"/>
                        </a:rPr>
                        <a:t> and </a:t>
                      </a:r>
                      <a:r>
                        <a:rPr lang="en-US" sz="800" b="1" i="0">
                          <a:solidFill>
                            <a:schemeClr val="bg1"/>
                          </a:solidFill>
                          <a:effectLst/>
                          <a:latin typeface="Roboto" panose="02000000000000000000" pitchFamily="2" charset="0"/>
                          <a:ea typeface="Roboto" panose="02000000000000000000" pitchFamily="2" charset="0"/>
                        </a:rPr>
                        <a:t>lahars</a:t>
                      </a:r>
                      <a:r>
                        <a:rPr lang="en-US" sz="800" b="0" i="0">
                          <a:solidFill>
                            <a:schemeClr val="bg1"/>
                          </a:solidFill>
                          <a:effectLst/>
                          <a:latin typeface="Roboto" panose="02000000000000000000" pitchFamily="2" charset="0"/>
                          <a:ea typeface="Roboto" panose="02000000000000000000" pitchFamily="2" charset="0"/>
                        </a:rPr>
                        <a: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Soil is rich with nutrients around volcanoes.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r h="235980">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511590544"/>
                  </a:ext>
                </a:extLst>
              </a:tr>
              <a:tr h="977797">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Examples of natural resources include wood, food, water and </a:t>
                      </a:r>
                      <a:r>
                        <a:rPr lang="en-US" sz="800" b="1" i="0">
                          <a:solidFill>
                            <a:schemeClr val="bg1"/>
                          </a:solidFill>
                          <a:effectLst/>
                          <a:latin typeface="Roboto" panose="02000000000000000000" pitchFamily="2" charset="0"/>
                          <a:ea typeface="Roboto" panose="02000000000000000000" pitchFamily="2" charset="0"/>
                        </a:rPr>
                        <a:t>fossil fuels</a:t>
                      </a:r>
                      <a:r>
                        <a:rPr lang="en-US" sz="800" b="0" i="0">
                          <a:solidFill>
                            <a:schemeClr val="bg1"/>
                          </a:solidFill>
                          <a:effectLst/>
                          <a:latin typeface="Roboto" panose="02000000000000000000" pitchFamily="2" charset="0"/>
                          <a:ea typeface="Roboto" panose="02000000000000000000" pitchFamily="2" charset="0"/>
                        </a:rPr>
                        <a:t>. Fossil fuels are materials made from fossils over millions of years, like coal and oil. Humans use these to run cars and electrical items.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Natural resources are unevenly distributed across the world and can be </a:t>
                      </a:r>
                      <a:r>
                        <a:rPr lang="en-US" sz="800" b="1" i="0">
                          <a:solidFill>
                            <a:schemeClr val="bg1"/>
                          </a:solidFill>
                          <a:effectLst/>
                          <a:latin typeface="Roboto" panose="02000000000000000000" pitchFamily="2" charset="0"/>
                          <a:ea typeface="Roboto" panose="02000000000000000000" pitchFamily="2" charset="0"/>
                        </a:rPr>
                        <a:t>renewable</a:t>
                      </a:r>
                      <a:r>
                        <a:rPr lang="en-US" sz="800" b="0" i="0">
                          <a:solidFill>
                            <a:schemeClr val="bg1"/>
                          </a:solidFill>
                          <a:effectLst/>
                          <a:latin typeface="Roboto" panose="02000000000000000000" pitchFamily="2" charset="0"/>
                          <a:ea typeface="Roboto" panose="02000000000000000000" pitchFamily="2" charset="0"/>
                        </a:rPr>
                        <a:t> or </a:t>
                      </a:r>
                      <a:r>
                        <a:rPr lang="en-US" sz="800" b="1" i="0">
                          <a:solidFill>
                            <a:schemeClr val="bg1"/>
                          </a:solidFill>
                          <a:effectLst/>
                          <a:latin typeface="Roboto" panose="02000000000000000000" pitchFamily="2" charset="0"/>
                          <a:ea typeface="Roboto" panose="02000000000000000000" pitchFamily="2" charset="0"/>
                        </a:rPr>
                        <a:t>non-renewable</a:t>
                      </a:r>
                      <a:r>
                        <a:rPr lang="en-US" sz="800" b="0" i="0">
                          <a:solidFill>
                            <a:schemeClr val="bg1"/>
                          </a:solidFill>
                          <a:effectLst/>
                          <a:latin typeface="Roboto" panose="02000000000000000000" pitchFamily="2" charset="0"/>
                          <a:ea typeface="Roboto" panose="02000000000000000000" pitchFamily="2" charset="0"/>
                        </a:rPr>
                        <a:t> (finite).</a:t>
                      </a:r>
                      <a:endParaRPr lang="en-US" sz="800" b="1" i="0">
                        <a:solidFill>
                          <a:schemeClr val="bg1"/>
                        </a:solidFill>
                        <a:effectLst/>
                        <a:latin typeface="Roboto" panose="02000000000000000000" pitchFamily="2" charset="0"/>
                        <a:ea typeface="Roboto" panose="02000000000000000000" pitchFamily="2" charset="0"/>
                      </a:endParaRP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The </a:t>
                      </a:r>
                      <a:r>
                        <a:rPr lang="en-US" sz="800" b="1" i="0">
                          <a:solidFill>
                            <a:schemeClr val="bg1"/>
                          </a:solidFill>
                          <a:effectLst/>
                          <a:latin typeface="Roboto" panose="02000000000000000000" pitchFamily="2" charset="0"/>
                          <a:ea typeface="Roboto" panose="02000000000000000000" pitchFamily="2" charset="0"/>
                        </a:rPr>
                        <a:t>upper course </a:t>
                      </a:r>
                      <a:r>
                        <a:rPr lang="en-US" sz="800" b="0" i="0">
                          <a:solidFill>
                            <a:schemeClr val="bg1"/>
                          </a:solidFill>
                          <a:effectLst/>
                          <a:latin typeface="Roboto" panose="02000000000000000000" pitchFamily="2" charset="0"/>
                          <a:ea typeface="Roboto" panose="02000000000000000000" pitchFamily="2" charset="0"/>
                        </a:rPr>
                        <a:t>of a river is in high, mountains ground and the river is narrow and fast flowing. The </a:t>
                      </a:r>
                      <a:r>
                        <a:rPr lang="en-US" sz="800" b="1" i="0">
                          <a:solidFill>
                            <a:schemeClr val="bg1"/>
                          </a:solidFill>
                          <a:effectLst/>
                          <a:latin typeface="Roboto" panose="02000000000000000000" pitchFamily="2" charset="0"/>
                          <a:ea typeface="Roboto" panose="02000000000000000000" pitchFamily="2" charset="0"/>
                        </a:rPr>
                        <a:t>lower course </a:t>
                      </a:r>
                      <a:r>
                        <a:rPr lang="en-US" sz="800" b="0" i="0">
                          <a:solidFill>
                            <a:schemeClr val="bg1"/>
                          </a:solidFill>
                          <a:effectLst/>
                          <a:latin typeface="Roboto" panose="02000000000000000000" pitchFamily="2" charset="0"/>
                          <a:ea typeface="Roboto" panose="02000000000000000000" pitchFamily="2" charset="0"/>
                        </a:rPr>
                        <a:t>of a river is in low, flat ground and the river is wide and slow flowing. The </a:t>
                      </a:r>
                      <a:r>
                        <a:rPr lang="en-US" sz="800" b="1" i="0">
                          <a:solidFill>
                            <a:schemeClr val="bg1"/>
                          </a:solidFill>
                          <a:effectLst/>
                          <a:latin typeface="Roboto" panose="02000000000000000000" pitchFamily="2" charset="0"/>
                          <a:ea typeface="Roboto" panose="02000000000000000000" pitchFamily="2" charset="0"/>
                        </a:rPr>
                        <a:t>middle course </a:t>
                      </a:r>
                      <a:r>
                        <a:rPr lang="en-US" sz="800" b="0" i="0">
                          <a:solidFill>
                            <a:schemeClr val="bg1"/>
                          </a:solidFill>
                          <a:effectLst/>
                          <a:latin typeface="Roboto" panose="02000000000000000000" pitchFamily="2" charset="0"/>
                          <a:ea typeface="Roboto" panose="02000000000000000000" pitchFamily="2" charset="0"/>
                        </a:rPr>
                        <a:t>is between the two.</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Rivers </a:t>
                      </a:r>
                      <a:r>
                        <a:rPr lang="en-US" sz="800" b="1" i="0">
                          <a:solidFill>
                            <a:schemeClr val="bg1"/>
                          </a:solidFill>
                          <a:effectLst/>
                          <a:latin typeface="Roboto" panose="02000000000000000000" pitchFamily="2" charset="0"/>
                          <a:ea typeface="Roboto" panose="02000000000000000000" pitchFamily="2" charset="0"/>
                        </a:rPr>
                        <a:t>erode</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transport</a:t>
                      </a:r>
                      <a:r>
                        <a:rPr lang="en-US" sz="800" b="0" i="0">
                          <a:solidFill>
                            <a:schemeClr val="bg1"/>
                          </a:solidFill>
                          <a:effectLst/>
                          <a:latin typeface="Roboto" panose="02000000000000000000" pitchFamily="2" charset="0"/>
                          <a:ea typeface="Roboto" panose="02000000000000000000" pitchFamily="2" charset="0"/>
                        </a:rPr>
                        <a:t> and </a:t>
                      </a:r>
                      <a:r>
                        <a:rPr lang="en-US" sz="800" b="1" i="0">
                          <a:solidFill>
                            <a:schemeClr val="bg1"/>
                          </a:solidFill>
                          <a:effectLst/>
                          <a:latin typeface="Roboto" panose="02000000000000000000" pitchFamily="2" charset="0"/>
                          <a:ea typeface="Roboto" panose="02000000000000000000" pitchFamily="2" charset="0"/>
                        </a:rPr>
                        <a:t>deposit</a:t>
                      </a:r>
                      <a:r>
                        <a:rPr lang="en-US" sz="800" b="0" i="0">
                          <a:solidFill>
                            <a:schemeClr val="bg1"/>
                          </a:solidFill>
                          <a:effectLst/>
                          <a:latin typeface="Roboto" panose="02000000000000000000" pitchFamily="2" charset="0"/>
                          <a:ea typeface="Roboto" panose="02000000000000000000" pitchFamily="2" charset="0"/>
                        </a:rPr>
                        <a:t> to form </a:t>
                      </a:r>
                      <a:r>
                        <a:rPr lang="en-US" sz="800" b="1" i="0">
                          <a:solidFill>
                            <a:schemeClr val="bg1"/>
                          </a:solidFill>
                          <a:effectLst/>
                          <a:latin typeface="Roboto" panose="02000000000000000000" pitchFamily="2" charset="0"/>
                          <a:ea typeface="Roboto" panose="02000000000000000000" pitchFamily="2" charset="0"/>
                        </a:rPr>
                        <a:t>waterfalls</a:t>
                      </a:r>
                      <a:r>
                        <a:rPr lang="en-US" sz="800" b="0" i="0">
                          <a:solidFill>
                            <a:schemeClr val="bg1"/>
                          </a:solidFill>
                          <a:effectLst/>
                          <a:latin typeface="Roboto" panose="02000000000000000000" pitchFamily="2" charset="0"/>
                          <a:ea typeface="Roboto" panose="02000000000000000000" pitchFamily="2" charset="0"/>
                        </a:rPr>
                        <a:t>, </a:t>
                      </a:r>
                      <a:r>
                        <a:rPr lang="en-US" sz="800" b="1" i="0">
                          <a:solidFill>
                            <a:schemeClr val="bg1"/>
                          </a:solidFill>
                          <a:effectLst/>
                          <a:latin typeface="Roboto" panose="02000000000000000000" pitchFamily="2" charset="0"/>
                          <a:ea typeface="Roboto" panose="02000000000000000000" pitchFamily="2" charset="0"/>
                        </a:rPr>
                        <a:t>meanders</a:t>
                      </a:r>
                      <a:r>
                        <a:rPr lang="en-US" sz="800" b="0" i="0">
                          <a:solidFill>
                            <a:schemeClr val="bg1"/>
                          </a:solidFill>
                          <a:effectLst/>
                          <a:latin typeface="Roboto" panose="02000000000000000000" pitchFamily="2" charset="0"/>
                          <a:ea typeface="Roboto" panose="02000000000000000000" pitchFamily="2" charset="0"/>
                        </a:rPr>
                        <a:t> and </a:t>
                      </a:r>
                      <a:r>
                        <a:rPr lang="en-US" sz="800" b="1" i="0">
                          <a:solidFill>
                            <a:schemeClr val="bg1"/>
                          </a:solidFill>
                          <a:effectLst/>
                          <a:latin typeface="Roboto" panose="02000000000000000000" pitchFamily="2" charset="0"/>
                          <a:ea typeface="Roboto" panose="02000000000000000000" pitchFamily="2" charset="0"/>
                        </a:rPr>
                        <a:t>floodplains</a:t>
                      </a:r>
                      <a:r>
                        <a:rPr lang="en-US" sz="800" b="0" i="0">
                          <a:solidFill>
                            <a:schemeClr val="bg1"/>
                          </a:solidFill>
                          <a:effectLst/>
                          <a:latin typeface="Roboto" panose="02000000000000000000" pitchFamily="2" charset="0"/>
                          <a:ea typeface="Roboto" panose="02000000000000000000" pitchFamily="2" charset="0"/>
                        </a:rPr>
                        <a: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8770398"/>
                  </a:ext>
                </a:extLst>
              </a:tr>
              <a:tr h="235980">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Use of fossil fuels to create plastics, and the effects this can have on the Earth.</a:t>
                      </a: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52238610"/>
                  </a:ext>
                </a:extLst>
              </a:tr>
              <a:tr h="532707">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1"/>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GB" sz="800" b="0" i="0">
                          <a:solidFill>
                            <a:schemeClr val="bg1"/>
                          </a:solidFill>
                          <a:effectLst/>
                          <a:latin typeface="Roboto" panose="02000000000000000000" pitchFamily="2" charset="0"/>
                          <a:ea typeface="Roboto" panose="02000000000000000000" pitchFamily="2" charset="0"/>
                        </a:rPr>
                        <a:t>Formation of volcanoes and mountains at different types of plate boundaries. Movement of tectonic plates as caused by convection currents.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2"/>
                          </a:solidFill>
                          <a:effectLst/>
                          <a:latin typeface="Roboto" panose="02000000000000000000" pitchFamily="2" charset="0"/>
                          <a:ea typeface="Roboto" panose="02000000000000000000" pitchFamily="2" charset="0"/>
                        </a:rPr>
                        <a:t>Science</a:t>
                      </a:r>
                      <a:r>
                        <a:rPr lang="en-GB" sz="800" b="1" i="0">
                          <a:solidFill>
                            <a:schemeClr val="bg1"/>
                          </a:solidFill>
                          <a:effectLst/>
                          <a:latin typeface="Roboto" panose="02000000000000000000" pitchFamily="2" charset="0"/>
                          <a:ea typeface="Roboto" panose="02000000000000000000" pitchFamily="2" charset="0"/>
                        </a:rPr>
                        <a:t>: </a:t>
                      </a:r>
                      <a:r>
                        <a:rPr lang="en-GB" sz="800" b="0" i="0">
                          <a:solidFill>
                            <a:schemeClr val="bg1"/>
                          </a:solidFill>
                          <a:effectLst/>
                          <a:latin typeface="Roboto" panose="02000000000000000000" pitchFamily="2" charset="0"/>
                          <a:ea typeface="Roboto" panose="02000000000000000000" pitchFamily="2" charset="0"/>
                        </a:rPr>
                        <a:t>Radioactive decay of material inside the Earth since it was formed is its internal source of energy. Understanding the use of Earth’s energy resources in terms of energy stores and transfers.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6389437"/>
                  </a:ext>
                </a:extLst>
              </a:tr>
            </a:tbl>
          </a:graphicData>
        </a:graphic>
      </p:graphicFrame>
      <p:sp>
        <p:nvSpPr>
          <p:cNvPr id="3" name="Rectangle 18">
            <a:extLst>
              <a:ext uri="{FF2B5EF4-FFF2-40B4-BE49-F238E27FC236}">
                <a16:creationId xmlns:a16="http://schemas.microsoft.com/office/drawing/2014/main" id="{7B71CFFB-8B1D-57DA-7574-93A814AFC959}"/>
              </a:ext>
            </a:extLst>
          </p:cNvPr>
          <p:cNvSpPr/>
          <p:nvPr/>
        </p:nvSpPr>
        <p:spPr>
          <a:xfrm>
            <a:off x="3538" y="779773"/>
            <a:ext cx="3060000"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Physical Processes</a:t>
            </a:r>
            <a:endParaRPr lang="en-GB" sz="1400" b="1">
              <a:solidFill>
                <a:srgbClr val="FFFFFF"/>
              </a:solidFill>
              <a:latin typeface="United Curriculum" pitchFamily="2" charset="0"/>
              <a:ea typeface="Roboto" panose="02000000000000000000" pitchFamily="2" charset="0"/>
            </a:endParaRPr>
          </a:p>
        </p:txBody>
      </p:sp>
      <p:pic>
        <p:nvPicPr>
          <p:cNvPr id="5" name="Picture 4" descr="Icon&#10;&#10;Description automatically generated">
            <a:extLst>
              <a:ext uri="{FF2B5EF4-FFF2-40B4-BE49-F238E27FC236}">
                <a16:creationId xmlns:a16="http://schemas.microsoft.com/office/drawing/2014/main" id="{3E3FC1E3-A9CC-2288-92E5-6DF961892F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9674" y="213202"/>
            <a:ext cx="461950" cy="412955"/>
          </a:xfrm>
          <a:prstGeom prst="rect">
            <a:avLst/>
          </a:prstGeom>
        </p:spPr>
      </p:pic>
    </p:spTree>
    <p:extLst>
      <p:ext uri="{BB962C8B-B14F-4D97-AF65-F5344CB8AC3E}">
        <p14:creationId xmlns:p14="http://schemas.microsoft.com/office/powerpoint/2010/main" val="15232415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4">
            <a:extLst>
              <a:ext uri="{FF2B5EF4-FFF2-40B4-BE49-F238E27FC236}">
                <a16:creationId xmlns:a16="http://schemas.microsoft.com/office/drawing/2014/main" id="{2DA9E102-0458-0E02-78E3-B50422BFDBEE}"/>
              </a:ext>
            </a:extLst>
          </p:cNvPr>
          <p:cNvGraphicFramePr>
            <a:graphicFrameLocks/>
          </p:cNvGraphicFramePr>
          <p:nvPr>
            <p:extLst>
              <p:ext uri="{D42A27DB-BD31-4B8C-83A1-F6EECF244321}">
                <p14:modId xmlns:p14="http://schemas.microsoft.com/office/powerpoint/2010/main" val="620380600"/>
              </p:ext>
            </p:extLst>
          </p:nvPr>
        </p:nvGraphicFramePr>
        <p:xfrm>
          <a:off x="312193" y="1171808"/>
          <a:ext cx="9000000" cy="5108315"/>
        </p:xfrm>
        <a:graphic>
          <a:graphicData uri="http://schemas.openxmlformats.org/drawingml/2006/table">
            <a:tbl>
              <a:tblPr firstRow="1" firstCol="1" bandRow="1"/>
              <a:tblGrid>
                <a:gridCol w="468000">
                  <a:extLst>
                    <a:ext uri="{9D8B030D-6E8A-4147-A177-3AD203B41FA5}">
                      <a16:colId xmlns:a16="http://schemas.microsoft.com/office/drawing/2014/main" val="20000"/>
                    </a:ext>
                  </a:extLst>
                </a:gridCol>
                <a:gridCol w="8532000">
                  <a:extLst>
                    <a:ext uri="{9D8B030D-6E8A-4147-A177-3AD203B41FA5}">
                      <a16:colId xmlns:a16="http://schemas.microsoft.com/office/drawing/2014/main" val="2321000353"/>
                    </a:ext>
                  </a:extLst>
                </a:gridCol>
              </a:tblGrid>
              <a:tr h="288000">
                <a:tc>
                  <a:txBody>
                    <a:bodyPr/>
                    <a:lstStyle/>
                    <a:p>
                      <a:pPr algn="ctr">
                        <a:lnSpc>
                          <a:spcPct val="115000"/>
                        </a:lnSpc>
                        <a:spcAft>
                          <a:spcPts val="1000"/>
                        </a:spcAft>
                      </a:pPr>
                      <a:endPar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endParaRPr>
                    </a:p>
                  </a:txBody>
                  <a:tcPr marL="59120" marR="59120" marT="0" marB="0">
                    <a:lnL>
                      <a:noFill/>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1" kern="1200">
                          <a:solidFill>
                            <a:schemeClr val="bg1"/>
                          </a:solidFill>
                          <a:effectLst/>
                          <a:latin typeface="United Curriculum" charset="0"/>
                          <a:ea typeface="Calibri" panose="020F0502020204030204" pitchFamily="34" charset="0"/>
                          <a:cs typeface="Times New Roman"/>
                        </a:rPr>
                        <a:t>Environmental Science</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3077850305"/>
                  </a:ext>
                </a:extLst>
              </a:tr>
              <a:tr h="393617">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We experience different types of weather in different seasons (focus on spring and winter).</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rPr>
                        <a:t>Types of weather include sunny, rainy, windy, and snowy.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20184053"/>
                  </a:ext>
                </a:extLst>
              </a:tr>
              <a:tr h="241674">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2"/>
                          </a:solidFill>
                          <a:effectLst/>
                          <a:latin typeface="Roboto" panose="02000000000000000000" pitchFamily="2" charset="0"/>
                          <a:ea typeface="Roboto" panose="02000000000000000000" pitchFamily="2" charset="0"/>
                        </a:rPr>
                        <a:t>Science</a:t>
                      </a:r>
                      <a:r>
                        <a:rPr lang="en-GB" sz="800" b="0"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The weather can change rapidly. The four different seasons have different weather patterns.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4228206591"/>
                  </a:ext>
                </a:extLst>
              </a:tr>
              <a:tr h="849447">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1"/>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0" i="0">
                          <a:solidFill>
                            <a:schemeClr val="bg1"/>
                          </a:solidFill>
                          <a:effectLst/>
                          <a:latin typeface="Roboto" panose="02000000000000000000" pitchFamily="2" charset="0"/>
                          <a:ea typeface="Roboto" panose="02000000000000000000" pitchFamily="2" charset="0"/>
                        </a:rPr>
                        <a:t>The weather is short-term. Climate is long-term summary of the weather conditions.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1"/>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0" i="0">
                          <a:solidFill>
                            <a:schemeClr val="bg1"/>
                          </a:solidFill>
                          <a:effectLst/>
                          <a:latin typeface="Roboto" panose="02000000000000000000" pitchFamily="2" charset="0"/>
                          <a:ea typeface="Roboto" panose="02000000000000000000" pitchFamily="2" charset="0"/>
                        </a:rPr>
                        <a:t>Precipitation is the fall of water as rain, sleet, snow or hail.</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1"/>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0" i="0">
                          <a:solidFill>
                            <a:schemeClr val="bg1"/>
                          </a:solidFill>
                          <a:effectLst/>
                          <a:latin typeface="Roboto" panose="02000000000000000000" pitchFamily="2" charset="0"/>
                          <a:ea typeface="Roboto" panose="02000000000000000000" pitchFamily="2" charset="0"/>
                        </a:rPr>
                        <a:t>Deserts are places where there is very little precipitation.</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2"/>
                          </a:solidFill>
                          <a:effectLst/>
                          <a:latin typeface="Roboto" panose="02000000000000000000" pitchFamily="2" charset="0"/>
                          <a:ea typeface="Roboto" panose="02000000000000000000" pitchFamily="2" charset="0"/>
                        </a:rPr>
                        <a:t>Science</a:t>
                      </a:r>
                      <a:r>
                        <a:rPr lang="en-GB" sz="800" b="0" i="0">
                          <a:solidFill>
                            <a:schemeClr val="bg1"/>
                          </a:solidFill>
                          <a:effectLst/>
                          <a:latin typeface="Roboto" panose="02000000000000000000" pitchFamily="2" charset="0"/>
                          <a:ea typeface="Roboto" panose="02000000000000000000" pitchFamily="2" charset="0"/>
                        </a:rPr>
                        <a:t>: There is air all around us on Earth. Air has oxygen in it.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2"/>
                          </a:solidFill>
                          <a:effectLst/>
                          <a:latin typeface="Roboto" panose="02000000000000000000" pitchFamily="2" charset="0"/>
                          <a:ea typeface="Roboto" panose="02000000000000000000" pitchFamily="2" charset="0"/>
                        </a:rPr>
                        <a:t>Science</a:t>
                      </a:r>
                      <a:r>
                        <a:rPr lang="en-GB" sz="800" b="0" i="0">
                          <a:solidFill>
                            <a:schemeClr val="bg1"/>
                          </a:solidFill>
                          <a:effectLst/>
                          <a:latin typeface="Roboto" panose="02000000000000000000" pitchFamily="2" charset="0"/>
                          <a:ea typeface="Roboto" panose="02000000000000000000" pitchFamily="2" charset="0"/>
                        </a:rPr>
                        <a:t>: Global warming describes the increase in average temperatures on Earth.</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241674">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2"/>
                          </a:solidFill>
                          <a:effectLst/>
                          <a:latin typeface="Roboto" panose="02000000000000000000" pitchFamily="2" charset="0"/>
                          <a:ea typeface="Roboto" panose="02000000000000000000" pitchFamily="2" charset="0"/>
                        </a:rPr>
                        <a:t>Science</a:t>
                      </a:r>
                      <a:r>
                        <a:rPr lang="en-GB" sz="800" b="0"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Air has carbon dioxide in it.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r h="697504">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2"/>
                          </a:solidFill>
                          <a:effectLst/>
                          <a:latin typeface="Roboto" panose="02000000000000000000" pitchFamily="2" charset="0"/>
                          <a:ea typeface="Roboto" panose="02000000000000000000" pitchFamily="2" charset="0"/>
                        </a:rPr>
                        <a:t>Science</a:t>
                      </a:r>
                      <a:r>
                        <a:rPr lang="en-US" sz="800" b="1" i="0">
                          <a:solidFill>
                            <a:schemeClr val="bg1"/>
                          </a:solidFill>
                          <a:effectLst/>
                          <a:latin typeface="Roboto" panose="02000000000000000000" pitchFamily="2" charset="0"/>
                          <a:ea typeface="Roboto" panose="02000000000000000000" pitchFamily="2" charset="0"/>
                        </a:rPr>
                        <a:t>: </a:t>
                      </a:r>
                      <a:r>
                        <a:rPr lang="en-US" sz="800" b="0" i="0">
                          <a:solidFill>
                            <a:schemeClr val="bg1"/>
                          </a:solidFill>
                          <a:effectLst/>
                          <a:latin typeface="Roboto" panose="02000000000000000000" pitchFamily="2" charset="0"/>
                          <a:ea typeface="Roboto" panose="02000000000000000000" pitchFamily="2" charset="0"/>
                        </a:rPr>
                        <a:t>The water cycle involves evaporation of water from oceans and condensation of water, which falls as precipitation.</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1"/>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0" i="0">
                          <a:solidFill>
                            <a:schemeClr val="bg1"/>
                          </a:solidFill>
                          <a:effectLst/>
                          <a:latin typeface="Roboto" panose="02000000000000000000" pitchFamily="2" charset="0"/>
                          <a:ea typeface="Roboto" panose="02000000000000000000" pitchFamily="2" charset="0"/>
                        </a:rPr>
                        <a:t>The layer of air around the Earth is called the atmosphere.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Atmospheric circulation causes some areas on Earth to have higher levels of precipitation than others.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Tropical rainforests are places where there is lots of precipitation.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511590544"/>
                  </a:ext>
                </a:extLst>
              </a:tr>
              <a:tr h="1609164">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2"/>
                          </a:solidFill>
                          <a:effectLst/>
                          <a:latin typeface="Roboto" panose="02000000000000000000" pitchFamily="2" charset="0"/>
                          <a:ea typeface="Roboto" panose="02000000000000000000" pitchFamily="2" charset="0"/>
                          <a:cs typeface="+mn-cs"/>
                        </a:rPr>
                        <a:t>Science</a:t>
                      </a:r>
                      <a:r>
                        <a:rPr lang="en-US" sz="800" b="0" i="0" kern="1200">
                          <a:solidFill>
                            <a:schemeClr val="bg1"/>
                          </a:solidFill>
                          <a:effectLst/>
                          <a:latin typeface="Roboto" panose="02000000000000000000" pitchFamily="2" charset="0"/>
                          <a:ea typeface="Roboto" panose="02000000000000000000" pitchFamily="2" charset="0"/>
                          <a:cs typeface="+mn-cs"/>
                        </a:rPr>
                        <a:t>: Air is a mixture of lots of different gases, including oxygen and carbon dioxide.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1"/>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The amount of water on Earth is constant. Most is saltwater stored in oceans, and most freshwater is stored as ice or underground.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0" i="0" kern="1200">
                          <a:solidFill>
                            <a:schemeClr val="bg1"/>
                          </a:solidFill>
                          <a:effectLst/>
                          <a:latin typeface="Roboto" panose="02000000000000000000" pitchFamily="2" charset="0"/>
                          <a:ea typeface="Roboto" panose="02000000000000000000" pitchFamily="2" charset="0"/>
                          <a:cs typeface="+mn-cs"/>
                        </a:rPr>
                        <a:t>Water cycle: Evaporation from the air and transpiration from trees means that water vapour rises in the air. It condenses to form clouds and precipitation occurs when the clouds get heavy. Surface runoff is the flow of water overground; throughflow is the flow of water underground.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0" i="0" kern="1200">
                          <a:solidFill>
                            <a:schemeClr val="bg1"/>
                          </a:solidFill>
                          <a:effectLst/>
                          <a:latin typeface="Roboto" panose="02000000000000000000" pitchFamily="2" charset="0"/>
                          <a:ea typeface="Roboto" panose="02000000000000000000" pitchFamily="2" charset="0"/>
                          <a:cs typeface="+mn-cs"/>
                        </a:rPr>
                        <a:t>Climate zones share long-term weather patterns. There are six main climate zones: polar, temperate, arid, tropical, Mediterranean and mountains.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0" i="0" kern="1200">
                          <a:solidFill>
                            <a:schemeClr val="bg1"/>
                          </a:solidFill>
                          <a:effectLst/>
                          <a:latin typeface="Roboto" panose="02000000000000000000" pitchFamily="2" charset="0"/>
                          <a:ea typeface="Roboto" panose="02000000000000000000" pitchFamily="2" charset="0"/>
                          <a:cs typeface="+mn-cs"/>
                        </a:rPr>
                        <a:t>Biomes are areas of the world that, because of similar climates, have similar landscapes, flora and fauna. The major biomes of the world are tundra, tropical rainforests, coral reefs, temperate forests and hot deserts.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2"/>
                          </a:solidFill>
                          <a:effectLst/>
                          <a:latin typeface="Roboto" panose="02000000000000000000" pitchFamily="2" charset="0"/>
                          <a:ea typeface="Roboto" panose="02000000000000000000" pitchFamily="2" charset="0"/>
                        </a:rPr>
                        <a:t>Science</a:t>
                      </a:r>
                      <a:r>
                        <a:rPr lang="en-GB" sz="800" b="0" i="0">
                          <a:solidFill>
                            <a:schemeClr val="bg1"/>
                          </a:solidFill>
                          <a:effectLst/>
                          <a:latin typeface="Roboto" panose="02000000000000000000" pitchFamily="2" charset="0"/>
                          <a:ea typeface="Roboto" panose="02000000000000000000" pitchFamily="2" charset="0"/>
                        </a:rPr>
                        <a:t>: There is less and less air further away from the Earth’s surface.</a:t>
                      </a:r>
                      <a:endParaRPr lang="en-US" sz="800" b="0" i="0" kern="1200">
                        <a:solidFill>
                          <a:schemeClr val="bg1"/>
                        </a:solidFill>
                        <a:effectLst/>
                        <a:latin typeface="Roboto" panose="02000000000000000000" pitchFamily="2" charset="0"/>
                        <a:ea typeface="Roboto" panose="02000000000000000000" pitchFamily="2" charset="0"/>
                        <a:cs typeface="+mn-cs"/>
                      </a:endParaRP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0" i="0" kern="1200">
                          <a:solidFill>
                            <a:schemeClr val="bg1"/>
                          </a:solidFill>
                          <a:effectLst/>
                          <a:latin typeface="Roboto" panose="02000000000000000000" pitchFamily="2" charset="0"/>
                          <a:ea typeface="Roboto" panose="02000000000000000000" pitchFamily="2" charset="0"/>
                          <a:cs typeface="+mn-cs"/>
                        </a:rPr>
                        <a:t>The natural greenhouse effect, the enhanced greenhouse effect, global warming and resulting climate change.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accent1"/>
                          </a:solidFill>
                          <a:effectLst/>
                          <a:latin typeface="Roboto" panose="02000000000000000000" pitchFamily="2" charset="0"/>
                          <a:ea typeface="Roboto" panose="02000000000000000000" pitchFamily="2" charset="0"/>
                        </a:rPr>
                        <a:t>Geography</a:t>
                      </a:r>
                      <a:r>
                        <a:rPr lang="en-US" sz="800" b="0" i="0">
                          <a:solidFill>
                            <a:schemeClr val="bg1"/>
                          </a:solidFill>
                          <a:effectLst/>
                          <a:latin typeface="Roboto" panose="02000000000000000000" pitchFamily="2" charset="0"/>
                          <a:ea typeface="Roboto" panose="02000000000000000000" pitchFamily="2" charset="0"/>
                        </a:rPr>
                        <a:t>: </a:t>
                      </a:r>
                      <a:r>
                        <a:rPr lang="en-US" sz="800" b="0" i="0" kern="1200">
                          <a:solidFill>
                            <a:schemeClr val="bg1"/>
                          </a:solidFill>
                          <a:effectLst/>
                          <a:latin typeface="Roboto" panose="02000000000000000000" pitchFamily="2" charset="0"/>
                          <a:ea typeface="Roboto" panose="02000000000000000000" pitchFamily="2" charset="0"/>
                          <a:cs typeface="+mn-cs"/>
                        </a:rPr>
                        <a:t>The increase in frequency of extreme weather events like heatwaves and drought as a result of climate change.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8770398"/>
                  </a:ext>
                </a:extLst>
              </a:tr>
              <a:tr h="241674">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accent1"/>
                          </a:solidFill>
                          <a:effectLst/>
                          <a:latin typeface="Roboto" panose="02000000000000000000" pitchFamily="2" charset="0"/>
                          <a:ea typeface="Roboto" panose="02000000000000000000" pitchFamily="2" charset="0"/>
                          <a:cs typeface="+mn-cs"/>
                        </a:rPr>
                        <a:t>Geography</a:t>
                      </a:r>
                      <a:r>
                        <a:rPr lang="en-US" sz="800" b="1" i="0" kern="1200">
                          <a:solidFill>
                            <a:schemeClr val="bg1"/>
                          </a:solidFill>
                          <a:effectLst/>
                          <a:latin typeface="Roboto" panose="02000000000000000000" pitchFamily="2" charset="0"/>
                          <a:ea typeface="Roboto" panose="02000000000000000000" pitchFamily="2" charset="0"/>
                          <a:cs typeface="+mn-cs"/>
                        </a:rPr>
                        <a:t>:</a:t>
                      </a:r>
                      <a:r>
                        <a:rPr lang="en-US" sz="800" b="0" i="0" kern="1200">
                          <a:solidFill>
                            <a:schemeClr val="bg1"/>
                          </a:solidFill>
                          <a:effectLst/>
                          <a:latin typeface="Roboto" panose="02000000000000000000" pitchFamily="2" charset="0"/>
                          <a:ea typeface="Roboto" panose="02000000000000000000" pitchFamily="2" charset="0"/>
                          <a:cs typeface="+mn-cs"/>
                        </a:rPr>
                        <a:t> Mitigation and adaptation are ways that humans can reduce and live with the effects of climate change.</a:t>
                      </a:r>
                      <a:endParaRPr lang="en-GB" sz="800" b="1"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52238610"/>
                  </a:ext>
                </a:extLst>
              </a:tr>
              <a:tr h="545561">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1"/>
                          </a:solidFill>
                          <a:effectLst/>
                          <a:latin typeface="Roboto" panose="02000000000000000000" pitchFamily="2" charset="0"/>
                          <a:ea typeface="Roboto" panose="02000000000000000000" pitchFamily="2" charset="0"/>
                        </a:rPr>
                        <a:t>Geography</a:t>
                      </a:r>
                      <a:r>
                        <a:rPr lang="en-GB" sz="800" b="1" i="0">
                          <a:solidFill>
                            <a:schemeClr val="bg1"/>
                          </a:solidFill>
                          <a:effectLst/>
                          <a:latin typeface="Roboto" panose="02000000000000000000" pitchFamily="2" charset="0"/>
                          <a:ea typeface="Roboto" panose="02000000000000000000" pitchFamily="2" charset="0"/>
                        </a:rPr>
                        <a:t>: </a:t>
                      </a:r>
                      <a:r>
                        <a:rPr lang="en-GB" sz="800" b="0" i="0">
                          <a:solidFill>
                            <a:schemeClr val="bg1"/>
                          </a:solidFill>
                          <a:effectLst/>
                          <a:latin typeface="Roboto" panose="02000000000000000000" pitchFamily="2" charset="0"/>
                          <a:ea typeface="Roboto" panose="02000000000000000000" pitchFamily="2" charset="0"/>
                        </a:rPr>
                        <a:t>Weather is determined by conditions of the air. The pressure, temperature, direction and speed of the movement and the amount of water vapour in the air combine to create weather.</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i="0">
                          <a:solidFill>
                            <a:schemeClr val="accent2"/>
                          </a:solidFill>
                          <a:effectLst/>
                          <a:latin typeface="Roboto" panose="02000000000000000000" pitchFamily="2" charset="0"/>
                          <a:ea typeface="Roboto" panose="02000000000000000000" pitchFamily="2" charset="0"/>
                        </a:rPr>
                        <a:t>Science</a:t>
                      </a:r>
                      <a:r>
                        <a:rPr lang="en-GB" sz="800" b="1" i="0">
                          <a:solidFill>
                            <a:schemeClr val="bg1"/>
                          </a:solidFill>
                          <a:effectLst/>
                          <a:latin typeface="Roboto" panose="02000000000000000000" pitchFamily="2" charset="0"/>
                          <a:ea typeface="Roboto" panose="02000000000000000000" pitchFamily="2" charset="0"/>
                        </a:rPr>
                        <a:t>: </a:t>
                      </a:r>
                      <a:r>
                        <a:rPr lang="en-GB" sz="800" b="0" i="0">
                          <a:solidFill>
                            <a:schemeClr val="bg1"/>
                          </a:solidFill>
                          <a:effectLst/>
                          <a:latin typeface="Roboto" panose="02000000000000000000" pitchFamily="2" charset="0"/>
                          <a:ea typeface="Roboto" panose="02000000000000000000" pitchFamily="2" charset="0"/>
                        </a:rPr>
                        <a:t>Understanding convection currents in terms of pressure and particles.</a:t>
                      </a:r>
                      <a:endParaRPr lang="en-GB" sz="800" b="1"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6389437"/>
                  </a:ext>
                </a:extLst>
              </a:tr>
            </a:tbl>
          </a:graphicData>
        </a:graphic>
      </p:graphicFrame>
      <p:sp>
        <p:nvSpPr>
          <p:cNvPr id="2" name="Text Placeholder 1">
            <a:extLst>
              <a:ext uri="{FF2B5EF4-FFF2-40B4-BE49-F238E27FC236}">
                <a16:creationId xmlns:a16="http://schemas.microsoft.com/office/drawing/2014/main" id="{2D019A00-F032-4933-8D7C-17525C993998}"/>
              </a:ext>
            </a:extLst>
          </p:cNvPr>
          <p:cNvSpPr>
            <a:spLocks noGrp="1"/>
          </p:cNvSpPr>
          <p:nvPr>
            <p:ph type="body" sz="quarter" idx="10"/>
          </p:nvPr>
        </p:nvSpPr>
        <p:spPr/>
        <p:txBody>
          <a:bodyPr/>
          <a:lstStyle/>
          <a:p>
            <a:r>
              <a:rPr lang="en-US"/>
              <a:t>Vertical Concepts</a:t>
            </a:r>
            <a:endParaRPr lang="en-GB"/>
          </a:p>
        </p:txBody>
      </p:sp>
      <p:pic>
        <p:nvPicPr>
          <p:cNvPr id="3" name="Picture 2" descr="Icon&#10;&#10;Description automatically generated">
            <a:extLst>
              <a:ext uri="{FF2B5EF4-FFF2-40B4-BE49-F238E27FC236}">
                <a16:creationId xmlns:a16="http://schemas.microsoft.com/office/drawing/2014/main" id="{4FD96DE0-D3A7-D8B2-B618-D277FF3652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9674" y="213202"/>
            <a:ext cx="461950" cy="412955"/>
          </a:xfrm>
          <a:prstGeom prst="rect">
            <a:avLst/>
          </a:prstGeom>
        </p:spPr>
      </p:pic>
      <p:sp>
        <p:nvSpPr>
          <p:cNvPr id="5" name="Rectangle 18">
            <a:extLst>
              <a:ext uri="{FF2B5EF4-FFF2-40B4-BE49-F238E27FC236}">
                <a16:creationId xmlns:a16="http://schemas.microsoft.com/office/drawing/2014/main" id="{709F667D-DA1D-2A1B-6992-25A99C75FE2E}"/>
              </a:ext>
            </a:extLst>
          </p:cNvPr>
          <p:cNvSpPr/>
          <p:nvPr/>
        </p:nvSpPr>
        <p:spPr>
          <a:xfrm>
            <a:off x="3538" y="779773"/>
            <a:ext cx="3060000"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Physical Processes</a:t>
            </a:r>
            <a:endParaRPr lang="en-GB" sz="1400" b="1">
              <a:solidFill>
                <a:srgbClr val="FFFFFF"/>
              </a:solidFill>
              <a:latin typeface="United Curriculum" pitchFamily="2" charset="0"/>
              <a:ea typeface="Roboto" panose="02000000000000000000" pitchFamily="2" charset="0"/>
            </a:endParaRPr>
          </a:p>
        </p:txBody>
      </p:sp>
    </p:spTree>
    <p:extLst>
      <p:ext uri="{BB962C8B-B14F-4D97-AF65-F5344CB8AC3E}">
        <p14:creationId xmlns:p14="http://schemas.microsoft.com/office/powerpoint/2010/main" val="2875901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9515A07-CC54-2291-72A9-AFDF056D67D7}"/>
              </a:ext>
            </a:extLst>
          </p:cNvPr>
          <p:cNvSpPr>
            <a:spLocks noGrp="1"/>
          </p:cNvSpPr>
          <p:nvPr>
            <p:ph type="body" sz="quarter" idx="10"/>
          </p:nvPr>
        </p:nvSpPr>
        <p:spPr/>
        <p:txBody>
          <a:bodyPr/>
          <a:lstStyle/>
          <a:p>
            <a:r>
              <a:rPr lang="en-GB"/>
              <a:t>Vertical Concepts</a:t>
            </a:r>
          </a:p>
        </p:txBody>
      </p:sp>
      <p:sp>
        <p:nvSpPr>
          <p:cNvPr id="4" name="Rectangle 18">
            <a:extLst>
              <a:ext uri="{FF2B5EF4-FFF2-40B4-BE49-F238E27FC236}">
                <a16:creationId xmlns:a16="http://schemas.microsoft.com/office/drawing/2014/main" id="{C8118F5B-5DFE-D6E4-EBEA-FCFCCAFA6A7D}"/>
              </a:ext>
            </a:extLst>
          </p:cNvPr>
          <p:cNvSpPr/>
          <p:nvPr/>
        </p:nvSpPr>
        <p:spPr>
          <a:xfrm>
            <a:off x="3538" y="779773"/>
            <a:ext cx="3060000" cy="304586"/>
          </a:xfrm>
          <a:custGeom>
            <a:avLst/>
            <a:gdLst>
              <a:gd name="connsiteX0" fmla="*/ 0 w 3642435"/>
              <a:gd name="connsiteY0" fmla="*/ 0 h 304586"/>
              <a:gd name="connsiteX1" fmla="*/ 3642435 w 3642435"/>
              <a:gd name="connsiteY1" fmla="*/ 0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1 w 3642435"/>
              <a:gd name="connsiteY1" fmla="*/ 609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87572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 name="connsiteX0" fmla="*/ 0 w 3642435"/>
              <a:gd name="connsiteY0" fmla="*/ 0 h 304586"/>
              <a:gd name="connsiteX1" fmla="*/ 3545479 w 3642435"/>
              <a:gd name="connsiteY1" fmla="*/ 1016 h 304586"/>
              <a:gd name="connsiteX2" fmla="*/ 3642435 w 3642435"/>
              <a:gd name="connsiteY2" fmla="*/ 304586 h 304586"/>
              <a:gd name="connsiteX3" fmla="*/ 0 w 3642435"/>
              <a:gd name="connsiteY3" fmla="*/ 304586 h 304586"/>
              <a:gd name="connsiteX4" fmla="*/ 0 w 3642435"/>
              <a:gd name="connsiteY4" fmla="*/ 0 h 3045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2435" h="304586">
                <a:moveTo>
                  <a:pt x="0" y="0"/>
                </a:moveTo>
                <a:lnTo>
                  <a:pt x="3545479" y="1016"/>
                </a:lnTo>
                <a:lnTo>
                  <a:pt x="3642435" y="304586"/>
                </a:lnTo>
                <a:lnTo>
                  <a:pt x="0" y="304586"/>
                </a:lnTo>
                <a:lnTo>
                  <a:pt x="0" y="0"/>
                </a:lnTo>
                <a:close/>
              </a:path>
            </a:pathLst>
          </a:cu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4000">
              <a:lnSpc>
                <a:spcPts val="1800"/>
              </a:lnSpc>
            </a:pPr>
            <a:r>
              <a:rPr lang="en-US" sz="1400" b="1">
                <a:solidFill>
                  <a:srgbClr val="FFFFFF"/>
                </a:solidFill>
                <a:latin typeface="United Curriculum" pitchFamily="2" charset="0"/>
                <a:ea typeface="Roboto" panose="02000000000000000000" pitchFamily="2" charset="0"/>
              </a:rPr>
              <a:t>Space &amp; Place</a:t>
            </a:r>
            <a:endParaRPr lang="en-GB" sz="1400" b="1">
              <a:solidFill>
                <a:srgbClr val="FFFFFF"/>
              </a:solidFill>
              <a:latin typeface="United Curriculum" pitchFamily="2" charset="0"/>
              <a:ea typeface="Roboto" panose="02000000000000000000" pitchFamily="2" charset="0"/>
            </a:endParaRPr>
          </a:p>
        </p:txBody>
      </p:sp>
      <p:graphicFrame>
        <p:nvGraphicFramePr>
          <p:cNvPr id="5" name="Content Placeholder 4">
            <a:extLst>
              <a:ext uri="{FF2B5EF4-FFF2-40B4-BE49-F238E27FC236}">
                <a16:creationId xmlns:a16="http://schemas.microsoft.com/office/drawing/2014/main" id="{1E5EE89B-608A-2E70-CB6B-2596A8C7829B}"/>
              </a:ext>
            </a:extLst>
          </p:cNvPr>
          <p:cNvGraphicFramePr>
            <a:graphicFrameLocks/>
          </p:cNvGraphicFramePr>
          <p:nvPr>
            <p:extLst>
              <p:ext uri="{D42A27DB-BD31-4B8C-83A1-F6EECF244321}">
                <p14:modId xmlns:p14="http://schemas.microsoft.com/office/powerpoint/2010/main" val="3022413836"/>
              </p:ext>
            </p:extLst>
          </p:nvPr>
        </p:nvGraphicFramePr>
        <p:xfrm>
          <a:off x="203201" y="1171807"/>
          <a:ext cx="9216000" cy="5126844"/>
        </p:xfrm>
        <a:graphic>
          <a:graphicData uri="http://schemas.openxmlformats.org/drawingml/2006/table">
            <a:tbl>
              <a:tblPr firstRow="1" firstCol="1" bandRow="1"/>
              <a:tblGrid>
                <a:gridCol w="432000">
                  <a:extLst>
                    <a:ext uri="{9D8B030D-6E8A-4147-A177-3AD203B41FA5}">
                      <a16:colId xmlns:a16="http://schemas.microsoft.com/office/drawing/2014/main" val="20000"/>
                    </a:ext>
                  </a:extLst>
                </a:gridCol>
                <a:gridCol w="6715510">
                  <a:extLst>
                    <a:ext uri="{9D8B030D-6E8A-4147-A177-3AD203B41FA5}">
                      <a16:colId xmlns:a16="http://schemas.microsoft.com/office/drawing/2014/main" val="2321000353"/>
                    </a:ext>
                  </a:extLst>
                </a:gridCol>
                <a:gridCol w="2068490">
                  <a:extLst>
                    <a:ext uri="{9D8B030D-6E8A-4147-A177-3AD203B41FA5}">
                      <a16:colId xmlns:a16="http://schemas.microsoft.com/office/drawing/2014/main" val="3952933073"/>
                    </a:ext>
                  </a:extLst>
                </a:gridCol>
              </a:tblGrid>
              <a:tr h="252000">
                <a:tc>
                  <a:txBody>
                    <a:bodyPr/>
                    <a:lstStyle/>
                    <a:p>
                      <a:pPr algn="ctr">
                        <a:lnSpc>
                          <a:spcPct val="115000"/>
                        </a:lnSpc>
                        <a:spcAft>
                          <a:spcPts val="1000"/>
                        </a:spcAft>
                      </a:pPr>
                      <a:endPar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endParaRPr>
                    </a:p>
                  </a:txBody>
                  <a:tcPr marL="59120" marR="59120" marT="0" marB="0">
                    <a:lnL>
                      <a:noFill/>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Understanding Space &amp; Place in our World</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Case Studies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3077850305"/>
                  </a:ext>
                </a:extLst>
              </a:tr>
              <a:tr h="563337">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Talk about where I live (e.g. flat/house number, name of street)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Location of UK.</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Location of the North Pole and South Pole.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Location of Africa and Kenya.</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20184053"/>
                  </a:ext>
                </a:extLst>
              </a:tr>
              <a:tr h="563337">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The UK is made of four countries: England, Scotland, Wales and Northern Ireland.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The capital cities of the four countries in the UK are London (England), Edinburgh (Scotland), Cardiff (Wales) and Belfast (Northern Ireland).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There are seven continents in the world, six of which people live on. There are countries within each continent (except Antarctica).</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bg1"/>
                          </a:solidFill>
                          <a:effectLst/>
                          <a:latin typeface="Roboto" panose="02000000000000000000" pitchFamily="2" charset="0"/>
                          <a:ea typeface="Roboto" panose="02000000000000000000" pitchFamily="2" charset="0"/>
                          <a:cs typeface="+mn-cs"/>
                        </a:rPr>
                        <a:t>Europe</a:t>
                      </a:r>
                      <a:r>
                        <a:rPr lang="en-US" sz="800" b="0" i="0" kern="1200">
                          <a:solidFill>
                            <a:schemeClr val="bg1"/>
                          </a:solidFill>
                          <a:effectLst/>
                          <a:latin typeface="Roboto" panose="02000000000000000000" pitchFamily="2" charset="0"/>
                          <a:ea typeface="Roboto" panose="02000000000000000000" pitchFamily="2" charset="0"/>
                          <a:cs typeface="+mn-cs"/>
                        </a:rPr>
                        <a:t>: Local area.</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kern="1200">
                          <a:solidFill>
                            <a:schemeClr val="bg1"/>
                          </a:solidFill>
                          <a:effectLst/>
                          <a:latin typeface="Roboto" panose="02000000000000000000" pitchFamily="2" charset="0"/>
                          <a:ea typeface="Roboto" panose="02000000000000000000" pitchFamily="2" charset="0"/>
                          <a:cs typeface="+mn-cs"/>
                        </a:rPr>
                        <a:t>Africa</a:t>
                      </a:r>
                      <a:r>
                        <a:rPr lang="en-US" sz="800" b="0" i="0" kern="1200">
                          <a:solidFill>
                            <a:schemeClr val="bg1"/>
                          </a:solidFill>
                          <a:effectLst/>
                          <a:latin typeface="Roboto" panose="02000000000000000000" pitchFamily="2" charset="0"/>
                          <a:ea typeface="Roboto" panose="02000000000000000000" pitchFamily="2" charset="0"/>
                          <a:cs typeface="+mn-cs"/>
                        </a:rPr>
                        <a:t>: Kenya.</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4228206591"/>
                  </a:ext>
                </a:extLst>
              </a:tr>
              <a:tr h="686053">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Location is a point on a map.</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Place is the emotional attachment to a location, developed through character and identity.</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Hot deserts are usually near the Equator; cold deserts are usually near the North Pole or South Pole.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There are five oceans in the world.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 seas that surround the UK are the North Sea, the Irish Sea and the English Channel. The seas around the UK flow into the Atlantic Ocean.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Africa</a:t>
                      </a:r>
                      <a:r>
                        <a:rPr lang="en-US" sz="800" b="0" i="0">
                          <a:solidFill>
                            <a:schemeClr val="bg1"/>
                          </a:solidFill>
                          <a:effectLst/>
                          <a:latin typeface="Roboto" panose="02000000000000000000" pitchFamily="2" charset="0"/>
                          <a:ea typeface="Roboto" panose="02000000000000000000" pitchFamily="2" charset="0"/>
                        </a:rPr>
                        <a:t>: Sahara Desert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Antarctica</a:t>
                      </a:r>
                      <a:r>
                        <a:rPr lang="en-US" sz="800" b="0" i="0">
                          <a:solidFill>
                            <a:schemeClr val="bg1"/>
                          </a:solidFill>
                          <a:effectLst/>
                          <a:latin typeface="Roboto" panose="02000000000000000000" pitchFamily="2" charset="0"/>
                          <a:ea typeface="Roboto" panose="02000000000000000000" pitchFamily="2" charset="0"/>
                        </a:rPr>
                        <a:t>: Antarctic Desert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1054203">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 UK is made of four countries: England, Scotland, Wales and N Ireland; Great Britain is made up of England, Scotland and Wales; British Isles is made up of England, Scotland, Wales, Northern Ireland and Ireland.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England and the UK are split into regions. Regions in England and the UK are split into counties.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There are several mountain ranges in the UK, including Grampian Mountains (Scotland), Pennines (England) and Cambrian Mountains (Wales).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 three longest rivers in the UK are the Severn, Thames and Trent.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 Pacific Ring of Fire is an imaginary line where lots of volcanoes exist.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Europe is made up of 50 countries; Russia is split across Asia and Europe.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There are similarities and differences between different places, even if they have similar physical and/or human features. </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Europe</a:t>
                      </a:r>
                      <a:r>
                        <a:rPr lang="en-US" sz="800" b="0" i="0">
                          <a:solidFill>
                            <a:schemeClr val="bg1"/>
                          </a:solidFill>
                          <a:effectLst/>
                          <a:latin typeface="Roboto" panose="02000000000000000000" pitchFamily="2" charset="0"/>
                          <a:ea typeface="Roboto" panose="02000000000000000000" pitchFamily="2" charset="0"/>
                        </a:rPr>
                        <a:t>: Region in UK</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North America</a:t>
                      </a:r>
                      <a:r>
                        <a:rPr lang="en-US" sz="800" b="0" i="0">
                          <a:solidFill>
                            <a:schemeClr val="bg1"/>
                          </a:solidFill>
                          <a:effectLst/>
                          <a:latin typeface="Roboto" panose="02000000000000000000" pitchFamily="2" charset="0"/>
                          <a:ea typeface="Roboto" panose="02000000000000000000" pitchFamily="2" charset="0"/>
                        </a:rPr>
                        <a:t>: La Soufriere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Europe</a:t>
                      </a:r>
                      <a:r>
                        <a:rPr lang="en-US" sz="800" b="0" i="0">
                          <a:solidFill>
                            <a:schemeClr val="bg1"/>
                          </a:solidFill>
                          <a:effectLst/>
                          <a:latin typeface="Roboto" panose="02000000000000000000" pitchFamily="2" charset="0"/>
                          <a:ea typeface="Roboto" panose="02000000000000000000" pitchFamily="2" charset="0"/>
                        </a:rPr>
                        <a:t>: Etna</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Europe</a:t>
                      </a:r>
                      <a:r>
                        <a:rPr lang="en-US" sz="800" b="0" i="0">
                          <a:solidFill>
                            <a:schemeClr val="bg1"/>
                          </a:solidFill>
                          <a:effectLst/>
                          <a:latin typeface="Roboto" panose="02000000000000000000" pitchFamily="2" charset="0"/>
                          <a:ea typeface="Roboto" panose="02000000000000000000" pitchFamily="2" charset="0"/>
                        </a:rPr>
                        <a:t>: Amalfi Coast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Europe</a:t>
                      </a:r>
                      <a:r>
                        <a:rPr lang="en-US" sz="800" b="0" i="0">
                          <a:solidFill>
                            <a:schemeClr val="bg1"/>
                          </a:solidFill>
                          <a:effectLst/>
                          <a:latin typeface="Roboto" panose="02000000000000000000" pitchFamily="2" charset="0"/>
                          <a:ea typeface="Roboto" panose="02000000000000000000" pitchFamily="2" charset="0"/>
                        </a:rPr>
                        <a:t>: Graian Region</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r h="563337">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South America is made up of 12 countries.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t-BR" sz="800" b="1" i="0">
                          <a:solidFill>
                            <a:schemeClr val="bg1"/>
                          </a:solidFill>
                          <a:effectLst/>
                          <a:latin typeface="Roboto" panose="02000000000000000000" pitchFamily="2" charset="0"/>
                          <a:ea typeface="Roboto" panose="02000000000000000000" pitchFamily="2" charset="0"/>
                        </a:rPr>
                        <a:t>South America</a:t>
                      </a:r>
                      <a:r>
                        <a:rPr lang="pt-BR" sz="800" b="0" i="0">
                          <a:solidFill>
                            <a:schemeClr val="bg1"/>
                          </a:solidFill>
                          <a:effectLst/>
                          <a:latin typeface="Roboto" panose="02000000000000000000" pitchFamily="2" charset="0"/>
                          <a:ea typeface="Roboto" panose="02000000000000000000" pitchFamily="2" charset="0"/>
                        </a:rPr>
                        <a:t>: Rio de Janeiro </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pt-BR" sz="800" b="1" i="0">
                          <a:solidFill>
                            <a:schemeClr val="bg1"/>
                          </a:solidFill>
                          <a:effectLst/>
                          <a:latin typeface="Roboto" panose="02000000000000000000" pitchFamily="2" charset="0"/>
                          <a:ea typeface="Roboto" panose="02000000000000000000" pitchFamily="2" charset="0"/>
                        </a:rPr>
                        <a:t>South America</a:t>
                      </a:r>
                      <a:r>
                        <a:rPr lang="en-US" sz="800" b="0" i="0">
                          <a:solidFill>
                            <a:schemeClr val="bg1"/>
                          </a:solidFill>
                          <a:effectLst/>
                          <a:latin typeface="Roboto" panose="02000000000000000000" pitchFamily="2" charset="0"/>
                          <a:ea typeface="Roboto" panose="02000000000000000000" pitchFamily="2" charset="0"/>
                        </a:rPr>
                        <a:t>: Amazon Rainforest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North America</a:t>
                      </a:r>
                      <a:r>
                        <a:rPr lang="en-US" sz="800" b="0" i="0">
                          <a:solidFill>
                            <a:schemeClr val="bg1"/>
                          </a:solidFill>
                          <a:effectLst/>
                          <a:latin typeface="Roboto" panose="02000000000000000000" pitchFamily="2" charset="0"/>
                          <a:ea typeface="Roboto" panose="02000000000000000000" pitchFamily="2" charset="0"/>
                        </a:rPr>
                        <a:t>: Haiti</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Asia</a:t>
                      </a:r>
                      <a:r>
                        <a:rPr lang="en-US" sz="800" b="0" i="0">
                          <a:solidFill>
                            <a:schemeClr val="bg1"/>
                          </a:solidFill>
                          <a:effectLst/>
                          <a:latin typeface="Roboto" panose="02000000000000000000" pitchFamily="2" charset="0"/>
                          <a:ea typeface="Roboto" panose="02000000000000000000" pitchFamily="2" charset="0"/>
                        </a:rPr>
                        <a:t>: Japan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511590544"/>
                  </a:ext>
                </a:extLst>
              </a:tr>
              <a:tr h="686053">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North America is located to the west of Europe and is the third largest continent. North America is made up of 23 countries in the Caribbean, Central America, and Northern America.</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Location of Missouri, Mississippi, Yukon, Rio Grande, Churchill, Mackenzie and Colorado rivers.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Locating climate zones and biomes.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Africa</a:t>
                      </a:r>
                      <a:r>
                        <a:rPr lang="en-US" sz="800" b="0" i="0">
                          <a:solidFill>
                            <a:schemeClr val="bg1"/>
                          </a:solidFill>
                          <a:effectLst/>
                          <a:latin typeface="Roboto" panose="02000000000000000000" pitchFamily="2" charset="0"/>
                          <a:ea typeface="Roboto" panose="02000000000000000000" pitchFamily="2" charset="0"/>
                        </a:rPr>
                        <a:t>: Côte d'Ivoire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8770398"/>
                  </a:ext>
                </a:extLst>
              </a:tr>
              <a:tr h="563337">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Europe</a:t>
                      </a:r>
                      <a:r>
                        <a:rPr lang="en-US" sz="800" b="0" i="0">
                          <a:solidFill>
                            <a:schemeClr val="bg1"/>
                          </a:solidFill>
                          <a:effectLst/>
                          <a:latin typeface="Roboto" panose="02000000000000000000" pitchFamily="2" charset="0"/>
                          <a:ea typeface="Roboto" panose="02000000000000000000" pitchFamily="2" charset="0"/>
                        </a:rPr>
                        <a:t>: Shetland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Europe</a:t>
                      </a:r>
                      <a:r>
                        <a:rPr lang="en-US" sz="800" b="0" i="0">
                          <a:solidFill>
                            <a:schemeClr val="bg1"/>
                          </a:solidFill>
                          <a:effectLst/>
                          <a:latin typeface="Roboto" panose="02000000000000000000" pitchFamily="2" charset="0"/>
                          <a:ea typeface="Roboto" panose="02000000000000000000" pitchFamily="2" charset="0"/>
                        </a:rPr>
                        <a:t>: Poland to UK 2004-today</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North America</a:t>
                      </a:r>
                      <a:r>
                        <a:rPr lang="en-US" sz="800" b="0" i="0">
                          <a:solidFill>
                            <a:schemeClr val="bg1"/>
                          </a:solidFill>
                          <a:effectLst/>
                          <a:latin typeface="Roboto" panose="02000000000000000000" pitchFamily="2" charset="0"/>
                          <a:ea typeface="Roboto" panose="02000000000000000000" pitchFamily="2" charset="0"/>
                        </a:rPr>
                        <a:t>: Mexico to USA </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i="0">
                          <a:solidFill>
                            <a:schemeClr val="bg1"/>
                          </a:solidFill>
                          <a:effectLst/>
                          <a:latin typeface="Roboto" panose="02000000000000000000" pitchFamily="2" charset="0"/>
                          <a:ea typeface="Roboto" panose="02000000000000000000" pitchFamily="2" charset="0"/>
                        </a:rPr>
                        <a:t>Asia/Europe</a:t>
                      </a:r>
                      <a:r>
                        <a:rPr lang="en-US" sz="800" b="0" i="0">
                          <a:solidFill>
                            <a:schemeClr val="bg1"/>
                          </a:solidFill>
                          <a:effectLst/>
                          <a:latin typeface="Roboto" panose="02000000000000000000" pitchFamily="2" charset="0"/>
                          <a:ea typeface="Roboto" panose="02000000000000000000" pitchFamily="2" charset="0"/>
                        </a:rPr>
                        <a:t>: Syria to countries in Europe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52238610"/>
                  </a:ext>
                </a:extLst>
              </a:tr>
              <a:tr h="195187">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Location and place knowledge about other continents, particularly Europe (including Russia) Africa and Asia (including India and China).</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A range of case studies.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6389437"/>
                  </a:ext>
                </a:extLst>
              </a:tr>
            </a:tbl>
          </a:graphicData>
        </a:graphic>
      </p:graphicFrame>
    </p:spTree>
    <p:extLst>
      <p:ext uri="{BB962C8B-B14F-4D97-AF65-F5344CB8AC3E}">
        <p14:creationId xmlns:p14="http://schemas.microsoft.com/office/powerpoint/2010/main" val="370178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9515A07-CC54-2291-72A9-AFDF056D67D7}"/>
              </a:ext>
            </a:extLst>
          </p:cNvPr>
          <p:cNvSpPr>
            <a:spLocks noGrp="1"/>
          </p:cNvSpPr>
          <p:nvPr>
            <p:ph type="body" sz="quarter" idx="10"/>
          </p:nvPr>
        </p:nvSpPr>
        <p:spPr/>
        <p:txBody>
          <a:bodyPr/>
          <a:lstStyle/>
          <a:p>
            <a:r>
              <a:rPr lang="en-GB"/>
              <a:t>Procedural Knowledge</a:t>
            </a:r>
          </a:p>
        </p:txBody>
      </p:sp>
      <p:graphicFrame>
        <p:nvGraphicFramePr>
          <p:cNvPr id="5" name="Content Placeholder 4">
            <a:extLst>
              <a:ext uri="{FF2B5EF4-FFF2-40B4-BE49-F238E27FC236}">
                <a16:creationId xmlns:a16="http://schemas.microsoft.com/office/drawing/2014/main" id="{1E5EE89B-608A-2E70-CB6B-2596A8C7829B}"/>
              </a:ext>
            </a:extLst>
          </p:cNvPr>
          <p:cNvGraphicFramePr>
            <a:graphicFrameLocks/>
          </p:cNvGraphicFramePr>
          <p:nvPr>
            <p:extLst>
              <p:ext uri="{D42A27DB-BD31-4B8C-83A1-F6EECF244321}">
                <p14:modId xmlns:p14="http://schemas.microsoft.com/office/powerpoint/2010/main" val="3260645018"/>
              </p:ext>
            </p:extLst>
          </p:nvPr>
        </p:nvGraphicFramePr>
        <p:xfrm>
          <a:off x="203201" y="821188"/>
          <a:ext cx="9216000" cy="5616884"/>
        </p:xfrm>
        <a:graphic>
          <a:graphicData uri="http://schemas.openxmlformats.org/drawingml/2006/table">
            <a:tbl>
              <a:tblPr firstRow="1" firstCol="1" bandRow="1"/>
              <a:tblGrid>
                <a:gridCol w="432000">
                  <a:extLst>
                    <a:ext uri="{9D8B030D-6E8A-4147-A177-3AD203B41FA5}">
                      <a16:colId xmlns:a16="http://schemas.microsoft.com/office/drawing/2014/main" val="20000"/>
                    </a:ext>
                  </a:extLst>
                </a:gridCol>
                <a:gridCol w="4478337">
                  <a:extLst>
                    <a:ext uri="{9D8B030D-6E8A-4147-A177-3AD203B41FA5}">
                      <a16:colId xmlns:a16="http://schemas.microsoft.com/office/drawing/2014/main" val="2321000353"/>
                    </a:ext>
                  </a:extLst>
                </a:gridCol>
                <a:gridCol w="4305663">
                  <a:extLst>
                    <a:ext uri="{9D8B030D-6E8A-4147-A177-3AD203B41FA5}">
                      <a16:colId xmlns:a16="http://schemas.microsoft.com/office/drawing/2014/main" val="3952933073"/>
                    </a:ext>
                  </a:extLst>
                </a:gridCol>
              </a:tblGrid>
              <a:tr h="107443">
                <a:tc>
                  <a:txBody>
                    <a:bodyPr/>
                    <a:lstStyle/>
                    <a:p>
                      <a:pPr algn="ctr">
                        <a:lnSpc>
                          <a:spcPct val="115000"/>
                        </a:lnSpc>
                        <a:spcAft>
                          <a:spcPts val="1000"/>
                        </a:spcAft>
                      </a:pPr>
                      <a:endPar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endParaRPr>
                    </a:p>
                  </a:txBody>
                  <a:tcPr marL="59120" marR="59120" marT="0" marB="0">
                    <a:lnL>
                      <a:noFill/>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Scale &amp; Perspective</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Map Skills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3077850305"/>
                  </a:ext>
                </a:extLst>
              </a:tr>
              <a:tr h="605985">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Use prepositions (e.g. bigger/smaller; nearer/further) to describe and interpret locations.</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Use directional language (not left and right) to describe and interpret directions.</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Recognise that drawings are not the same size of features in real life.</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Draw round objects to make a plan view of them, and identify objects from a plan photograph/drawing of them.</a:t>
                      </a:r>
                      <a:endParaRPr lang="en-GB" sz="8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indent="-72000">
                        <a:lnSpc>
                          <a:spcPct val="100000"/>
                        </a:lnSpc>
                        <a:spcBef>
                          <a:spcPts val="0"/>
                        </a:spcBef>
                        <a:spcAft>
                          <a:spcPts val="0"/>
                        </a:spcAft>
                        <a:buFont typeface="Arial" panose="020B0604020202020204" pitchFamily="34" charset="0"/>
                        <a:buChar char="•"/>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Use a globe to locate places.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rPr>
                        <a:t>The </a:t>
                      </a:r>
                      <a:r>
                        <a:rPr lang="en-US" sz="800" b="0">
                          <a:solidFill>
                            <a:schemeClr val="bg1"/>
                          </a:solidFill>
                          <a:latin typeface="Roboto" panose="02000000000000000000" pitchFamily="2" charset="0"/>
                          <a:ea typeface="Roboto" panose="02000000000000000000" pitchFamily="2" charset="0"/>
                        </a:rPr>
                        <a:t>North Pole and the South Pole are at </a:t>
                      </a:r>
                      <a:r>
                        <a:rPr lang="en-US" sz="800">
                          <a:solidFill>
                            <a:schemeClr val="bg1"/>
                          </a:solidFill>
                          <a:latin typeface="Roboto" panose="02000000000000000000" pitchFamily="2" charset="0"/>
                          <a:ea typeface="Roboto" panose="02000000000000000000" pitchFamily="2" charset="0"/>
                        </a:rPr>
                        <a:t>the top and bottom of the Earth.</a:t>
                      </a:r>
                    </a:p>
                    <a:p>
                      <a:pPr marL="72000" indent="-72000">
                        <a:lnSpc>
                          <a:spcPct val="100000"/>
                        </a:lnSpc>
                        <a:spcBef>
                          <a:spcPts val="0"/>
                        </a:spcBef>
                        <a:spcAft>
                          <a:spcPts val="0"/>
                        </a:spcAft>
                        <a:buFont typeface="Arial" panose="020B0604020202020204" pitchFamily="34" charset="0"/>
                        <a:buChar char="•"/>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Use photographs in objects and features in elevation view (from front).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Use photographs of objects and features in oblique view (from diagonally above).</a:t>
                      </a:r>
                    </a:p>
                    <a:p>
                      <a:pPr marL="72000" indent="-72000">
                        <a:lnSpc>
                          <a:spcPct val="100000"/>
                        </a:lnSpc>
                        <a:spcBef>
                          <a:spcPts val="0"/>
                        </a:spcBef>
                        <a:spcAft>
                          <a:spcPts val="0"/>
                        </a:spcAft>
                        <a:buFont typeface="Arial" panose="020B0604020202020204" pitchFamily="34" charset="0"/>
                        <a:buChar char="•"/>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Use photographs of objects in plan view (from directly above).</a:t>
                      </a:r>
                    </a:p>
                    <a:p>
                      <a:pPr marL="72000" indent="-72000">
                        <a:lnSpc>
                          <a:spcPct val="100000"/>
                        </a:lnSpc>
                        <a:spcBef>
                          <a:spcPts val="0"/>
                        </a:spcBef>
                        <a:spcAft>
                          <a:spcPts val="0"/>
                        </a:spcAft>
                        <a:buFont typeface="Arial" panose="020B0604020202020204" pitchFamily="34" charset="0"/>
                        <a:buChar char="•"/>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Use simple picture maps.</a:t>
                      </a:r>
                    </a:p>
                    <a:p>
                      <a:pPr marL="72000" indent="-72000">
                        <a:lnSpc>
                          <a:spcPct val="100000"/>
                        </a:lnSpc>
                        <a:spcBef>
                          <a:spcPts val="0"/>
                        </a:spcBef>
                        <a:spcAft>
                          <a:spcPts val="0"/>
                        </a:spcAft>
                        <a:buFont typeface="Arial" panose="020B0604020202020204" pitchFamily="34" charset="0"/>
                        <a:buChar char="•"/>
                      </a:pPr>
                      <a:r>
                        <a:rPr lang="en-GB" sz="800" b="0">
                          <a:solidFill>
                            <a:schemeClr val="bg1"/>
                          </a:solidFill>
                          <a:latin typeface="Roboto" panose="02000000000000000000" pitchFamily="2" charset="0"/>
                          <a:ea typeface="Roboto" panose="02000000000000000000" pitchFamily="2" charset="0"/>
                          <a:cs typeface="Roboto" panose="02000000000000000000" pitchFamily="2" charset="0"/>
                        </a:rPr>
                        <a:t>Use a basic key to interpret and identify places on a map.</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20184053"/>
                  </a:ext>
                </a:extLst>
              </a:tr>
              <a:tr h="685820">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Recognise that our home, our school and our community are at the local scale.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Interpret and give locations and directions using language of left, right, near and far.</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rPr>
                        <a:t>Recognise that our home, our school and our community are at the local scale, UK and countries are at the </a:t>
                      </a:r>
                      <a:r>
                        <a:rPr lang="en-US" sz="800" b="0">
                          <a:solidFill>
                            <a:schemeClr val="bg1"/>
                          </a:solidFill>
                          <a:latin typeface="Roboto" panose="02000000000000000000" pitchFamily="2" charset="0"/>
                          <a:ea typeface="Roboto" panose="02000000000000000000" pitchFamily="2" charset="0"/>
                        </a:rPr>
                        <a:t>national scale.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rPr>
                        <a:t>Recognise that our home, our school and our community are at the local scale; UK and countries are at the </a:t>
                      </a:r>
                      <a:r>
                        <a:rPr lang="en-US" sz="800" b="0">
                          <a:solidFill>
                            <a:schemeClr val="bg1"/>
                          </a:solidFill>
                          <a:latin typeface="Roboto" panose="02000000000000000000" pitchFamily="2" charset="0"/>
                          <a:ea typeface="Roboto" panose="02000000000000000000" pitchFamily="2" charset="0"/>
                        </a:rPr>
                        <a:t>national scale; and </a:t>
                      </a:r>
                      <a:r>
                        <a:rPr lang="en-US" sz="800">
                          <a:solidFill>
                            <a:schemeClr val="bg1"/>
                          </a:solidFill>
                          <a:latin typeface="Roboto" panose="02000000000000000000" pitchFamily="2" charset="0"/>
                          <a:ea typeface="Roboto" panose="02000000000000000000" pitchFamily="2" charset="0"/>
                          <a:cs typeface="Roboto" panose="02000000000000000000" pitchFamily="2" charset="0"/>
                        </a:rPr>
                        <a:t>continents are at the global scale.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Draw a route on a map and label features in correct order.</a:t>
                      </a:r>
                    </a:p>
                    <a:p>
                      <a:pPr marL="72000" indent="-72000">
                        <a:lnSpc>
                          <a:spcPct val="100000"/>
                        </a:lnSpc>
                        <a:spcBef>
                          <a:spcPts val="0"/>
                        </a:spcBef>
                        <a:spcAft>
                          <a:spcPts val="0"/>
                        </a:spcAft>
                        <a:buFont typeface="Arial" panose="020B0604020202020204" pitchFamily="34" charset="0"/>
                        <a:buChar char="•"/>
                      </a:pPr>
                      <a:r>
                        <a:rPr lang="en-US" sz="800" b="1">
                          <a:solidFill>
                            <a:schemeClr val="bg1"/>
                          </a:solidFill>
                          <a:latin typeface="Roboto" panose="02000000000000000000" pitchFamily="2" charset="0"/>
                          <a:ea typeface="Roboto" panose="02000000000000000000" pitchFamily="2" charset="0"/>
                          <a:cs typeface="Roboto" panose="02000000000000000000" pitchFamily="2" charset="0"/>
                        </a:rPr>
                        <a:t>Use a simple map (Google maps) in a plan view</a:t>
                      </a:r>
                      <a:r>
                        <a:rPr lang="en-US" sz="800">
                          <a:solidFill>
                            <a:schemeClr val="bg1"/>
                          </a:solidFill>
                          <a:latin typeface="Roboto" panose="02000000000000000000" pitchFamily="2" charset="0"/>
                          <a:ea typeface="Roboto" panose="02000000000000000000" pitchFamily="2" charset="0"/>
                          <a:cs typeface="Roboto" panose="02000000000000000000" pitchFamily="2" charset="0"/>
                        </a:rPr>
                        <a:t>.</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Identify land and water on a map.</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Identify country boundaries on a map.</a:t>
                      </a:r>
                    </a:p>
                    <a:p>
                      <a:pPr marL="72000" indent="-72000">
                        <a:lnSpc>
                          <a:spcPct val="100000"/>
                        </a:lnSpc>
                        <a:spcBef>
                          <a:spcPts val="0"/>
                        </a:spcBef>
                        <a:spcAft>
                          <a:spcPts val="0"/>
                        </a:spcAft>
                        <a:buFont typeface="Arial" panose="020B0604020202020204" pitchFamily="34" charset="0"/>
                        <a:buChar char="•"/>
                      </a:pPr>
                      <a:r>
                        <a:rPr lang="en-US" sz="800" b="1">
                          <a:solidFill>
                            <a:schemeClr val="bg1"/>
                          </a:solidFill>
                          <a:latin typeface="Roboto" panose="02000000000000000000" pitchFamily="2" charset="0"/>
                          <a:ea typeface="Roboto" panose="02000000000000000000" pitchFamily="2" charset="0"/>
                          <a:cs typeface="Roboto" panose="02000000000000000000" pitchFamily="2" charset="0"/>
                        </a:rPr>
                        <a:t>Use photographs of places in oblique view.</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The Equator is an imaginary line across the Earth.</a:t>
                      </a:r>
                    </a:p>
                    <a:p>
                      <a:pPr marL="72000" indent="-72000">
                        <a:lnSpc>
                          <a:spcPct val="100000"/>
                        </a:lnSpc>
                        <a:spcBef>
                          <a:spcPts val="0"/>
                        </a:spcBef>
                        <a:spcAft>
                          <a:spcPts val="0"/>
                        </a:spcAft>
                        <a:buFont typeface="Arial" panose="020B0604020202020204" pitchFamily="34" charset="0"/>
                        <a:buChar char="•"/>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Use an infant atlas.</a:t>
                      </a:r>
                    </a:p>
                    <a:p>
                      <a:pPr marL="72000" indent="-72000">
                        <a:lnSpc>
                          <a:spcPct val="100000"/>
                        </a:lnSpc>
                        <a:spcBef>
                          <a:spcPts val="0"/>
                        </a:spcBef>
                        <a:spcAft>
                          <a:spcPts val="0"/>
                        </a:spcAft>
                        <a:buFont typeface="Arial" panose="020B0604020202020204" pitchFamily="34" charset="0"/>
                        <a:buChar char="•"/>
                      </a:pPr>
                      <a:r>
                        <a:rPr lang="en-GB" sz="800" b="0">
                          <a:solidFill>
                            <a:schemeClr val="bg1"/>
                          </a:solidFill>
                          <a:latin typeface="Roboto" panose="02000000000000000000" pitchFamily="2" charset="0"/>
                          <a:ea typeface="Roboto" panose="02000000000000000000" pitchFamily="2" charset="0"/>
                          <a:cs typeface="Roboto" panose="02000000000000000000" pitchFamily="2" charset="0"/>
                        </a:rPr>
                        <a:t>Use and interpret 2 compass points (north and south).</a:t>
                      </a:r>
                      <a:endParaRPr lang="en-US"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4228206591"/>
                  </a:ext>
                </a:extLst>
              </a:tr>
              <a:tr h="366483">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Draw routes between locations on playground on squared paper using scale 1 square : 1 pace (or 1 </a:t>
                      </a:r>
                      <a:r>
                        <a:rPr lang="en-US" sz="800" err="1">
                          <a:solidFill>
                            <a:schemeClr val="bg1"/>
                          </a:solidFill>
                          <a:latin typeface="Roboto" panose="02000000000000000000" pitchFamily="2" charset="0"/>
                          <a:ea typeface="Roboto" panose="02000000000000000000" pitchFamily="2" charset="0"/>
                          <a:cs typeface="Roboto" panose="02000000000000000000" pitchFamily="2" charset="0"/>
                        </a:rPr>
                        <a:t>metre</a:t>
                      </a:r>
                      <a:r>
                        <a:rPr lang="en-US" sz="800">
                          <a:solidFill>
                            <a:schemeClr val="bg1"/>
                          </a:solidFill>
                          <a:latin typeface="Roboto" panose="02000000000000000000" pitchFamily="2" charset="0"/>
                          <a:ea typeface="Roboto" panose="02000000000000000000" pitchFamily="2" charset="0"/>
                          <a:cs typeface="Roboto" panose="02000000000000000000" pitchFamily="2" charset="0"/>
                        </a:rPr>
                        <a:t>, if pupils have learned this in </a:t>
                      </a:r>
                      <a:r>
                        <a:rPr lang="en-US" sz="800" err="1">
                          <a:solidFill>
                            <a:schemeClr val="bg1"/>
                          </a:solidFill>
                          <a:latin typeface="Roboto" panose="02000000000000000000" pitchFamily="2" charset="0"/>
                          <a:ea typeface="Roboto" panose="02000000000000000000" pitchFamily="2" charset="0"/>
                          <a:cs typeface="Roboto" panose="02000000000000000000" pitchFamily="2" charset="0"/>
                        </a:rPr>
                        <a:t>maths</a:t>
                      </a:r>
                      <a:r>
                        <a:rPr lang="en-US" sz="800">
                          <a:solidFill>
                            <a:schemeClr val="bg1"/>
                          </a:solidFill>
                          <a:latin typeface="Roboto" panose="02000000000000000000" pitchFamily="2" charset="0"/>
                          <a:ea typeface="Roboto" panose="02000000000000000000" pitchFamily="2" charset="0"/>
                          <a:cs typeface="Roboto" panose="02000000000000000000" pitchFamily="2" charset="0"/>
                        </a:rPr>
                        <a:t> by this stage in Y2).</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Draw a sketch map of a route with some approximate scale and features in correct order.</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Know that scale is used to show size proportionally.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indent="-72000">
                        <a:lnSpc>
                          <a:spcPct val="100000"/>
                        </a:lnSpc>
                        <a:spcBef>
                          <a:spcPts val="0"/>
                        </a:spcBef>
                        <a:spcAft>
                          <a:spcPts val="0"/>
                        </a:spcAft>
                        <a:buFont typeface="Arial" panose="020B0604020202020204" pitchFamily="34" charset="0"/>
                        <a:buChar char="•"/>
                      </a:pPr>
                      <a:r>
                        <a:rPr lang="en-GB" sz="800">
                          <a:solidFill>
                            <a:schemeClr val="bg1"/>
                          </a:solidFill>
                          <a:latin typeface="Roboto" panose="02000000000000000000" pitchFamily="2" charset="0"/>
                          <a:ea typeface="Roboto" panose="02000000000000000000" pitchFamily="2" charset="0"/>
                          <a:cs typeface="Roboto" panose="02000000000000000000" pitchFamily="2" charset="0"/>
                        </a:rPr>
                        <a:t>Use and interpret 4 compass points (north, south, east and west).</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Give and interpret basic OS map symbols</a:t>
                      </a:r>
                      <a:r>
                        <a:rPr lang="en-GB" sz="800">
                          <a:solidFill>
                            <a:schemeClr val="bg1"/>
                          </a:solidFill>
                          <a:latin typeface="Roboto" panose="02000000000000000000" pitchFamily="2" charset="0"/>
                          <a:ea typeface="Roboto" panose="02000000000000000000" pitchFamily="2" charset="0"/>
                          <a:cs typeface="Roboto" panose="02000000000000000000" pitchFamily="2" charset="0"/>
                        </a:rPr>
                        <a:t>.</a:t>
                      </a:r>
                      <a:endParaRPr lang="en-US" sz="800" b="0" i="0">
                        <a:solidFill>
                          <a:schemeClr val="bg1"/>
                        </a:solidFill>
                        <a:effectLst/>
                        <a:latin typeface="Roboto" panose="02000000000000000000" pitchFamily="2" charset="0"/>
                        <a:ea typeface="Roboto" panose="02000000000000000000" pitchFamily="2" charset="0"/>
                        <a:cs typeface="Roboto" panose="02000000000000000000" pitchFamily="2" charset="0"/>
                      </a:endParaRP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Use </a:t>
                      </a:r>
                      <a:r>
                        <a:rPr lang="en-US" sz="800" b="1">
                          <a:solidFill>
                            <a:schemeClr val="bg1"/>
                          </a:solidFill>
                          <a:latin typeface="Roboto" panose="02000000000000000000" pitchFamily="2" charset="0"/>
                          <a:ea typeface="Roboto" panose="02000000000000000000" pitchFamily="2" charset="0"/>
                          <a:cs typeface="Roboto" panose="02000000000000000000" pitchFamily="2" charset="0"/>
                        </a:rPr>
                        <a:t>satellite images (Google Earth) in a plan view.</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Use aerial photographs of places in a plan view</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765654">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a:solidFill>
                            <a:schemeClr val="bg1"/>
                          </a:solidFill>
                          <a:latin typeface="Roboto" panose="02000000000000000000" pitchFamily="2" charset="0"/>
                          <a:ea typeface="Roboto" panose="02000000000000000000" pitchFamily="2" charset="0"/>
                          <a:cs typeface="Roboto" panose="02000000000000000000" pitchFamily="2" charset="0"/>
                        </a:rPr>
                        <a:t>Recognise that world maps can be drawn from different perspectives, and different perspectives are useful for different tasks.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strike="noStrike">
                          <a:solidFill>
                            <a:schemeClr val="bg1"/>
                          </a:solidFill>
                          <a:latin typeface="Roboto" panose="02000000000000000000" pitchFamily="2" charset="0"/>
                          <a:ea typeface="Roboto" panose="02000000000000000000" pitchFamily="2" charset="0"/>
                          <a:cs typeface="Roboto" panose="02000000000000000000" pitchFamily="2" charset="0"/>
                        </a:rPr>
                        <a:t>Say whether a map is at the local, national or global scale.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strike="noStrike">
                          <a:solidFill>
                            <a:schemeClr val="bg1"/>
                          </a:solidFill>
                          <a:latin typeface="Roboto" panose="02000000000000000000" pitchFamily="2" charset="0"/>
                          <a:ea typeface="Roboto" panose="02000000000000000000" pitchFamily="2" charset="0"/>
                          <a:cs typeface="Roboto" panose="02000000000000000000" pitchFamily="2" charset="0"/>
                        </a:rPr>
                        <a:t>Spatially match locations on maps of different scales.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indent="-72000">
                        <a:lnSpc>
                          <a:spcPct val="100000"/>
                        </a:lnSpc>
                        <a:spcBef>
                          <a:spcPts val="0"/>
                        </a:spcBef>
                        <a:spcAft>
                          <a:spcPts val="0"/>
                        </a:spcAft>
                        <a:buFont typeface="Arial" panose="020B0604020202020204" pitchFamily="34" charset="0"/>
                        <a:buChar char="•"/>
                      </a:pPr>
                      <a:r>
                        <a:rPr lang="en-GB" sz="800">
                          <a:solidFill>
                            <a:schemeClr val="bg1"/>
                          </a:solidFill>
                          <a:latin typeface="Roboto" panose="02000000000000000000" pitchFamily="2" charset="0"/>
                          <a:ea typeface="Roboto" panose="02000000000000000000" pitchFamily="2" charset="0"/>
                          <a:cs typeface="Roboto" panose="02000000000000000000" pitchFamily="2" charset="0"/>
                        </a:rPr>
                        <a:t>Use and interpret 8 compass points (N, NE, E, SE, S, SW, W, NW).</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Identify county boundaries on a map</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Know that political maps should human boundaries and features, and physical maps show physical boundaries and features.</a:t>
                      </a:r>
                    </a:p>
                    <a:p>
                      <a:pPr marL="72000" indent="-72000">
                        <a:lnSpc>
                          <a:spcPct val="100000"/>
                        </a:lnSpc>
                        <a:spcBef>
                          <a:spcPts val="0"/>
                        </a:spcBef>
                        <a:spcAft>
                          <a:spcPts val="0"/>
                        </a:spcAft>
                        <a:buFont typeface="Arial" panose="020B0604020202020204" pitchFamily="34" charset="0"/>
                        <a:buChar char="•"/>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Use OS maps</a:t>
                      </a:r>
                    </a:p>
                    <a:p>
                      <a:pPr marL="72000" indent="-72000">
                        <a:lnSpc>
                          <a:spcPct val="100000"/>
                        </a:lnSpc>
                        <a:spcBef>
                          <a:spcPts val="0"/>
                        </a:spcBef>
                        <a:spcAft>
                          <a:spcPts val="0"/>
                        </a:spcAft>
                        <a:buFont typeface="Arial" panose="020B0604020202020204" pitchFamily="34" charset="0"/>
                        <a:buChar char="•"/>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Use physical maps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a:solidFill>
                            <a:schemeClr val="bg1"/>
                          </a:solidFill>
                          <a:latin typeface="Roboto" panose="02000000000000000000" pitchFamily="2" charset="0"/>
                          <a:ea typeface="Roboto" panose="02000000000000000000" pitchFamily="2" charset="0"/>
                          <a:cs typeface="Roboto" panose="02000000000000000000" pitchFamily="2" charset="0"/>
                        </a:rPr>
                        <a:t>Use world maps drawn in Pacific-centred view.</a:t>
                      </a:r>
                    </a:p>
                    <a:p>
                      <a:pPr marL="72000" indent="-72000">
                        <a:lnSpc>
                          <a:spcPct val="100000"/>
                        </a:lnSpc>
                        <a:spcBef>
                          <a:spcPts val="0"/>
                        </a:spcBef>
                        <a:spcAft>
                          <a:spcPts val="0"/>
                        </a:spcAft>
                        <a:buFont typeface="Arial" panose="020B0604020202020204" pitchFamily="34" charset="0"/>
                        <a:buChar cha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Identify a range of political and physical boundaries</a:t>
                      </a:r>
                      <a:r>
                        <a:rPr lang="en-GB" sz="800">
                          <a:solidFill>
                            <a:schemeClr val="bg1"/>
                          </a:solidFill>
                          <a:latin typeface="Roboto" panose="02000000000000000000" pitchFamily="2" charset="0"/>
                          <a:ea typeface="Roboto" panose="02000000000000000000" pitchFamily="2" charset="0"/>
                          <a:cs typeface="Roboto" panose="02000000000000000000" pitchFamily="2" charset="0"/>
                        </a:rPr>
                        <a:t>.</a:t>
                      </a:r>
                    </a:p>
                    <a:p>
                      <a:pPr marL="72000" indent="-72000">
                        <a:lnSpc>
                          <a:spcPct val="100000"/>
                        </a:lnSpc>
                        <a:spcBef>
                          <a:spcPts val="0"/>
                        </a:spcBef>
                        <a:spcAft>
                          <a:spcPts val="0"/>
                        </a:spcAft>
                        <a:buFont typeface="Arial" panose="020B0604020202020204" pitchFamily="34" charset="0"/>
                        <a:buChar char="•"/>
                      </a:pPr>
                      <a:r>
                        <a:rPr lang="en-GB" sz="800" b="1">
                          <a:solidFill>
                            <a:schemeClr val="bg1"/>
                          </a:solidFill>
                          <a:latin typeface="Roboto" panose="02000000000000000000" pitchFamily="2" charset="0"/>
                          <a:ea typeface="Roboto" panose="02000000000000000000" pitchFamily="2" charset="0"/>
                          <a:cs typeface="Roboto" panose="02000000000000000000" pitchFamily="2" charset="0"/>
                        </a:rPr>
                        <a:t>Use a junior atlas.</a:t>
                      </a:r>
                      <a:endParaRPr lang="en-US" sz="800" b="1">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r h="605985">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Draw an object (trees in the tropical rainforest) to scale.</a:t>
                      </a:r>
                      <a:endParaRPr lang="en-GB" sz="800">
                        <a:solidFill>
                          <a:schemeClr val="bg1"/>
                        </a:solidFill>
                        <a:latin typeface="Roboto" panose="02000000000000000000" pitchFamily="2" charset="0"/>
                        <a:ea typeface="Roboto" panose="02000000000000000000" pitchFamily="2" charset="0"/>
                        <a:cs typeface="Roboto" panose="02000000000000000000" pitchFamily="2" charset="0"/>
                      </a:endParaRP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indent="-72000">
                        <a:lnSpc>
                          <a:spcPct val="100000"/>
                        </a:lnSpc>
                        <a:spcBef>
                          <a:spcPts val="0"/>
                        </a:spcBef>
                        <a:spcAft>
                          <a:spcPts val="0"/>
                        </a:spcAft>
                        <a:buFont typeface="Arial" panose="020B0604020202020204" pitchFamily="34" charset="0"/>
                        <a:buChar char="•"/>
                      </a:pPr>
                      <a:r>
                        <a:rPr lang="en-US" sz="800" b="0">
                          <a:solidFill>
                            <a:schemeClr val="bg1"/>
                          </a:solidFill>
                          <a:latin typeface="Roboto" panose="02000000000000000000" pitchFamily="2" charset="0"/>
                          <a:ea typeface="Roboto" panose="02000000000000000000" pitchFamily="2" charset="0"/>
                          <a:cs typeface="Roboto" panose="02000000000000000000" pitchFamily="2" charset="0"/>
                        </a:rPr>
                        <a:t>Lines of longitude and latitude are imaginary lines that help us locate places on Earth. Lines of longitude run north to south. The main one is called the Prime Meridian. Lines of latitude run east to west. The main ones are called the Equator, Tropics of Cancer and Capricorn, Arctic and Antarctic Circle.</a:t>
                      </a:r>
                    </a:p>
                    <a:p>
                      <a:pPr marL="72000" indent="-72000">
                        <a:lnSpc>
                          <a:spcPct val="100000"/>
                        </a:lnSpc>
                        <a:spcBef>
                          <a:spcPts val="0"/>
                        </a:spcBef>
                        <a:spcAft>
                          <a:spcPts val="0"/>
                        </a:spcAft>
                        <a:buFont typeface="Arial" panose="020B0604020202020204" pitchFamily="34" charset="0"/>
                        <a:buChar char="•"/>
                      </a:pPr>
                      <a:r>
                        <a:rPr lang="en-US" sz="800" b="0">
                          <a:solidFill>
                            <a:schemeClr val="bg1"/>
                          </a:solidFill>
                          <a:latin typeface="Roboto" panose="02000000000000000000" pitchFamily="2" charset="0"/>
                          <a:ea typeface="Roboto" panose="02000000000000000000" pitchFamily="2" charset="0"/>
                          <a:cs typeface="Roboto" panose="02000000000000000000" pitchFamily="2" charset="0"/>
                        </a:rPr>
                        <a:t>The Equator splits the Earth into the Northern and Southern Hemispheres; the Prime Meridian splits the Earth into the Eastern and Western Hemispheres.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Locate places and features using letter and number coordinates on a map</a:t>
                      </a:r>
                      <a:r>
                        <a:rPr lang="en-GB" sz="800">
                          <a:solidFill>
                            <a:schemeClr val="bg1"/>
                          </a:solidFill>
                          <a:latin typeface="Roboto" panose="02000000000000000000" pitchFamily="2" charset="0"/>
                          <a:ea typeface="Roboto" panose="02000000000000000000" pitchFamily="2" charset="0"/>
                          <a:cs typeface="Roboto" panose="02000000000000000000" pitchFamily="2" charset="0"/>
                        </a:rPr>
                        <a:t>.</a:t>
                      </a:r>
                      <a:endParaRPr lang="en-US" sz="8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511590544"/>
                  </a:ext>
                </a:extLst>
              </a:tr>
              <a:tr h="206815">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Calculate distances on a map using scale (1 unit : 1, 2, 4, 5 or 10 units)</a:t>
                      </a:r>
                      <a:r>
                        <a:rPr lang="en-GB" sz="800">
                          <a:solidFill>
                            <a:schemeClr val="bg1"/>
                          </a:solidFill>
                          <a:latin typeface="Roboto" panose="02000000000000000000" pitchFamily="2" charset="0"/>
                          <a:ea typeface="Roboto" panose="02000000000000000000" pitchFamily="2" charset="0"/>
                          <a:cs typeface="Roboto" panose="02000000000000000000" pitchFamily="2" charset="0"/>
                        </a:rPr>
                        <a:t>.</a:t>
                      </a:r>
                      <a:endParaRPr lang="en-US" sz="80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Locate places using 4-figure grid references on OS maps</a:t>
                      </a:r>
                      <a:r>
                        <a:rPr lang="en-GB" sz="800">
                          <a:solidFill>
                            <a:schemeClr val="bg1"/>
                          </a:solidFill>
                          <a:latin typeface="Roboto" panose="02000000000000000000" pitchFamily="2" charset="0"/>
                          <a:ea typeface="Roboto" panose="02000000000000000000" pitchFamily="2" charset="0"/>
                          <a:cs typeface="Roboto" panose="02000000000000000000" pitchFamily="2" charset="0"/>
                        </a:rPr>
                        <a:t>.</a:t>
                      </a:r>
                      <a:endParaRPr lang="en-US" sz="800">
                        <a:solidFill>
                          <a:schemeClr val="bg1"/>
                        </a:solidFill>
                        <a:latin typeface="Roboto" panose="02000000000000000000" pitchFamily="2" charset="0"/>
                        <a:ea typeface="Roboto" panose="02000000000000000000" pitchFamily="2" charset="0"/>
                        <a:cs typeface="Roboto" panose="02000000000000000000" pitchFamily="2" charset="0"/>
                      </a:endParaRP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1">
                          <a:solidFill>
                            <a:schemeClr val="bg1"/>
                          </a:solidFill>
                          <a:latin typeface="Roboto" panose="02000000000000000000" pitchFamily="2" charset="0"/>
                          <a:ea typeface="Roboto" panose="02000000000000000000" pitchFamily="2" charset="0"/>
                          <a:cs typeface="Roboto" panose="02000000000000000000" pitchFamily="2" charset="0"/>
                        </a:rPr>
                        <a:t>Use thematic maps </a:t>
                      </a:r>
                      <a:r>
                        <a:rPr lang="en-US" sz="800">
                          <a:solidFill>
                            <a:schemeClr val="bg1"/>
                          </a:solidFill>
                          <a:latin typeface="Roboto" panose="02000000000000000000" pitchFamily="2" charset="0"/>
                          <a:ea typeface="Roboto" panose="02000000000000000000" pitchFamily="2" charset="0"/>
                          <a:cs typeface="Roboto" panose="02000000000000000000" pitchFamily="2" charset="0"/>
                        </a:rPr>
                        <a:t>(showing climate zones and population density).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8770398"/>
                  </a:ext>
                </a:extLst>
              </a:tr>
              <a:tr h="164300">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Y6</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Draw a basic map to scale (1 unit : 1, 2, 4, 5 or 10 units).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bg1"/>
                          </a:solidFill>
                          <a:latin typeface="Roboto" panose="02000000000000000000" pitchFamily="2" charset="0"/>
                          <a:ea typeface="Roboto" panose="02000000000000000000" pitchFamily="2" charset="0"/>
                          <a:cs typeface="Roboto" panose="02000000000000000000" pitchFamily="2" charset="0"/>
                        </a:rPr>
                        <a:t>Locate places and features using 6-figure grid references on OS maps.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818761132"/>
                  </a:ext>
                </a:extLst>
              </a:tr>
              <a:tr h="206815">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Draw increasingly accurate maps to scale; use OS maps to identify increasingly complex human and physical features.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Locate places using longitude and latitude coordinates.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6389437"/>
                  </a:ext>
                </a:extLst>
              </a:tr>
            </a:tbl>
          </a:graphicData>
        </a:graphic>
      </p:graphicFrame>
    </p:spTree>
    <p:extLst>
      <p:ext uri="{BB962C8B-B14F-4D97-AF65-F5344CB8AC3E}">
        <p14:creationId xmlns:p14="http://schemas.microsoft.com/office/powerpoint/2010/main" val="4294915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9515A07-CC54-2291-72A9-AFDF056D67D7}"/>
              </a:ext>
            </a:extLst>
          </p:cNvPr>
          <p:cNvSpPr>
            <a:spLocks noGrp="1"/>
          </p:cNvSpPr>
          <p:nvPr>
            <p:ph type="body" sz="quarter" idx="10"/>
          </p:nvPr>
        </p:nvSpPr>
        <p:spPr/>
        <p:txBody>
          <a:bodyPr/>
          <a:lstStyle/>
          <a:p>
            <a:r>
              <a:rPr lang="en-GB"/>
              <a:t>Disciplinary Knowledge</a:t>
            </a:r>
          </a:p>
        </p:txBody>
      </p:sp>
      <p:graphicFrame>
        <p:nvGraphicFramePr>
          <p:cNvPr id="5" name="Content Placeholder 4">
            <a:extLst>
              <a:ext uri="{FF2B5EF4-FFF2-40B4-BE49-F238E27FC236}">
                <a16:creationId xmlns:a16="http://schemas.microsoft.com/office/drawing/2014/main" id="{1E5EE89B-608A-2E70-CB6B-2596A8C7829B}"/>
              </a:ext>
            </a:extLst>
          </p:cNvPr>
          <p:cNvGraphicFramePr>
            <a:graphicFrameLocks/>
          </p:cNvGraphicFramePr>
          <p:nvPr>
            <p:extLst>
              <p:ext uri="{D42A27DB-BD31-4B8C-83A1-F6EECF244321}">
                <p14:modId xmlns:p14="http://schemas.microsoft.com/office/powerpoint/2010/main" val="35353707"/>
              </p:ext>
            </p:extLst>
          </p:nvPr>
        </p:nvGraphicFramePr>
        <p:xfrm>
          <a:off x="203201" y="819844"/>
          <a:ext cx="9252000" cy="5551960"/>
        </p:xfrm>
        <a:graphic>
          <a:graphicData uri="http://schemas.openxmlformats.org/drawingml/2006/table">
            <a:tbl>
              <a:tblPr firstRow="1" firstCol="1" bandRow="1"/>
              <a:tblGrid>
                <a:gridCol w="432000">
                  <a:extLst>
                    <a:ext uri="{9D8B030D-6E8A-4147-A177-3AD203B41FA5}">
                      <a16:colId xmlns:a16="http://schemas.microsoft.com/office/drawing/2014/main" val="20000"/>
                    </a:ext>
                  </a:extLst>
                </a:gridCol>
                <a:gridCol w="1764000">
                  <a:extLst>
                    <a:ext uri="{9D8B030D-6E8A-4147-A177-3AD203B41FA5}">
                      <a16:colId xmlns:a16="http://schemas.microsoft.com/office/drawing/2014/main" val="2321000353"/>
                    </a:ext>
                  </a:extLst>
                </a:gridCol>
                <a:gridCol w="2088000">
                  <a:extLst>
                    <a:ext uri="{9D8B030D-6E8A-4147-A177-3AD203B41FA5}">
                      <a16:colId xmlns:a16="http://schemas.microsoft.com/office/drawing/2014/main" val="4195290232"/>
                    </a:ext>
                  </a:extLst>
                </a:gridCol>
                <a:gridCol w="2808000">
                  <a:extLst>
                    <a:ext uri="{9D8B030D-6E8A-4147-A177-3AD203B41FA5}">
                      <a16:colId xmlns:a16="http://schemas.microsoft.com/office/drawing/2014/main" val="3952933073"/>
                    </a:ext>
                  </a:extLst>
                </a:gridCol>
                <a:gridCol w="2160000">
                  <a:extLst>
                    <a:ext uri="{9D8B030D-6E8A-4147-A177-3AD203B41FA5}">
                      <a16:colId xmlns:a16="http://schemas.microsoft.com/office/drawing/2014/main" val="2890530610"/>
                    </a:ext>
                  </a:extLst>
                </a:gridCol>
              </a:tblGrid>
              <a:tr h="143286">
                <a:tc>
                  <a:txBody>
                    <a:bodyPr/>
                    <a:lstStyle/>
                    <a:p>
                      <a:pPr algn="ctr">
                        <a:lnSpc>
                          <a:spcPct val="115000"/>
                        </a:lnSpc>
                        <a:spcAft>
                          <a:spcPts val="1000"/>
                        </a:spcAft>
                      </a:pPr>
                      <a:endParaRPr lang="en-GB" sz="900" b="1">
                        <a:solidFill>
                          <a:srgbClr val="052264"/>
                        </a:solidFill>
                        <a:effectLst/>
                        <a:latin typeface="Calibri" panose="020F0502020204030204" pitchFamily="34" charset="0"/>
                        <a:ea typeface="Calibri" panose="020F0502020204030204" pitchFamily="34" charset="0"/>
                        <a:cs typeface="Times New Roman" panose="02020603050405020304" pitchFamily="18" charset="0"/>
                      </a:endParaRPr>
                    </a:p>
                  </a:txBody>
                  <a:tcPr marL="59120" marR="59120" marT="0" marB="0">
                    <a:lnL>
                      <a:noFill/>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Enquiry &amp; Fieldwork</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Making Comparisons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Interconnections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GB" sz="1000" b="0" kern="1200">
                          <a:solidFill>
                            <a:schemeClr val="bg1"/>
                          </a:solidFill>
                          <a:effectLst/>
                          <a:latin typeface="United Curriculum" charset="0"/>
                          <a:ea typeface="Calibri" panose="020F0502020204030204" pitchFamily="34" charset="0"/>
                          <a:cs typeface="Times New Roman"/>
                        </a:rPr>
                        <a:t>Forming Judgements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3077850305"/>
                  </a:ext>
                </a:extLst>
              </a:tr>
              <a:tr h="382272">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EYFS</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Show care and concern for living things in the environment.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Identify similarities and differences between my local area and another place at the same scale (southwest Kenya).</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Identifying patterns in the world around us.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Humans can affect and may be influenced by different places and physical processes.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3520184053"/>
                  </a:ext>
                </a:extLst>
              </a:tr>
              <a:tr h="808136">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Y1</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Recognise simple hazards and steps we can take to avoid them.</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Draw a basic field sketch of one area.</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Observe and name features in the environment.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Identify similarities and differences between capital cities and our local area</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Comparing features of urban, rural and coastal areas.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Identify similarities and differences between my local area and other places at the same scale (Nairobi and </a:t>
                      </a:r>
                      <a:r>
                        <a:rPr lang="en-US" sz="800" b="0" i="0" kern="1200" err="1">
                          <a:solidFill>
                            <a:schemeClr val="bg1"/>
                          </a:solidFill>
                          <a:effectLst/>
                          <a:latin typeface="Roboto" panose="02000000000000000000" pitchFamily="2" charset="0"/>
                          <a:ea typeface="Roboto" panose="02000000000000000000" pitchFamily="2" charset="0"/>
                          <a:cs typeface="+mn-cs"/>
                        </a:rPr>
                        <a:t>Naro</a:t>
                      </a:r>
                      <a:r>
                        <a:rPr lang="en-US" sz="800" b="0" i="0" kern="1200">
                          <a:solidFill>
                            <a:schemeClr val="bg1"/>
                          </a:solidFill>
                          <a:effectLst/>
                          <a:latin typeface="Roboto" panose="02000000000000000000" pitchFamily="2" charset="0"/>
                          <a:ea typeface="Roboto" panose="02000000000000000000" pitchFamily="2" charset="0"/>
                          <a:cs typeface="+mn-cs"/>
                        </a:rPr>
                        <a:t> </a:t>
                      </a:r>
                      <a:r>
                        <a:rPr lang="en-US" sz="800" b="0" i="0" kern="1200" err="1">
                          <a:solidFill>
                            <a:schemeClr val="bg1"/>
                          </a:solidFill>
                          <a:effectLst/>
                          <a:latin typeface="Roboto" panose="02000000000000000000" pitchFamily="2" charset="0"/>
                          <a:ea typeface="Roboto" panose="02000000000000000000" pitchFamily="2" charset="0"/>
                          <a:cs typeface="+mn-cs"/>
                        </a:rPr>
                        <a:t>Moru</a:t>
                      </a:r>
                      <a:r>
                        <a:rPr lang="en-US" sz="800" b="0" i="0" kern="1200">
                          <a:solidFill>
                            <a:schemeClr val="bg1"/>
                          </a:solidFill>
                          <a:effectLst/>
                          <a:latin typeface="Roboto" panose="02000000000000000000" pitchFamily="2" charset="0"/>
                          <a:ea typeface="Roboto" panose="02000000000000000000" pitchFamily="2" charset="0"/>
                          <a:cs typeface="+mn-cs"/>
                        </a:rPr>
                        <a: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Settlements are influenced by both human and physical features.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Humans are affected by physical features everyday (e.g. weather).</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a:solidFill>
                            <a:schemeClr val="bg1"/>
                          </a:solidFill>
                          <a:effectLst/>
                          <a:latin typeface="Roboto" panose="02000000000000000000" pitchFamily="2" charset="0"/>
                          <a:ea typeface="Roboto" panose="02000000000000000000" pitchFamily="2" charset="0"/>
                          <a:cs typeface="+mn-cs"/>
                        </a:rPr>
                        <a:t>Land use varies due to changes in human and physical features.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kern="1200">
                        <a:solidFill>
                          <a:schemeClr val="bg1"/>
                        </a:solidFill>
                        <a:effectLst/>
                        <a:latin typeface="Roboto" panose="02000000000000000000" pitchFamily="2" charset="0"/>
                        <a:ea typeface="Roboto" panose="02000000000000000000" pitchFamily="2" charset="0"/>
                        <a:cs typeface="+mn-cs"/>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4228206591"/>
                  </a:ext>
                </a:extLst>
              </a:tr>
              <a:tr h="488738">
                <a:tc>
                  <a:txBody>
                    <a:bodyPr/>
                    <a:lstStyle/>
                    <a:p>
                      <a:pPr algn="ctr">
                        <a:lnSpc>
                          <a:spcPct val="115000"/>
                        </a:lnSpc>
                        <a:spcAft>
                          <a:spcPts val="1000"/>
                        </a:spcAft>
                      </a:pPr>
                      <a:r>
                        <a:rPr lang="en-US" sz="1000" b="1">
                          <a:solidFill>
                            <a:schemeClr val="bg1"/>
                          </a:solidFill>
                          <a:effectLst/>
                          <a:latin typeface="United Curriculum" charset="0"/>
                          <a:cs typeface="Times New Roman" panose="02020603050405020304" pitchFamily="18" charset="0"/>
                        </a:rPr>
                        <a:t>Y</a:t>
                      </a:r>
                      <a:r>
                        <a:rPr lang="en-GB" sz="1000" b="1">
                          <a:solidFill>
                            <a:schemeClr val="bg1"/>
                          </a:solidFill>
                          <a:effectLst/>
                          <a:latin typeface="United Curriculum" charset="0"/>
                          <a:cs typeface="Times New Roman" panose="02020603050405020304" pitchFamily="18" charset="0"/>
                        </a:rPr>
                        <a:t>2</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Measuring a route around our school site.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Use an enquiry question to conduct fieldwork on the school site. </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Identify similarities and differences between two non-local places (Sahara Desert and Antarctic Desert).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 features are often shaped by physical features.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Climate is long term weather patterns, a physical process, that can be influenced by human activity.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10001"/>
                  </a:ext>
                </a:extLst>
              </a:tr>
              <a:tr h="808136">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Y3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[As appropriate; fieldwork in local area]</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Explain similarities and differences (between human settlements around Etna and La Soufriere), using geographical knowledge.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Comparing the impacts of tourism on three different locations.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Overfishing is damaging biodiversity in the oceans. Sustainable management of fishing is needed to protect species.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Physical features can affect human development e.g. living near volcanoes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There are similarities and differences between places, even if they have similar physical and/or human features.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Evaluate the positives and negatives associated with living near volcanoes.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r h="701670">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Y4</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[As appropriate; fieldwork in local area]</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Comparing the responses to Earthquakes in Haiti and Japan.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 activity can affect physical features (e.g. deforestation of Amazon).</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Scale is used to identify the different impacts of change (small scale vs large scale logging).</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Similarities and differences between LICs, MICs and HICs.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Humans adapt to living in earthquake-prone areas.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Recognise that people have differing opinions about environmental issues (the issue of deforestation in the Amazon Rainforest).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511590544"/>
                  </a:ext>
                </a:extLst>
              </a:tr>
              <a:tr h="649138">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Y5</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Interpret and construct climate graphs.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Many places at the local, national and global scale rely on trading with other places across the world.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Climate change and global warming happen due to both naturally occurring events and human activity.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Express opinions about fairtrade (benefits and drawbacks).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Express opinions about environmental issues (Fair Trade) with reasons.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8770398"/>
                  </a:ext>
                </a:extLst>
              </a:tr>
              <a:tr h="649138">
                <a:tc>
                  <a:txBody>
                    <a:bodyPr/>
                    <a:lstStyle/>
                    <a:p>
                      <a:pPr algn="ctr">
                        <a:lnSpc>
                          <a:spcPct val="115000"/>
                        </a:lnSpc>
                        <a:spcAft>
                          <a:spcPts val="1000"/>
                        </a:spcAft>
                      </a:pPr>
                      <a:r>
                        <a:rPr lang="en-US" sz="1000" b="1">
                          <a:solidFill>
                            <a:schemeClr val="bg1"/>
                          </a:solidFill>
                          <a:effectLst/>
                          <a:latin typeface="United Curriculum" charset="0"/>
                          <a:ea typeface="Calibri" panose="020F0502020204030204" pitchFamily="34" charset="0"/>
                          <a:cs typeface="Times New Roman" panose="02020603050405020304" pitchFamily="18" charset="0"/>
                        </a:rPr>
                        <a:t>Y6</a:t>
                      </a:r>
                      <a:endParaRPr lang="en-GB" sz="1000" b="1">
                        <a:solidFill>
                          <a:schemeClr val="bg1"/>
                        </a:solidFill>
                        <a:effectLst/>
                        <a:latin typeface="United Curriculum" charset="0"/>
                        <a:ea typeface="Calibri" panose="020F0502020204030204" pitchFamily="34" charset="0"/>
                        <a:cs typeface="Times New Roman" panose="02020603050405020304" pitchFamily="18" charset="0"/>
                      </a:endParaRP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Create questionnaires and surveys.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Produce a detailed risk assessment.</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Both human and physical processes can affect the climate creating changes which need to be sustainably managed.</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Migration is usually the result of a related set of push and pull factors these can be both physical and human factors.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Evaluate responses to environmental issues (UK’s response to plastic waste).</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Explain how actions can reduce the impacts of climate change.</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52238610"/>
                  </a:ext>
                </a:extLst>
              </a:tr>
              <a:tr h="382272">
                <a:tc>
                  <a:txBody>
                    <a:bodyPr/>
                    <a:lstStyle/>
                    <a:p>
                      <a:pPr algn="ctr">
                        <a:lnSpc>
                          <a:spcPct val="115000"/>
                        </a:lnSpc>
                        <a:spcAft>
                          <a:spcPts val="1000"/>
                        </a:spcAft>
                      </a:pPr>
                      <a:r>
                        <a:rPr lang="en-GB" sz="1000" b="1">
                          <a:solidFill>
                            <a:schemeClr val="bg1"/>
                          </a:solidFill>
                          <a:effectLst/>
                          <a:latin typeface="United Curriculum" charset="0"/>
                          <a:ea typeface="Calibri" panose="020F0502020204030204" pitchFamily="34" charset="0"/>
                          <a:cs typeface="Times New Roman" panose="02020603050405020304" pitchFamily="18" charset="0"/>
                        </a:rPr>
                        <a:t>KS3</a:t>
                      </a:r>
                    </a:p>
                  </a:txBody>
                  <a:tcPr marL="59120" marR="5912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a:solidFill>
                            <a:schemeClr val="bg1"/>
                          </a:solidFill>
                          <a:effectLst/>
                          <a:latin typeface="Roboto" panose="02000000000000000000" pitchFamily="2" charset="0"/>
                          <a:ea typeface="Roboto" panose="02000000000000000000" pitchFamily="2" charset="0"/>
                        </a:rPr>
                        <a:t>Applying deeper understanding of geographical concepts to fieldwork of increasing complexity.</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Make comparisons between places using increasingly complex set of factors.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800" b="0" i="0">
                        <a:solidFill>
                          <a:schemeClr val="bg1"/>
                        </a:solidFill>
                        <a:effectLst/>
                        <a:latin typeface="Roboto" panose="02000000000000000000" pitchFamily="2" charset="0"/>
                        <a:ea typeface="Roboto" panose="02000000000000000000" pitchFamily="2" charset="0"/>
                      </a:endParaRP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Make connections between an increasingly large and complex set of factors (e.g. development; population; physical features).</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i="0">
                          <a:solidFill>
                            <a:schemeClr val="bg1"/>
                          </a:solidFill>
                          <a:effectLst/>
                          <a:latin typeface="Roboto" panose="02000000000000000000" pitchFamily="2" charset="0"/>
                          <a:ea typeface="Roboto" panose="02000000000000000000" pitchFamily="2" charset="0"/>
                        </a:rPr>
                        <a:t>Forming judgements and making decisions about the best course of action.</a:t>
                      </a:r>
                    </a:p>
                  </a:txBody>
                  <a:tcPr marL="36000" marR="36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6389437"/>
                  </a:ext>
                </a:extLst>
              </a:tr>
            </a:tbl>
          </a:graphicData>
        </a:graphic>
      </p:graphicFrame>
    </p:spTree>
    <p:extLst>
      <p:ext uri="{BB962C8B-B14F-4D97-AF65-F5344CB8AC3E}">
        <p14:creationId xmlns:p14="http://schemas.microsoft.com/office/powerpoint/2010/main" val="3955813386"/>
      </p:ext>
    </p:extLst>
  </p:cSld>
  <p:clrMapOvr>
    <a:masterClrMapping/>
  </p:clrMapOvr>
</p:sld>
</file>

<file path=ppt/theme/theme1.xml><?xml version="1.0" encoding="utf-8"?>
<a:theme xmlns:a="http://schemas.openxmlformats.org/drawingml/2006/main" name="Title Slide">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acher Resources">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eacher Resources">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71783564CED2345ADAF3C89656DD832" ma:contentTypeVersion="18" ma:contentTypeDescription="Create a new document." ma:contentTypeScope="" ma:versionID="1429ac8f9966304ee3fde7590d9662e7">
  <xsd:schema xmlns:xsd="http://www.w3.org/2001/XMLSchema" xmlns:xs="http://www.w3.org/2001/XMLSchema" xmlns:p="http://schemas.microsoft.com/office/2006/metadata/properties" xmlns:ns2="c271d0f0-7a79-4c84-8a39-c67b41a98fc2" xmlns:ns3="c49c2b2d-70df-4287-b29a-6aac4134a1ff" targetNamespace="http://schemas.microsoft.com/office/2006/metadata/properties" ma:root="true" ma:fieldsID="26b2eaaa1375f3cfba748eb4444e8e9d" ns2:_="" ns3:_="">
    <xsd:import namespace="c271d0f0-7a79-4c84-8a39-c67b41a98fc2"/>
    <xsd:import namespace="c49c2b2d-70df-4287-b29a-6aac4134a1f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CR"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71d0f0-7a79-4c84-8a39-c67b41a98f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49c2b2d-70df-4287-b29a-6aac4134a1f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c435bdf-e4bb-49aa-a174-4e7f622dcafd}" ma:internalName="TaxCatchAll" ma:showField="CatchAllData" ma:web="c49c2b2d-70df-4287-b29a-6aac4134a1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c49c2b2d-70df-4287-b29a-6aac4134a1ff">
      <UserInfo>
        <DisplayName>Mark Stephenson</DisplayName>
        <AccountId>31</AccountId>
        <AccountType/>
      </UserInfo>
      <UserInfo>
        <DisplayName>Jessica Quinn</DisplayName>
        <AccountId>345</AccountId>
        <AccountType/>
      </UserInfo>
    </SharedWithUsers>
    <TaxCatchAll xmlns="c49c2b2d-70df-4287-b29a-6aac4134a1ff" xsi:nil="true"/>
    <lcf76f155ced4ddcb4097134ff3c332f xmlns="c271d0f0-7a79-4c84-8a39-c67b41a98fc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F10FB47-2576-46EE-AB3B-F4D0F5C45227}">
  <ds:schemaRefs>
    <ds:schemaRef ds:uri="c271d0f0-7a79-4c84-8a39-c67b41a98fc2"/>
    <ds:schemaRef ds:uri="c49c2b2d-70df-4287-b29a-6aac4134a1f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F2A31F0-0284-4FFD-850E-478562CD718B}">
  <ds:schemaRefs>
    <ds:schemaRef ds:uri="http://schemas.microsoft.com/sharepoint/v3/contenttype/forms"/>
  </ds:schemaRefs>
</ds:datastoreItem>
</file>

<file path=customXml/itemProps3.xml><?xml version="1.0" encoding="utf-8"?>
<ds:datastoreItem xmlns:ds="http://schemas.openxmlformats.org/officeDocument/2006/customXml" ds:itemID="{AF20F8DA-C4FB-4450-BACC-F5A742E79B9F}">
  <ds:schemaRefs>
    <ds:schemaRef ds:uri="7cdbce52-7c58-4c49-97cb-d953267058b2"/>
    <ds:schemaRef ds:uri="84283a62-dbf0-4bf3-9286-04d2ea05a3ac"/>
    <ds:schemaRef ds:uri="c271d0f0-7a79-4c84-8a39-c67b41a98fc2"/>
    <ds:schemaRef ds:uri="c49c2b2d-70df-4287-b29a-6aac4134a1f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4608</Words>
  <Application>Microsoft Office PowerPoint</Application>
  <PresentationFormat>A4 Paper (210x297 mm)</PresentationFormat>
  <Paragraphs>398</Paragraphs>
  <Slides>6</Slides>
  <Notes>0</Notes>
  <HiddenSlides>0</HiddenSlides>
  <MMClips>0</MMClips>
  <ScaleCrop>false</ScaleCrop>
  <HeadingPairs>
    <vt:vector size="4" baseType="variant">
      <vt:variant>
        <vt:lpstr>Theme</vt:lpstr>
      </vt:variant>
      <vt:variant>
        <vt:i4>3</vt:i4>
      </vt:variant>
      <vt:variant>
        <vt:lpstr>Slide Titles</vt:lpstr>
      </vt:variant>
      <vt:variant>
        <vt:i4>6</vt:i4>
      </vt:variant>
    </vt:vector>
  </HeadingPairs>
  <TitlesOfParts>
    <vt:vector size="9" baseType="lpstr">
      <vt:lpstr>Title Slide</vt:lpstr>
      <vt:lpstr>Teacher Resources</vt:lpstr>
      <vt:lpstr>1_Teacher Resources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Quinn</dc:creator>
  <cp:lastModifiedBy>Lauren MITCHELL</cp:lastModifiedBy>
  <cp:revision>10</cp:revision>
  <dcterms:created xsi:type="dcterms:W3CDTF">2021-04-22T13:12:58Z</dcterms:created>
  <dcterms:modified xsi:type="dcterms:W3CDTF">2025-11-13T15:13:07Z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0x010100671783564CED2345ADAF3C89656DD832</vt:lpwstr>
  </property>
  <property fmtid="{D5CDD505-2E9C-101B-9397-08002B2CF9AE}" pid="3" name="MediaServiceImageTags">
    <vt:lpwstr/>
  </property>
</Properties>
</file>