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4" r:id="rId4"/>
    <p:sldMasterId id="2147483667" r:id="rId5"/>
  </p:sldMasterIdLst>
  <p:notesMasterIdLst>
    <p:notesMasterId r:id="rId18"/>
  </p:notesMasterIdLst>
  <p:handoutMasterIdLst>
    <p:handoutMasterId r:id="rId19"/>
  </p:handoutMasterIdLst>
  <p:sldIdLst>
    <p:sldId id="494" r:id="rId6"/>
    <p:sldId id="495" r:id="rId7"/>
    <p:sldId id="577" r:id="rId8"/>
    <p:sldId id="545" r:id="rId9"/>
    <p:sldId id="580" r:id="rId10"/>
    <p:sldId id="581" r:id="rId11"/>
    <p:sldId id="582" r:id="rId12"/>
    <p:sldId id="583" r:id="rId13"/>
    <p:sldId id="490" r:id="rId14"/>
    <p:sldId id="576" r:id="rId15"/>
    <p:sldId id="575" r:id="rId16"/>
    <p:sldId id="467" r:id="rId17"/>
  </p:sldIdLst>
  <p:sldSz cx="9906000" cy="6858000" type="A4"/>
  <p:notesSz cx="6858000" cy="9144000"/>
  <p:embeddedFontLst>
    <p:embeddedFont>
      <p:font typeface="ABeeZee" panose="020B0604020202020204" charset="0"/>
      <p:regular r:id="rId20"/>
      <p:bold r:id="rId21"/>
      <p:italic r:id="rId22"/>
      <p:boldItalic r:id="rId23"/>
    </p:embeddedFont>
    <p:embeddedFont>
      <p:font typeface="Roboto" panose="02000000000000000000" pitchFamily="2" charset="0"/>
      <p:regular r:id="rId24"/>
      <p:bold r:id="rId25"/>
      <p:italic r:id="rId26"/>
      <p:boldItalic r:id="rId27"/>
    </p:embeddedFont>
    <p:embeddedFont>
      <p:font typeface="United Curriculum" panose="020B0604020202020204" charset="0"/>
      <p:regular r:id="rId28"/>
      <p:bold r:id="rId29"/>
      <p:italic r:id="rId30"/>
      <p:boldItalic r:id="rId3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833E4BA-E012-CD07-1FD3-0F30CCFF34BF}" name="Charlie Cutler" initials="CC" userId="S::Charlie.Cutler@unitedlearning.org.uk::c5b094de-3707-4aae-994d-70175e9a1467"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harlie Cutler" initials="CC" lastIdx="15" clrIdx="0">
    <p:extLst>
      <p:ext uri="{19B8F6BF-5375-455C-9EA6-DF929625EA0E}">
        <p15:presenceInfo xmlns:p15="http://schemas.microsoft.com/office/powerpoint/2012/main" userId="S::Charlie.Cutler@unitedlearning.org.uk::c5b094de-3707-4aae-994d-70175e9a1467" providerId="AD"/>
      </p:ext>
    </p:extLst>
  </p:cmAuthor>
  <p:cmAuthor id="2" name="Jessica Quinn" initials="JQ" lastIdx="7" clrIdx="1">
    <p:extLst>
      <p:ext uri="{19B8F6BF-5375-455C-9EA6-DF929625EA0E}">
        <p15:presenceInfo xmlns:p15="http://schemas.microsoft.com/office/powerpoint/2012/main" userId="S::Jessica.Quinn@unitedlearning.org.uk::8a95f2e1-9608-4c55-8128-be797539c75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7DFE9"/>
    <a:srgbClr val="C35993"/>
    <a:srgbClr val="BF5E97"/>
    <a:srgbClr val="EEBFCF"/>
    <a:srgbClr val="D88BB7"/>
    <a:srgbClr val="C6C6C6"/>
    <a:srgbClr val="F1C2D2"/>
    <a:srgbClr val="D8CEE4"/>
    <a:srgbClr val="B4A1CA"/>
    <a:srgbClr val="FCE1C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FA8D77-2F07-4A7D-94EB-74079BC68015}" v="241" dt="2024-06-18T20:19:35.667"/>
    <p1510:client id="{19CC130C-F63A-3204-498F-7986B078CFF9}" v="3" dt="2024-06-19T07:08:47.630"/>
    <p1510:client id="{9683B290-6B46-4B23-9799-F341B83ACB09}" v="473" dt="2024-06-18T21:40:08.846"/>
    <p1510:client id="{A2F3E015-EC29-6BCC-AEB9-5CD3CE849A09}" v="29" dt="2024-06-18T16:33:23.461"/>
    <p1510:client id="{D27836D5-0A08-1756-28A5-53BC5B9459F0}" v="57" dt="2024-06-18T20:08:23.6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notesMaster" Target="notesMasters/notesMaster1.xml"/><Relationship Id="rId26" Type="http://schemas.openxmlformats.org/officeDocument/2006/relationships/font" Target="fonts/font7.fntdata"/><Relationship Id="rId21" Type="http://schemas.openxmlformats.org/officeDocument/2006/relationships/font" Target="fonts/font2.fntdata"/><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6.fntdata"/><Relationship Id="rId33" Type="http://schemas.openxmlformats.org/officeDocument/2006/relationships/presProps" Target="presProps.xml"/><Relationship Id="rId38"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5.fntdata"/><Relationship Id="rId32" Type="http://schemas.openxmlformats.org/officeDocument/2006/relationships/commentAuthors" Target="commentAuthors.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handoutMaster" Target="handoutMasters/handoutMaster1.xml"/><Relationship Id="rId31" Type="http://schemas.openxmlformats.org/officeDocument/2006/relationships/font" Target="fonts/font12.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C042433-7471-4BF9-9454-362971E0832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910426AA-D9C7-4D34-926F-EEDA1CC2473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4BB0CAA-05EE-4C9B-87E1-B84DD3F9BCC4}" type="datetimeFigureOut">
              <a:rPr lang="en-GB" smtClean="0"/>
              <a:t>13/11/2025</a:t>
            </a:fld>
            <a:endParaRPr lang="en-GB"/>
          </a:p>
        </p:txBody>
      </p:sp>
      <p:sp>
        <p:nvSpPr>
          <p:cNvPr id="4" name="Footer Placeholder 3">
            <a:extLst>
              <a:ext uri="{FF2B5EF4-FFF2-40B4-BE49-F238E27FC236}">
                <a16:creationId xmlns:a16="http://schemas.microsoft.com/office/drawing/2014/main" id="{364AA67F-0E09-493E-B802-2C4BF9A8D3D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F40010E-F8C8-404A-82FF-B1A0AE7B82E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47F0B46-7623-4305-AEF1-309F386B26D6}" type="slidenum">
              <a:rPr lang="en-GB" smtClean="0"/>
              <a:t>‹#›</a:t>
            </a:fld>
            <a:endParaRPr lang="en-GB"/>
          </a:p>
        </p:txBody>
      </p:sp>
    </p:spTree>
    <p:extLst>
      <p:ext uri="{BB962C8B-B14F-4D97-AF65-F5344CB8AC3E}">
        <p14:creationId xmlns:p14="http://schemas.microsoft.com/office/powerpoint/2010/main" val="26164617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CD3110-32D0-4452-834B-9411AA728368}" type="datetimeFigureOut">
              <a:rPr lang="en-GB" smtClean="0"/>
              <a:t>13/11/2025</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CF7F3D-A76E-462C-91BC-6AD2B2EFE72A}" type="slidenum">
              <a:rPr lang="en-GB" smtClean="0"/>
              <a:t>‹#›</a:t>
            </a:fld>
            <a:endParaRPr lang="en-GB"/>
          </a:p>
        </p:txBody>
      </p:sp>
    </p:spTree>
    <p:extLst>
      <p:ext uri="{BB962C8B-B14F-4D97-AF65-F5344CB8AC3E}">
        <p14:creationId xmlns:p14="http://schemas.microsoft.com/office/powerpoint/2010/main" val="2123135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Da Vinci (CC BY-SA 4.0) </a:t>
            </a:r>
            <a:r>
              <a:rPr lang="en-GB"/>
              <a:t>- https://commons.wikimedia.org/wiki/File:Leonardo_da_vinci_retrato.png</a:t>
            </a:r>
          </a:p>
          <a:p>
            <a:r>
              <a:rPr lang="en-GB" b="1"/>
              <a:t>Monet (CC0) </a:t>
            </a:r>
            <a:r>
              <a:rPr lang="en-GB"/>
              <a:t>- https://pixabay.com/fr/photos/peintre-artiste-claude-monet-62934/</a:t>
            </a:r>
          </a:p>
          <a:p>
            <a:r>
              <a:rPr lang="en-GB" b="1"/>
              <a:t>Kandinsky (CC0) </a:t>
            </a:r>
            <a:r>
              <a:rPr lang="en-GB"/>
              <a:t>- https://picryl.com/media/wassily-kandinsky-1922-by-hugo-erfurth-b0aa00</a:t>
            </a:r>
          </a:p>
          <a:p>
            <a:r>
              <a:rPr lang="en-GB" b="1"/>
              <a:t>Klee (CC0) </a:t>
            </a:r>
            <a:r>
              <a:rPr lang="en-GB"/>
              <a:t>- https://garystockbridge617.getarchive.net/media/paul-klee-1911-bb0bab</a:t>
            </a:r>
          </a:p>
          <a:p>
            <a:r>
              <a:rPr lang="en-GB" b="1"/>
              <a:t>Mondrian (CC0) </a:t>
            </a:r>
            <a:r>
              <a:rPr lang="en-GB"/>
              <a:t>- https://commons.wikimedia.org/wiki/File:Piet_Mondriaan.jpg</a:t>
            </a:r>
          </a:p>
          <a:p>
            <a:r>
              <a:rPr lang="en-GB" b="1"/>
              <a:t>McGee (CC BY-SA 3.0) cropped</a:t>
            </a:r>
            <a:r>
              <a:rPr lang="en-GB"/>
              <a:t> - https://commons.wikimedia.org/wiki/File:Charles_McGee2007.JPG</a:t>
            </a:r>
          </a:p>
          <a:p>
            <a:r>
              <a:rPr lang="en-GB" b="1" i="1">
                <a:solidFill>
                  <a:schemeClr val="accent2"/>
                </a:solidFill>
              </a:rPr>
              <a:t>**Frances Hatch </a:t>
            </a:r>
            <a:r>
              <a:rPr lang="en-GB" i="1">
                <a:solidFill>
                  <a:schemeClr val="accent2"/>
                </a:solidFill>
              </a:rPr>
              <a:t>- </a:t>
            </a:r>
            <a:r>
              <a:rPr lang="en-GB" b="1" i="1">
                <a:solidFill>
                  <a:schemeClr val="accent2"/>
                </a:solidFill>
              </a:rPr>
              <a:t>https://www.linkedin.com/in/frances-hatch-3b099931/?originalSubdomain=uk</a:t>
            </a:r>
          </a:p>
          <a:p>
            <a:endParaRPr lang="en-GB" b="1"/>
          </a:p>
          <a:p>
            <a:r>
              <a:rPr lang="en-GB" b="1"/>
              <a:t>Hokusai (CC0) - </a:t>
            </a:r>
            <a:r>
              <a:rPr lang="en-GB" b="0"/>
              <a:t>https://commons.wikimedia.org/wiki/File:Portrait_of_Hokusai_by_Keisai_Eisen.jpg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a:t>Monet (CC0) </a:t>
            </a:r>
            <a:r>
              <a:rPr lang="en-GB"/>
              <a:t>- https://pixabay.com/fr/photos/peintre-artiste-claude-monet-62934/</a:t>
            </a:r>
          </a:p>
          <a:p>
            <a:r>
              <a:rPr lang="en-GB" b="1"/>
              <a:t>Picasso (CC0) </a:t>
            </a:r>
            <a:r>
              <a:rPr lang="en-GB" b="0"/>
              <a:t>- https://freesvg.org/1542654356</a:t>
            </a:r>
          </a:p>
          <a:p>
            <a:r>
              <a:rPr lang="en-GB" b="1" i="1"/>
              <a:t>**Boyle Family - https://luhringaugustine.viewingrooms.com/viewing-room/21-boyle-family-nothing-is-more-radical-than-the-facts/</a:t>
            </a:r>
          </a:p>
          <a:p>
            <a:r>
              <a:rPr lang="en-GB" b="1"/>
              <a:t>Hadid (Free art licence) </a:t>
            </a:r>
            <a:r>
              <a:rPr lang="en-GB" b="0"/>
              <a:t>- https://commons.wikimedia.org/wiki/File:Zaha_Hadid_in_Heydar_Aliyev_Cultural_center_in_Baku_nov_2013.jpg</a:t>
            </a:r>
          </a:p>
          <a:p>
            <a:r>
              <a:rPr lang="en-GB" b="1" i="1"/>
              <a:t>**Emily Howarth Booth - https://www.bigdrawshop.co.uk/blogs/news/interview-with-emily-haworth-booth</a:t>
            </a:r>
          </a:p>
          <a:p>
            <a:endParaRPr lang="en-GB" b="1"/>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2CF7F3D-A76E-462C-91BC-6AD2B2EFE72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62174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Lascaux (CC BY 2.0)</a:t>
            </a:r>
            <a:r>
              <a:rPr lang="en-GB" b="0"/>
              <a:t> - https://commons.wikimedia.org/wiki/File:Lascaux_II.jpg</a:t>
            </a:r>
            <a:endParaRPr lang="en-GB" b="1"/>
          </a:p>
          <a:p>
            <a:r>
              <a:rPr lang="en-GB" b="1"/>
              <a:t>Raphael (CC0) </a:t>
            </a:r>
            <a:r>
              <a:rPr lang="en-GB"/>
              <a:t>- https://pixabay.com/fr/vectors/raphael-raffaello-sanzio-da-urbino-6539439/</a:t>
            </a:r>
          </a:p>
          <a:p>
            <a:r>
              <a:rPr lang="en-GB" b="1"/>
              <a:t>Van Gogh (CC0) </a:t>
            </a:r>
            <a:r>
              <a:rPr lang="en-GB"/>
              <a:t>- https://picryl.com/media/selbstportrat-van-gogh-50d521</a:t>
            </a:r>
          </a:p>
          <a:p>
            <a:r>
              <a:rPr lang="en-GB" b="1"/>
              <a:t>Frank Auerbach (CC BY-SA 2.0) </a:t>
            </a:r>
            <a:r>
              <a:rPr lang="en-GB"/>
              <a:t>- https://commons.wikimedia.org/wiki/File:Frank_Auerbach.jpg</a:t>
            </a:r>
          </a:p>
          <a:p>
            <a:r>
              <a:rPr lang="en-GB" b="1" i="1"/>
              <a:t>**Chris </a:t>
            </a:r>
            <a:r>
              <a:rPr lang="en-GB" b="1" i="1" err="1"/>
              <a:t>Ofili</a:t>
            </a:r>
            <a:r>
              <a:rPr lang="en-GB" b="1" i="1"/>
              <a:t> - https://www.wikiart.org/en/chris-ofili</a:t>
            </a:r>
          </a:p>
          <a:p>
            <a:endParaRPr lang="en-GB" b="1" i="1"/>
          </a:p>
          <a:p>
            <a:r>
              <a:rPr lang="en-GB" b="1" i="0"/>
              <a:t>Rousseau (CC0) </a:t>
            </a:r>
            <a:r>
              <a:rPr lang="en-GB" b="0" i="0"/>
              <a:t>- https://commons.wikimedia.org/wiki/File:Rousseau_Joyeux_Farceurs_Dornac_crop.jpg</a:t>
            </a:r>
          </a:p>
          <a:p>
            <a:r>
              <a:rPr lang="en-GB" b="1" i="0"/>
              <a:t>Matisse (CC0) </a:t>
            </a:r>
            <a:r>
              <a:rPr lang="en-GB" b="0" i="0"/>
              <a:t>- https://commons.wikimedia.org/wiki/File:Henri_Matisse_(1954).tiff</a:t>
            </a:r>
          </a:p>
          <a:p>
            <a:r>
              <a:rPr lang="en-GB" b="1" i="0"/>
              <a:t>Cornell (CC) </a:t>
            </a:r>
            <a:r>
              <a:rPr lang="en-GB" b="0" i="0"/>
              <a:t>- https://en.wikipedia.org/wiki/File:Joseph_Cornell_1971.jpg</a:t>
            </a:r>
          </a:p>
          <a:p>
            <a:r>
              <a:rPr lang="en-GB" b="1" i="0"/>
              <a:t>Kusama (CC BY 2.0) </a:t>
            </a:r>
            <a:r>
              <a:rPr lang="en-GB" b="0" i="0"/>
              <a:t>- https://commons.wikimedia.org/wiki/File:Yayoi_Kusama_wax_model_at_Louis_Vitton.jpg</a:t>
            </a:r>
            <a:endParaRPr lang="en-GB" b="1" i="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2CF7F3D-A76E-462C-91BC-6AD2B2EFE72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72886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Leonardo (CC BY-SA 4.0) </a:t>
            </a:r>
            <a:r>
              <a:rPr lang="en-GB"/>
              <a:t>- https://commons.wikimedia.org/wiki/File:Leonardo_da_vinci_retrato.png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a:t>Raphael (CC0) </a:t>
            </a:r>
            <a:r>
              <a:rPr lang="en-GB"/>
              <a:t>- https://pixabay.com/fr/vectors/raphael-raffaello-sanzio-da-urbino-6539439/</a:t>
            </a:r>
          </a:p>
          <a:p>
            <a:r>
              <a:rPr lang="en-GB" b="1" i="0"/>
              <a:t>Michelangelo (CC0) </a:t>
            </a:r>
            <a:r>
              <a:rPr lang="en-GB" b="0" i="0"/>
              <a:t>- https://commons.wikimedia.org/wiki/File:Michelangelo_Daniele_da_Volterra_(dettaglio).jpg</a:t>
            </a:r>
          </a:p>
          <a:p>
            <a:r>
              <a:rPr lang="en-GB" b="1" i="0"/>
              <a:t>Kahlo (CC0) </a:t>
            </a:r>
            <a:r>
              <a:rPr lang="en-GB" b="0" i="0"/>
              <a:t>- https://commons.wikimedia.org/wiki/File:Frida_Kahlo,_by_Guillermo_Kahlo.jpg</a:t>
            </a:r>
          </a:p>
          <a:p>
            <a:r>
              <a:rPr lang="en-GB" b="1" i="0" err="1"/>
              <a:t>Lubaina</a:t>
            </a:r>
            <a:r>
              <a:rPr lang="en-GB" b="1" i="0"/>
              <a:t> </a:t>
            </a:r>
            <a:r>
              <a:rPr lang="en-GB" b="1" i="0" err="1"/>
              <a:t>Himid</a:t>
            </a:r>
            <a:r>
              <a:rPr lang="en-GB" b="1" i="0"/>
              <a:t> </a:t>
            </a:r>
            <a:r>
              <a:rPr lang="en-GB" b="0" i="0"/>
              <a:t>- https://youtu.be/E0T_8JE13kU</a:t>
            </a:r>
          </a:p>
          <a:p>
            <a:endParaRPr lang="en-GB" b="0" i="0"/>
          </a:p>
          <a:p>
            <a:r>
              <a:rPr lang="en-GB" b="1"/>
              <a:t>Boyce </a:t>
            </a:r>
            <a:r>
              <a:rPr lang="en-GB"/>
              <a:t>- https://youtu.be/vRB6H06UpJ4</a:t>
            </a:r>
          </a:p>
          <a:p>
            <a:r>
              <a:rPr lang="en-GB" b="1" err="1"/>
              <a:t>Shonibare</a:t>
            </a:r>
            <a:r>
              <a:rPr lang="en-GB"/>
              <a:t> - https://youtu.be/WroXoWaGfL8</a:t>
            </a:r>
          </a:p>
          <a:p>
            <a:endParaRPr lang="en-GB" b="0" i="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2CF7F3D-A76E-462C-91BC-6AD2B2EFE72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17792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B9838CD0-0626-4A28-B004-F509C6BF3056}"/>
              </a:ext>
            </a:extLst>
          </p:cNvPr>
          <p:cNvSpPr/>
          <p:nvPr userDrawn="1"/>
        </p:nvSpPr>
        <p:spPr>
          <a:xfrm>
            <a:off x="-15314" y="275918"/>
            <a:ext cx="9271074" cy="933964"/>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2" name="Rectangle 11">
            <a:extLst>
              <a:ext uri="{FF2B5EF4-FFF2-40B4-BE49-F238E27FC236}">
                <a16:creationId xmlns:a16="http://schemas.microsoft.com/office/drawing/2014/main" id="{2B780003-00DD-4595-9E44-33DCE8987FF6}"/>
              </a:ext>
            </a:extLst>
          </p:cNvPr>
          <p:cNvSpPr/>
          <p:nvPr userDrawn="1"/>
        </p:nvSpPr>
        <p:spPr>
          <a:xfrm rot="5400000">
            <a:off x="6309621" y="3247908"/>
            <a:ext cx="6866877"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6" name="Rectangle 2">
            <a:extLst>
              <a:ext uri="{FF2B5EF4-FFF2-40B4-BE49-F238E27FC236}">
                <a16:creationId xmlns:a16="http://schemas.microsoft.com/office/drawing/2014/main" id="{333A7B9E-DC17-43CF-8093-3192937D4031}"/>
              </a:ext>
            </a:extLst>
          </p:cNvPr>
          <p:cNvSpPr/>
          <p:nvPr userDrawn="1"/>
        </p:nvSpPr>
        <p:spPr>
          <a:xfrm rot="10800000" flipH="1" flipV="1">
            <a:off x="-10158" y="5276446"/>
            <a:ext cx="3139438" cy="866547"/>
          </a:xfrm>
          <a:custGeom>
            <a:avLst/>
            <a:gdLst>
              <a:gd name="connsiteX0" fmla="*/ 0 w 6901416"/>
              <a:gd name="connsiteY0" fmla="*/ 0 h 866547"/>
              <a:gd name="connsiteX1" fmla="*/ 690141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5569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3664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751443 w 6901416"/>
              <a:gd name="connsiteY1" fmla="*/ 0 h 866547"/>
              <a:gd name="connsiteX2" fmla="*/ 6901416 w 6901416"/>
              <a:gd name="connsiteY2" fmla="*/ 866547 h 866547"/>
              <a:gd name="connsiteX3" fmla="*/ 0 w 6901416"/>
              <a:gd name="connsiteY3" fmla="*/ 866547 h 866547"/>
              <a:gd name="connsiteX4" fmla="*/ 0 w 6901416"/>
              <a:gd name="connsiteY4" fmla="*/ 0 h 866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1416" h="866547">
                <a:moveTo>
                  <a:pt x="0" y="0"/>
                </a:moveTo>
                <a:lnTo>
                  <a:pt x="6751443" y="0"/>
                </a:lnTo>
                <a:lnTo>
                  <a:pt x="6901416" y="866547"/>
                </a:lnTo>
                <a:lnTo>
                  <a:pt x="0" y="8665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pic>
        <p:nvPicPr>
          <p:cNvPr id="7" name="Picture 6">
            <a:extLst>
              <a:ext uri="{FF2B5EF4-FFF2-40B4-BE49-F238E27FC236}">
                <a16:creationId xmlns:a16="http://schemas.microsoft.com/office/drawing/2014/main" id="{304EEB8C-27D4-467D-A071-6C028CDF1CD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2811" y="5381440"/>
            <a:ext cx="2493010" cy="636237"/>
          </a:xfrm>
          <a:prstGeom prst="rect">
            <a:avLst/>
          </a:prstGeom>
        </p:spPr>
      </p:pic>
      <p:sp>
        <p:nvSpPr>
          <p:cNvPr id="14" name="Freeform: Shape 13">
            <a:extLst>
              <a:ext uri="{FF2B5EF4-FFF2-40B4-BE49-F238E27FC236}">
                <a16:creationId xmlns:a16="http://schemas.microsoft.com/office/drawing/2014/main" id="{0EFCA842-1115-4049-BCE7-1E58DFD1215B}"/>
              </a:ext>
            </a:extLst>
          </p:cNvPr>
          <p:cNvSpPr/>
          <p:nvPr userDrawn="1"/>
        </p:nvSpPr>
        <p:spPr>
          <a:xfrm>
            <a:off x="0" y="2359626"/>
            <a:ext cx="2407920" cy="45127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8000"/>
            <a:r>
              <a:rPr lang="en-US" sz="2000" b="1">
                <a:solidFill>
                  <a:srgbClr val="FFFFFF"/>
                </a:solidFill>
                <a:latin typeface="ABeeZee" panose="02000000000000000000" pitchFamily="2" charset="0"/>
                <a:ea typeface="Roboto Slab" pitchFamily="2" charset="0"/>
              </a:rPr>
              <a:t>For Teachers</a:t>
            </a:r>
            <a:endParaRPr lang="en-GB" sz="2400" b="1">
              <a:solidFill>
                <a:srgbClr val="FFFFFF"/>
              </a:solidFill>
              <a:latin typeface="ABeeZee" panose="02000000000000000000" pitchFamily="2" charset="0"/>
              <a:ea typeface="Roboto Slab" pitchFamily="2" charset="0"/>
            </a:endParaRPr>
          </a:p>
        </p:txBody>
      </p:sp>
      <p:sp>
        <p:nvSpPr>
          <p:cNvPr id="8" name="Freeform: Shape 7">
            <a:extLst>
              <a:ext uri="{FF2B5EF4-FFF2-40B4-BE49-F238E27FC236}">
                <a16:creationId xmlns:a16="http://schemas.microsoft.com/office/drawing/2014/main" id="{0C20CABD-5FA7-4156-B213-F0CA6BA96FAC}"/>
              </a:ext>
            </a:extLst>
          </p:cNvPr>
          <p:cNvSpPr/>
          <p:nvPr userDrawn="1"/>
        </p:nvSpPr>
        <p:spPr>
          <a:xfrm>
            <a:off x="1" y="1420852"/>
            <a:ext cx="4606182" cy="685039"/>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 name="connsiteX0" fmla="*/ 1435 w 8566014"/>
              <a:gd name="connsiteY0" fmla="*/ 7820 h 6431769"/>
              <a:gd name="connsiteX1" fmla="*/ 2567 w 8566014"/>
              <a:gd name="connsiteY1" fmla="*/ 6431769 h 6431769"/>
              <a:gd name="connsiteX2" fmla="*/ 8566014 w 8566014"/>
              <a:gd name="connsiteY2" fmla="*/ 6398949 h 6431769"/>
              <a:gd name="connsiteX3" fmla="*/ 8368737 w 8566014"/>
              <a:gd name="connsiteY3" fmla="*/ 0 h 6431769"/>
              <a:gd name="connsiteX4" fmla="*/ 1435 w 8566014"/>
              <a:gd name="connsiteY4" fmla="*/ 7820 h 6431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31769">
                <a:moveTo>
                  <a:pt x="1435" y="7820"/>
                </a:moveTo>
                <a:cubicBezTo>
                  <a:pt x="-3951" y="2149136"/>
                  <a:pt x="7953" y="4290453"/>
                  <a:pt x="2567" y="6431769"/>
                </a:cubicBezTo>
                <a:lnTo>
                  <a:pt x="8566014" y="6398949"/>
                </a:lnTo>
                <a:lnTo>
                  <a:pt x="8368737" y="0"/>
                </a:lnTo>
                <a:lnTo>
                  <a:pt x="1435" y="782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3232"/>
            <a:endParaRPr lang="en-GB">
              <a:solidFill>
                <a:srgbClr val="565656"/>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353896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FBFDACAE-FFCA-4540-B02E-7784428003E3}"/>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ABeeZee" panose="02000000000000000000" pitchFamily="2" charset="0"/>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ABeeZee" panose="02000000000000000000"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ABeeZee" panose="02000000000000000000" pitchFamily="2" charset="0"/>
                <a:ea typeface="Roboto" panose="02000000000000000000" pitchFamily="2" charset="0"/>
                <a:cs typeface="Times New Roman" panose="02020603050405020304" pitchFamily="18" charset="0"/>
              </a:rPr>
              <a:t> </a:t>
            </a:r>
            <a:endParaRPr lang="en-GB" sz="1050">
              <a:solidFill>
                <a:schemeClr val="bg2"/>
              </a:solidFill>
              <a:latin typeface="ABeeZee" panose="02000000000000000000" pitchFamily="2" charset="0"/>
              <a:ea typeface="Roboto" panose="02000000000000000000" pitchFamily="2" charset="0"/>
              <a:cs typeface="Times New Roman" panose="02020603050405020304" pitchFamily="18" charset="0"/>
            </a:endParaRPr>
          </a:p>
        </p:txBody>
      </p:sp>
      <p:grpSp>
        <p:nvGrpSpPr>
          <p:cNvPr id="4" name="Group 3">
            <a:extLst>
              <a:ext uri="{FF2B5EF4-FFF2-40B4-BE49-F238E27FC236}">
                <a16:creationId xmlns:a16="http://schemas.microsoft.com/office/drawing/2014/main" id="{DAAD0B5A-175D-4CB3-9AF8-E21EDA74476D}"/>
              </a:ext>
            </a:extLst>
          </p:cNvPr>
          <p:cNvGrpSpPr/>
          <p:nvPr userDrawn="1"/>
        </p:nvGrpSpPr>
        <p:grpSpPr>
          <a:xfrm>
            <a:off x="8364811" y="-8675"/>
            <a:ext cx="1065321" cy="748952"/>
            <a:chOff x="8364811" y="-8675"/>
            <a:chExt cx="1065321" cy="748952"/>
          </a:xfrm>
        </p:grpSpPr>
        <p:grpSp>
          <p:nvGrpSpPr>
            <p:cNvPr id="13" name="Group 12">
              <a:extLst>
                <a:ext uri="{FF2B5EF4-FFF2-40B4-BE49-F238E27FC236}">
                  <a16:creationId xmlns:a16="http://schemas.microsoft.com/office/drawing/2014/main" id="{0F46827C-CC7B-416D-B165-837620F8A5D0}"/>
                </a:ext>
              </a:extLst>
            </p:cNvPr>
            <p:cNvGrpSpPr/>
            <p:nvPr userDrawn="1"/>
          </p:nvGrpSpPr>
          <p:grpSpPr>
            <a:xfrm>
              <a:off x="8364811" y="-8675"/>
              <a:ext cx="1065321" cy="748952"/>
              <a:chOff x="8354346" y="-8675"/>
              <a:chExt cx="1065321" cy="748952"/>
            </a:xfrm>
          </p:grpSpPr>
          <p:sp>
            <p:nvSpPr>
              <p:cNvPr id="15" name="Freeform: Shape 14">
                <a:extLst>
                  <a:ext uri="{FF2B5EF4-FFF2-40B4-BE49-F238E27FC236}">
                    <a16:creationId xmlns:a16="http://schemas.microsoft.com/office/drawing/2014/main" id="{D2291A0C-10C5-41A8-AFD3-ACF477840BAB}"/>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6BB93381-1BF7-4CA4-BFA5-815416D63C25}"/>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E45C4EF4-5840-4649-8069-6D65BAF0D83E}"/>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3" name="Picture 2" descr="Icon&#10;&#10;Description automatically generated">
              <a:extLst>
                <a:ext uri="{FF2B5EF4-FFF2-40B4-BE49-F238E27FC236}">
                  <a16:creationId xmlns:a16="http://schemas.microsoft.com/office/drawing/2014/main" id="{202A7B19-0191-4B9F-9046-7C5A64E7A65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753596" y="170300"/>
              <a:ext cx="308490" cy="438588"/>
            </a:xfrm>
            <a:prstGeom prst="rect">
              <a:avLst/>
            </a:prstGeom>
          </p:spPr>
        </p:pic>
      </p:grpSp>
    </p:spTree>
    <p:extLst>
      <p:ext uri="{BB962C8B-B14F-4D97-AF65-F5344CB8AC3E}">
        <p14:creationId xmlns:p14="http://schemas.microsoft.com/office/powerpoint/2010/main" val="2793411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52B61A4-802C-4795-B531-6342DDAAC29F}"/>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4" name="Subtitle 8">
            <a:extLst>
              <a:ext uri="{FF2B5EF4-FFF2-40B4-BE49-F238E27FC236}">
                <a16:creationId xmlns:a16="http://schemas.microsoft.com/office/drawing/2014/main" id="{43591439-98C7-4B7A-B4ED-5E7C270C2F7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ABeeZee" panose="02000000000000000000"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ABeeZee" panose="02000000000000000000" pitchFamily="2" charset="0"/>
                <a:ea typeface="Roboto" panose="02000000000000000000" pitchFamily="2" charset="0"/>
                <a:cs typeface="Times New Roman" panose="02020603050405020304" pitchFamily="18" charset="0"/>
              </a:rPr>
              <a:t> </a:t>
            </a:r>
            <a:endParaRPr lang="en-GB" sz="1050">
              <a:solidFill>
                <a:schemeClr val="bg2"/>
              </a:solidFill>
              <a:latin typeface="ABeeZee" panose="02000000000000000000" pitchFamily="2"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2039114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3: Autum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957C279-D0FE-4860-935F-C55F4C9B8DA2}"/>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E3AAD540-1946-4354-A148-CE8D031A048B}"/>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1" name="Rectangle 30">
            <a:extLst>
              <a:ext uri="{FF2B5EF4-FFF2-40B4-BE49-F238E27FC236}">
                <a16:creationId xmlns:a16="http://schemas.microsoft.com/office/drawing/2014/main" id="{2D88A2C8-001F-4418-BEF4-1F3EA8701DE2}"/>
              </a:ext>
            </a:extLst>
          </p:cNvPr>
          <p:cNvSpPr/>
          <p:nvPr userDrawn="1"/>
        </p:nvSpPr>
        <p:spPr>
          <a:xfrm rot="5400000">
            <a:off x="6522017" y="3169410"/>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3" name="Rectangle 32">
            <a:extLst>
              <a:ext uri="{FF2B5EF4-FFF2-40B4-BE49-F238E27FC236}">
                <a16:creationId xmlns:a16="http://schemas.microsoft.com/office/drawing/2014/main" id="{9E11304F-8817-4BE7-98BB-236BA6600322}"/>
              </a:ext>
            </a:extLst>
          </p:cNvPr>
          <p:cNvSpPr/>
          <p:nvPr userDrawn="1"/>
        </p:nvSpPr>
        <p:spPr>
          <a:xfrm rot="5400000">
            <a:off x="8650085" y="903193"/>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F63A3CC8-2FBD-4435-B4BD-4B71380E8B37}"/>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ABeeZee" panose="02000000000000000000" pitchFamily="2" charset="0"/>
              </a:defRPr>
            </a:lvl1pPr>
            <a:lvl5pPr>
              <a:defRPr/>
            </a:lvl5pPr>
          </a:lstStyle>
          <a:p>
            <a:pPr lvl="0"/>
            <a:r>
              <a:rPr lang="en-US"/>
              <a:t>Enter Title Here</a:t>
            </a:r>
            <a:endParaRPr lang="en-GB"/>
          </a:p>
        </p:txBody>
      </p:sp>
      <p:sp>
        <p:nvSpPr>
          <p:cNvPr id="22" name="Subtitle 8">
            <a:extLst>
              <a:ext uri="{FF2B5EF4-FFF2-40B4-BE49-F238E27FC236}">
                <a16:creationId xmlns:a16="http://schemas.microsoft.com/office/drawing/2014/main" id="{BC87AE7C-E272-4C92-877F-7950AA0D31F8}"/>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ABeeZee" panose="02000000000000000000"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ABeeZee" panose="02000000000000000000" pitchFamily="2" charset="0"/>
                <a:ea typeface="Roboto" panose="02000000000000000000" pitchFamily="2" charset="0"/>
                <a:cs typeface="Times New Roman" panose="02020603050405020304" pitchFamily="18" charset="0"/>
              </a:rPr>
              <a:t> </a:t>
            </a:r>
            <a:endParaRPr lang="en-GB" sz="1050">
              <a:solidFill>
                <a:schemeClr val="bg2"/>
              </a:solidFill>
              <a:latin typeface="ABeeZee" panose="02000000000000000000" pitchFamily="2" charset="0"/>
              <a:ea typeface="Roboto" panose="02000000000000000000" pitchFamily="2" charset="0"/>
              <a:cs typeface="Times New Roman" panose="02020603050405020304" pitchFamily="18" charset="0"/>
            </a:endParaRPr>
          </a:p>
        </p:txBody>
      </p:sp>
      <p:sp>
        <p:nvSpPr>
          <p:cNvPr id="25" name="Text Placeholder 2">
            <a:extLst>
              <a:ext uri="{FF2B5EF4-FFF2-40B4-BE49-F238E27FC236}">
                <a16:creationId xmlns:a16="http://schemas.microsoft.com/office/drawing/2014/main" id="{48E3DC44-F9AE-4744-B5AB-06F3E6E80914}"/>
              </a:ext>
            </a:extLst>
          </p:cNvPr>
          <p:cNvSpPr>
            <a:spLocks noGrp="1"/>
          </p:cNvSpPr>
          <p:nvPr>
            <p:ph type="body" sz="quarter" idx="11" hasCustomPrompt="1"/>
          </p:nvPr>
        </p:nvSpPr>
        <p:spPr>
          <a:xfrm rot="16200000">
            <a:off x="8650096" y="933611"/>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ABeeZee" panose="02000000000000000000" pitchFamily="2" charset="0"/>
              </a:defRPr>
            </a:lvl1pPr>
            <a:lvl5pPr>
              <a:defRPr/>
            </a:lvl5pPr>
          </a:lstStyle>
          <a:p>
            <a:pPr lvl="0"/>
            <a:r>
              <a:rPr lang="en-US"/>
              <a:t>Year [X]: Autumn</a:t>
            </a:r>
            <a:endParaRPr lang="en-GB"/>
          </a:p>
        </p:txBody>
      </p:sp>
      <p:grpSp>
        <p:nvGrpSpPr>
          <p:cNvPr id="24" name="Group 23">
            <a:extLst>
              <a:ext uri="{FF2B5EF4-FFF2-40B4-BE49-F238E27FC236}">
                <a16:creationId xmlns:a16="http://schemas.microsoft.com/office/drawing/2014/main" id="{9FAC1482-810C-4375-9F64-BA519E7A87D3}"/>
              </a:ext>
            </a:extLst>
          </p:cNvPr>
          <p:cNvGrpSpPr/>
          <p:nvPr userDrawn="1"/>
        </p:nvGrpSpPr>
        <p:grpSpPr>
          <a:xfrm>
            <a:off x="8364811" y="-8675"/>
            <a:ext cx="1065321" cy="748952"/>
            <a:chOff x="8364811" y="-8675"/>
            <a:chExt cx="1065321" cy="748952"/>
          </a:xfrm>
        </p:grpSpPr>
        <p:grpSp>
          <p:nvGrpSpPr>
            <p:cNvPr id="26" name="Group 25">
              <a:extLst>
                <a:ext uri="{FF2B5EF4-FFF2-40B4-BE49-F238E27FC236}">
                  <a16:creationId xmlns:a16="http://schemas.microsoft.com/office/drawing/2014/main" id="{A5B06ACF-53F6-48F0-8049-F34CD08C75B2}"/>
                </a:ext>
              </a:extLst>
            </p:cNvPr>
            <p:cNvGrpSpPr/>
            <p:nvPr userDrawn="1"/>
          </p:nvGrpSpPr>
          <p:grpSpPr>
            <a:xfrm>
              <a:off x="8364811" y="-8675"/>
              <a:ext cx="1065321" cy="748952"/>
              <a:chOff x="8354346" y="-8675"/>
              <a:chExt cx="1065321" cy="748952"/>
            </a:xfrm>
          </p:grpSpPr>
          <p:sp>
            <p:nvSpPr>
              <p:cNvPr id="28" name="Freeform: Shape 27">
                <a:extLst>
                  <a:ext uri="{FF2B5EF4-FFF2-40B4-BE49-F238E27FC236}">
                    <a16:creationId xmlns:a16="http://schemas.microsoft.com/office/drawing/2014/main" id="{26D3D269-7F20-4838-B7C5-294615001DFD}"/>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FF3158BC-1C28-4D78-BAAF-1F4E43834C4D}"/>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3E143D21-9059-42EE-94F2-CA89800237DA}"/>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27" name="Picture 26" descr="Icon&#10;&#10;Description automatically generated">
              <a:extLst>
                <a:ext uri="{FF2B5EF4-FFF2-40B4-BE49-F238E27FC236}">
                  <a16:creationId xmlns:a16="http://schemas.microsoft.com/office/drawing/2014/main" id="{08595249-5618-4300-A250-8610278989A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753596" y="170300"/>
              <a:ext cx="308490" cy="438588"/>
            </a:xfrm>
            <a:prstGeom prst="rect">
              <a:avLst/>
            </a:prstGeom>
          </p:spPr>
        </p:pic>
      </p:grpSp>
    </p:spTree>
    <p:extLst>
      <p:ext uri="{BB962C8B-B14F-4D97-AF65-F5344CB8AC3E}">
        <p14:creationId xmlns:p14="http://schemas.microsoft.com/office/powerpoint/2010/main" val="3235672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Sprin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364F7F9D-7FFB-431D-AF2F-AAC6CC568196}"/>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29" name="Rectangle 28">
            <a:extLst>
              <a:ext uri="{FF2B5EF4-FFF2-40B4-BE49-F238E27FC236}">
                <a16:creationId xmlns:a16="http://schemas.microsoft.com/office/drawing/2014/main" id="{D4262747-9B13-463B-BAA6-FE10F988C00A}"/>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567A564C-ACBE-4C14-8D11-6287E4B9EE93}"/>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2" name="Rectangle 31">
            <a:extLst>
              <a:ext uri="{FF2B5EF4-FFF2-40B4-BE49-F238E27FC236}">
                <a16:creationId xmlns:a16="http://schemas.microsoft.com/office/drawing/2014/main" id="{16891E85-5FB5-4F09-A97C-DE406486C7C9}"/>
              </a:ext>
            </a:extLst>
          </p:cNvPr>
          <p:cNvSpPr/>
          <p:nvPr userDrawn="1"/>
        </p:nvSpPr>
        <p:spPr>
          <a:xfrm rot="5400000">
            <a:off x="8649500" y="3094868"/>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33C5E11F-61BD-46F6-8978-39D5E7EC7E01}"/>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ABeeZee" panose="02000000000000000000" pitchFamily="2" charset="0"/>
              </a:defRPr>
            </a:lvl1pPr>
            <a:lvl5pPr>
              <a:defRPr/>
            </a:lvl5pPr>
          </a:lstStyle>
          <a:p>
            <a:pPr lvl="0"/>
            <a:r>
              <a:rPr lang="en-US"/>
              <a:t>Enter Title Here</a:t>
            </a:r>
            <a:endParaRPr lang="en-GB"/>
          </a:p>
        </p:txBody>
      </p:sp>
      <p:sp>
        <p:nvSpPr>
          <p:cNvPr id="31" name="Subtitle 8">
            <a:extLst>
              <a:ext uri="{FF2B5EF4-FFF2-40B4-BE49-F238E27FC236}">
                <a16:creationId xmlns:a16="http://schemas.microsoft.com/office/drawing/2014/main" id="{FA685C4A-AA2D-41CA-973C-0DFA910EEECC}"/>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ABeeZee" panose="02000000000000000000"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ABeeZee" panose="02000000000000000000" pitchFamily="2" charset="0"/>
                <a:ea typeface="Roboto" panose="02000000000000000000" pitchFamily="2" charset="0"/>
                <a:cs typeface="Times New Roman" panose="02020603050405020304" pitchFamily="18" charset="0"/>
              </a:rPr>
              <a:t> </a:t>
            </a:r>
            <a:endParaRPr lang="en-GB" sz="1050">
              <a:solidFill>
                <a:schemeClr val="bg2"/>
              </a:solidFill>
              <a:latin typeface="ABeeZee" panose="02000000000000000000" pitchFamily="2" charset="0"/>
              <a:ea typeface="Roboto" panose="02000000000000000000" pitchFamily="2" charset="0"/>
              <a:cs typeface="Times New Roman" panose="02020603050405020304" pitchFamily="18" charset="0"/>
            </a:endParaRPr>
          </a:p>
        </p:txBody>
      </p:sp>
      <p:sp>
        <p:nvSpPr>
          <p:cNvPr id="24" name="Text Placeholder 2">
            <a:extLst>
              <a:ext uri="{FF2B5EF4-FFF2-40B4-BE49-F238E27FC236}">
                <a16:creationId xmlns:a16="http://schemas.microsoft.com/office/drawing/2014/main" id="{36C1879E-F86C-4C92-87CE-7307A6DB0556}"/>
              </a:ext>
            </a:extLst>
          </p:cNvPr>
          <p:cNvSpPr>
            <a:spLocks noGrp="1"/>
          </p:cNvSpPr>
          <p:nvPr>
            <p:ph type="body" sz="quarter" idx="11" hasCustomPrompt="1"/>
          </p:nvPr>
        </p:nvSpPr>
        <p:spPr>
          <a:xfrm rot="16200000">
            <a:off x="8650096" y="3126649"/>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ABeeZee" panose="02000000000000000000" pitchFamily="2" charset="0"/>
              </a:defRPr>
            </a:lvl1pPr>
            <a:lvl5pPr>
              <a:defRPr/>
            </a:lvl5pPr>
          </a:lstStyle>
          <a:p>
            <a:pPr lvl="0"/>
            <a:r>
              <a:rPr lang="en-US"/>
              <a:t>Year [X]: Spring</a:t>
            </a:r>
            <a:endParaRPr lang="en-GB"/>
          </a:p>
        </p:txBody>
      </p:sp>
      <p:grpSp>
        <p:nvGrpSpPr>
          <p:cNvPr id="18" name="Group 17">
            <a:extLst>
              <a:ext uri="{FF2B5EF4-FFF2-40B4-BE49-F238E27FC236}">
                <a16:creationId xmlns:a16="http://schemas.microsoft.com/office/drawing/2014/main" id="{7597A3B3-DD80-4D96-951C-61DE4382F019}"/>
              </a:ext>
            </a:extLst>
          </p:cNvPr>
          <p:cNvGrpSpPr/>
          <p:nvPr userDrawn="1"/>
        </p:nvGrpSpPr>
        <p:grpSpPr>
          <a:xfrm>
            <a:off x="8364811" y="-8675"/>
            <a:ext cx="1065321" cy="748952"/>
            <a:chOff x="8364811" y="-8675"/>
            <a:chExt cx="1065321" cy="748952"/>
          </a:xfrm>
        </p:grpSpPr>
        <p:grpSp>
          <p:nvGrpSpPr>
            <p:cNvPr id="25" name="Group 24">
              <a:extLst>
                <a:ext uri="{FF2B5EF4-FFF2-40B4-BE49-F238E27FC236}">
                  <a16:creationId xmlns:a16="http://schemas.microsoft.com/office/drawing/2014/main" id="{B44252AC-0314-48BC-9239-AD9453787908}"/>
                </a:ext>
              </a:extLst>
            </p:cNvPr>
            <p:cNvGrpSpPr/>
            <p:nvPr userDrawn="1"/>
          </p:nvGrpSpPr>
          <p:grpSpPr>
            <a:xfrm>
              <a:off x="8364811" y="-8675"/>
              <a:ext cx="1065321" cy="748952"/>
              <a:chOff x="8354346" y="-8675"/>
              <a:chExt cx="1065321" cy="748952"/>
            </a:xfrm>
          </p:grpSpPr>
          <p:sp>
            <p:nvSpPr>
              <p:cNvPr id="27" name="Freeform: Shape 26">
                <a:extLst>
                  <a:ext uri="{FF2B5EF4-FFF2-40B4-BE49-F238E27FC236}">
                    <a16:creationId xmlns:a16="http://schemas.microsoft.com/office/drawing/2014/main" id="{D5CF032F-841E-4234-ADBD-F58215635993}"/>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E33102F0-3DBF-4AA2-BD74-E7B564F9438F}"/>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DA79C616-1D19-49AB-B958-F20DF80EEABA}"/>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26" name="Picture 25" descr="Icon&#10;&#10;Description automatically generated">
              <a:extLst>
                <a:ext uri="{FF2B5EF4-FFF2-40B4-BE49-F238E27FC236}">
                  <a16:creationId xmlns:a16="http://schemas.microsoft.com/office/drawing/2014/main" id="{75710114-996D-47D5-A883-8E4F957B690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753596" y="170300"/>
              <a:ext cx="308490" cy="438588"/>
            </a:xfrm>
            <a:prstGeom prst="rect">
              <a:avLst/>
            </a:prstGeom>
          </p:spPr>
        </p:pic>
      </p:grpSp>
    </p:spTree>
    <p:extLst>
      <p:ext uri="{BB962C8B-B14F-4D97-AF65-F5344CB8AC3E}">
        <p14:creationId xmlns:p14="http://schemas.microsoft.com/office/powerpoint/2010/main" val="24963676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Summer">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195265FA-A7F8-4502-9C7F-AFAADBF2BAF7}"/>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5" name="Rectangle 34">
            <a:extLst>
              <a:ext uri="{FF2B5EF4-FFF2-40B4-BE49-F238E27FC236}">
                <a16:creationId xmlns:a16="http://schemas.microsoft.com/office/drawing/2014/main" id="{7CC29789-1A03-496E-B582-58E8B87FB828}"/>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6" name="Rectangle 35">
            <a:extLst>
              <a:ext uri="{FF2B5EF4-FFF2-40B4-BE49-F238E27FC236}">
                <a16:creationId xmlns:a16="http://schemas.microsoft.com/office/drawing/2014/main" id="{13FC3646-2EE4-4FAF-90D2-A3928242C367}"/>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7" name="Rectangle 36">
            <a:extLst>
              <a:ext uri="{FF2B5EF4-FFF2-40B4-BE49-F238E27FC236}">
                <a16:creationId xmlns:a16="http://schemas.microsoft.com/office/drawing/2014/main" id="{8863FDE2-0AD5-46B2-BD0E-E131EEA68CB9}"/>
              </a:ext>
            </a:extLst>
          </p:cNvPr>
          <p:cNvSpPr/>
          <p:nvPr userDrawn="1"/>
        </p:nvSpPr>
        <p:spPr>
          <a:xfrm rot="5400000">
            <a:off x="8649498" y="5296671"/>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6" name="Text Placeholder 2">
            <a:extLst>
              <a:ext uri="{FF2B5EF4-FFF2-40B4-BE49-F238E27FC236}">
                <a16:creationId xmlns:a16="http://schemas.microsoft.com/office/drawing/2014/main" id="{F5FB7B79-1ACF-481C-A9B9-8A0EE7C52C4E}"/>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ABeeZee" panose="02000000000000000000" pitchFamily="2" charset="0"/>
              </a:defRPr>
            </a:lvl1pPr>
            <a:lvl5pPr>
              <a:defRPr/>
            </a:lvl5pPr>
          </a:lstStyle>
          <a:p>
            <a:pPr lvl="0"/>
            <a:r>
              <a:rPr lang="en-US"/>
              <a:t>Enter Title Here</a:t>
            </a:r>
            <a:endParaRPr lang="en-GB"/>
          </a:p>
        </p:txBody>
      </p:sp>
      <p:sp>
        <p:nvSpPr>
          <p:cNvPr id="29" name="Subtitle 8">
            <a:extLst>
              <a:ext uri="{FF2B5EF4-FFF2-40B4-BE49-F238E27FC236}">
                <a16:creationId xmlns:a16="http://schemas.microsoft.com/office/drawing/2014/main" id="{41372C21-26B3-44BF-B17D-BDB4CB837A9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ABeeZee" panose="02000000000000000000"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ABeeZee" panose="02000000000000000000" pitchFamily="2" charset="0"/>
                <a:ea typeface="Roboto" panose="02000000000000000000" pitchFamily="2" charset="0"/>
                <a:cs typeface="Times New Roman" panose="02020603050405020304" pitchFamily="18" charset="0"/>
              </a:rPr>
              <a:t> </a:t>
            </a:r>
            <a:endParaRPr lang="en-GB" sz="1050">
              <a:solidFill>
                <a:schemeClr val="bg2"/>
              </a:solidFill>
              <a:latin typeface="ABeeZee" panose="02000000000000000000" pitchFamily="2" charset="0"/>
              <a:ea typeface="Roboto" panose="02000000000000000000" pitchFamily="2" charset="0"/>
              <a:cs typeface="Times New Roman" panose="02020603050405020304" pitchFamily="18" charset="0"/>
            </a:endParaRPr>
          </a:p>
        </p:txBody>
      </p:sp>
      <p:sp>
        <p:nvSpPr>
          <p:cNvPr id="19" name="Text Placeholder 2">
            <a:extLst>
              <a:ext uri="{FF2B5EF4-FFF2-40B4-BE49-F238E27FC236}">
                <a16:creationId xmlns:a16="http://schemas.microsoft.com/office/drawing/2014/main" id="{4B4753BF-C045-49F5-9660-114F9C1A6E27}"/>
              </a:ext>
            </a:extLst>
          </p:cNvPr>
          <p:cNvSpPr>
            <a:spLocks noGrp="1"/>
          </p:cNvSpPr>
          <p:nvPr>
            <p:ph type="body" sz="quarter" idx="11" hasCustomPrompt="1"/>
          </p:nvPr>
        </p:nvSpPr>
        <p:spPr>
          <a:xfrm rot="16200000">
            <a:off x="8650096" y="5316926"/>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ABeeZee" panose="02000000000000000000" pitchFamily="2" charset="0"/>
              </a:defRPr>
            </a:lvl1pPr>
            <a:lvl5pPr>
              <a:defRPr/>
            </a:lvl5pPr>
          </a:lstStyle>
          <a:p>
            <a:pPr lvl="0"/>
            <a:r>
              <a:rPr lang="en-US"/>
              <a:t>Year [X]: Summer</a:t>
            </a:r>
            <a:endParaRPr lang="en-GB"/>
          </a:p>
        </p:txBody>
      </p:sp>
      <p:grpSp>
        <p:nvGrpSpPr>
          <p:cNvPr id="17" name="Group 16">
            <a:extLst>
              <a:ext uri="{FF2B5EF4-FFF2-40B4-BE49-F238E27FC236}">
                <a16:creationId xmlns:a16="http://schemas.microsoft.com/office/drawing/2014/main" id="{CD150508-D524-4BD4-A110-C3D3120A37D5}"/>
              </a:ext>
            </a:extLst>
          </p:cNvPr>
          <p:cNvGrpSpPr/>
          <p:nvPr userDrawn="1"/>
        </p:nvGrpSpPr>
        <p:grpSpPr>
          <a:xfrm>
            <a:off x="8364811" y="-8675"/>
            <a:ext cx="1065321" cy="748952"/>
            <a:chOff x="8364811" y="-8675"/>
            <a:chExt cx="1065321" cy="748952"/>
          </a:xfrm>
        </p:grpSpPr>
        <p:grpSp>
          <p:nvGrpSpPr>
            <p:cNvPr id="20" name="Group 19">
              <a:extLst>
                <a:ext uri="{FF2B5EF4-FFF2-40B4-BE49-F238E27FC236}">
                  <a16:creationId xmlns:a16="http://schemas.microsoft.com/office/drawing/2014/main" id="{C73D1839-2A8B-46EB-B917-C5AABDDBC2C1}"/>
                </a:ext>
              </a:extLst>
            </p:cNvPr>
            <p:cNvGrpSpPr/>
            <p:nvPr userDrawn="1"/>
          </p:nvGrpSpPr>
          <p:grpSpPr>
            <a:xfrm>
              <a:off x="8364811" y="-8675"/>
              <a:ext cx="1065321" cy="748952"/>
              <a:chOff x="8354346" y="-8675"/>
              <a:chExt cx="1065321" cy="748952"/>
            </a:xfrm>
          </p:grpSpPr>
          <p:sp>
            <p:nvSpPr>
              <p:cNvPr id="22" name="Freeform: Shape 21">
                <a:extLst>
                  <a:ext uri="{FF2B5EF4-FFF2-40B4-BE49-F238E27FC236}">
                    <a16:creationId xmlns:a16="http://schemas.microsoft.com/office/drawing/2014/main" id="{4AECE3A6-2668-4471-8C43-F64CB9D4B0C9}"/>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1E49D769-6271-476D-A920-E77CBBE8B6DF}"/>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51B48E31-15DC-42D1-89D1-62F8CE6BC872}"/>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21" name="Picture 20" descr="Icon&#10;&#10;Description automatically generated">
              <a:extLst>
                <a:ext uri="{FF2B5EF4-FFF2-40B4-BE49-F238E27FC236}">
                  <a16:creationId xmlns:a16="http://schemas.microsoft.com/office/drawing/2014/main" id="{CE08149C-52F3-4C6C-AFDB-965A07ECFE6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753596" y="170300"/>
              <a:ext cx="308490" cy="438588"/>
            </a:xfrm>
            <a:prstGeom prst="rect">
              <a:avLst/>
            </a:prstGeom>
          </p:spPr>
        </p:pic>
      </p:grpSp>
    </p:spTree>
    <p:extLst>
      <p:ext uri="{BB962C8B-B14F-4D97-AF65-F5344CB8AC3E}">
        <p14:creationId xmlns:p14="http://schemas.microsoft.com/office/powerpoint/2010/main" val="2366520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Layout 3: Sprin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364F7F9D-7FFB-431D-AF2F-AAC6CC568196}"/>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29" name="Rectangle 28">
            <a:extLst>
              <a:ext uri="{FF2B5EF4-FFF2-40B4-BE49-F238E27FC236}">
                <a16:creationId xmlns:a16="http://schemas.microsoft.com/office/drawing/2014/main" id="{D4262747-9B13-463B-BAA6-FE10F988C00A}"/>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567A564C-ACBE-4C14-8D11-6287E4B9EE93}"/>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2" name="Rectangle 31">
            <a:extLst>
              <a:ext uri="{FF2B5EF4-FFF2-40B4-BE49-F238E27FC236}">
                <a16:creationId xmlns:a16="http://schemas.microsoft.com/office/drawing/2014/main" id="{16891E85-5FB5-4F09-A97C-DE406486C7C9}"/>
              </a:ext>
            </a:extLst>
          </p:cNvPr>
          <p:cNvSpPr/>
          <p:nvPr userDrawn="1"/>
        </p:nvSpPr>
        <p:spPr>
          <a:xfrm rot="5400000">
            <a:off x="8649500" y="3094868"/>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33C5E11F-61BD-46F6-8978-39D5E7EC7E01}"/>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ABeeZee" panose="02000000000000000000" pitchFamily="2" charset="0"/>
              </a:defRPr>
            </a:lvl1pPr>
            <a:lvl5pPr>
              <a:defRPr/>
            </a:lvl5pPr>
          </a:lstStyle>
          <a:p>
            <a:pPr lvl="0"/>
            <a:r>
              <a:rPr lang="en-US"/>
              <a:t>Enter Title Here</a:t>
            </a:r>
            <a:endParaRPr lang="en-GB"/>
          </a:p>
        </p:txBody>
      </p:sp>
      <p:sp>
        <p:nvSpPr>
          <p:cNvPr id="31" name="Subtitle 8">
            <a:extLst>
              <a:ext uri="{FF2B5EF4-FFF2-40B4-BE49-F238E27FC236}">
                <a16:creationId xmlns:a16="http://schemas.microsoft.com/office/drawing/2014/main" id="{FA685C4A-AA2D-41CA-973C-0DFA910EEECC}"/>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ABeeZee" panose="02000000000000000000"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ABeeZee" panose="02000000000000000000" pitchFamily="2" charset="0"/>
                <a:ea typeface="Roboto" panose="02000000000000000000" pitchFamily="2" charset="0"/>
                <a:cs typeface="Times New Roman" panose="02020603050405020304" pitchFamily="18" charset="0"/>
              </a:rPr>
              <a:t> </a:t>
            </a:r>
            <a:endParaRPr lang="en-GB" sz="1050">
              <a:solidFill>
                <a:schemeClr val="bg2"/>
              </a:solidFill>
              <a:latin typeface="ABeeZee" panose="02000000000000000000" pitchFamily="2" charset="0"/>
              <a:ea typeface="Roboto" panose="02000000000000000000" pitchFamily="2" charset="0"/>
              <a:cs typeface="Times New Roman" panose="02020603050405020304" pitchFamily="18" charset="0"/>
            </a:endParaRPr>
          </a:p>
        </p:txBody>
      </p:sp>
      <p:sp>
        <p:nvSpPr>
          <p:cNvPr id="18" name="TextBox 17">
            <a:extLst>
              <a:ext uri="{FF2B5EF4-FFF2-40B4-BE49-F238E27FC236}">
                <a16:creationId xmlns:a16="http://schemas.microsoft.com/office/drawing/2014/main" id="{30D99B84-59C6-4BF8-9B15-04C236AF8614}"/>
              </a:ext>
            </a:extLst>
          </p:cNvPr>
          <p:cNvSpPr txBox="1"/>
          <p:nvPr userDrawn="1"/>
        </p:nvSpPr>
        <p:spPr>
          <a:xfrm rot="16200000">
            <a:off x="8658004" y="3118869"/>
            <a:ext cx="2161310" cy="33855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600" b="1">
                <a:solidFill>
                  <a:schemeClr val="tx1"/>
                </a:solidFill>
                <a:latin typeface="ABeeZee" panose="02000000000000000000" pitchFamily="2" charset="0"/>
              </a:rPr>
              <a:t>Year 6: Spring</a:t>
            </a:r>
            <a:endParaRPr lang="en-GB" sz="1600" b="1">
              <a:solidFill>
                <a:schemeClr val="tx1"/>
              </a:solidFill>
              <a:latin typeface="ABeeZee" panose="02000000000000000000" pitchFamily="2" charset="0"/>
            </a:endParaRPr>
          </a:p>
        </p:txBody>
      </p:sp>
      <p:grpSp>
        <p:nvGrpSpPr>
          <p:cNvPr id="17" name="Group 16">
            <a:extLst>
              <a:ext uri="{FF2B5EF4-FFF2-40B4-BE49-F238E27FC236}">
                <a16:creationId xmlns:a16="http://schemas.microsoft.com/office/drawing/2014/main" id="{DA3A6099-2630-4EBE-9B30-E52C2EC62E49}"/>
              </a:ext>
            </a:extLst>
          </p:cNvPr>
          <p:cNvGrpSpPr/>
          <p:nvPr userDrawn="1"/>
        </p:nvGrpSpPr>
        <p:grpSpPr>
          <a:xfrm>
            <a:off x="8354346" y="-8676"/>
            <a:ext cx="1065321" cy="748952"/>
            <a:chOff x="7607201" y="-8675"/>
            <a:chExt cx="1065321" cy="748952"/>
          </a:xfrm>
        </p:grpSpPr>
        <p:grpSp>
          <p:nvGrpSpPr>
            <p:cNvPr id="19" name="Group 18">
              <a:extLst>
                <a:ext uri="{FF2B5EF4-FFF2-40B4-BE49-F238E27FC236}">
                  <a16:creationId xmlns:a16="http://schemas.microsoft.com/office/drawing/2014/main" id="{203FB4D0-B526-437C-8465-D65E85AAF9E8}"/>
                </a:ext>
              </a:extLst>
            </p:cNvPr>
            <p:cNvGrpSpPr/>
            <p:nvPr userDrawn="1"/>
          </p:nvGrpSpPr>
          <p:grpSpPr>
            <a:xfrm>
              <a:off x="7607201" y="-8675"/>
              <a:ext cx="1065321" cy="748952"/>
              <a:chOff x="8354346" y="-8675"/>
              <a:chExt cx="1065321" cy="748952"/>
            </a:xfrm>
          </p:grpSpPr>
          <p:sp>
            <p:nvSpPr>
              <p:cNvPr id="21" name="Freeform: Shape 20">
                <a:extLst>
                  <a:ext uri="{FF2B5EF4-FFF2-40B4-BE49-F238E27FC236}">
                    <a16:creationId xmlns:a16="http://schemas.microsoft.com/office/drawing/2014/main" id="{26DE300E-5D70-41B0-8CC4-008D4E6838AB}"/>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2" name="Oval 21">
                <a:extLst>
                  <a:ext uri="{FF2B5EF4-FFF2-40B4-BE49-F238E27FC236}">
                    <a16:creationId xmlns:a16="http://schemas.microsoft.com/office/drawing/2014/main" id="{59EBDE30-5D1E-4B41-9DAF-D21F6CFF3C7C}"/>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3" name="Oval 22">
                <a:extLst>
                  <a:ext uri="{FF2B5EF4-FFF2-40B4-BE49-F238E27FC236}">
                    <a16:creationId xmlns:a16="http://schemas.microsoft.com/office/drawing/2014/main" id="{F13A1B6E-7E39-4534-B019-B44168BA36C5}"/>
                  </a:ext>
                </a:extLst>
              </p:cNvPr>
              <p:cNvSpPr/>
              <p:nvPr userDrawn="1"/>
            </p:nvSpPr>
            <p:spPr>
              <a:xfrm>
                <a:off x="8620637" y="103820"/>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20" name="Picture 19" descr="Icon&#10;&#10;Description automatically generated">
              <a:extLst>
                <a:ext uri="{FF2B5EF4-FFF2-40B4-BE49-F238E27FC236}">
                  <a16:creationId xmlns:a16="http://schemas.microsoft.com/office/drawing/2014/main" id="{00DB8D88-B3FE-43F3-8A61-E88155B886A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85900" y="159275"/>
              <a:ext cx="328851" cy="519330"/>
            </a:xfrm>
            <a:prstGeom prst="rect">
              <a:avLst/>
            </a:prstGeom>
          </p:spPr>
        </p:pic>
      </p:grpSp>
    </p:spTree>
    <p:extLst>
      <p:ext uri="{BB962C8B-B14F-4D97-AF65-F5344CB8AC3E}">
        <p14:creationId xmlns:p14="http://schemas.microsoft.com/office/powerpoint/2010/main" val="3003965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2_Layout 1">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FBFDACAE-FFCA-4540-B02E-7784428003E3}"/>
              </a:ext>
            </a:extLst>
          </p:cNvPr>
          <p:cNvSpPr/>
          <p:nvPr userDrawn="1"/>
        </p:nvSpPr>
        <p:spPr>
          <a:xfrm>
            <a:off x="-15314" y="186280"/>
            <a:ext cx="7702522"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1" y="234234"/>
            <a:ext cx="7386319"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ABeeZee" panose="020B0604020202020204" charset="0"/>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ABeeZee" panose="020B0604020202020204"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ABeeZee" panose="020B0604020202020204" charset="0"/>
                <a:ea typeface="Roboto" panose="02000000000000000000" pitchFamily="2" charset="0"/>
                <a:cs typeface="Times New Roman" panose="02020603050405020304" pitchFamily="18" charset="0"/>
              </a:rPr>
              <a:t> </a:t>
            </a:r>
            <a:endParaRPr lang="en-GB" sz="1050">
              <a:solidFill>
                <a:schemeClr val="bg2"/>
              </a:solidFill>
              <a:latin typeface="ABeeZee" panose="020B0604020202020204" charset="0"/>
              <a:ea typeface="Roboto" panose="02000000000000000000" pitchFamily="2" charset="0"/>
              <a:cs typeface="Times New Roman" panose="02020603050405020304" pitchFamily="18" charset="0"/>
            </a:endParaRPr>
          </a:p>
        </p:txBody>
      </p:sp>
      <p:sp>
        <p:nvSpPr>
          <p:cNvPr id="23" name="Freeform: Shape 22">
            <a:extLst>
              <a:ext uri="{FF2B5EF4-FFF2-40B4-BE49-F238E27FC236}">
                <a16:creationId xmlns:a16="http://schemas.microsoft.com/office/drawing/2014/main" id="{D62ACE61-AEFC-4173-A16A-57A130848E54}"/>
              </a:ext>
            </a:extLst>
          </p:cNvPr>
          <p:cNvSpPr/>
          <p:nvPr userDrawn="1"/>
        </p:nvSpPr>
        <p:spPr>
          <a:xfrm rot="16200000">
            <a:off x="8254229" y="-433098"/>
            <a:ext cx="748952" cy="1597393"/>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latin typeface="ABeeZee" panose="020B0604020202020204" charset="0"/>
            </a:endParaRPr>
          </a:p>
        </p:txBody>
      </p:sp>
      <p:sp>
        <p:nvSpPr>
          <p:cNvPr id="26" name="Oval 25">
            <a:extLst>
              <a:ext uri="{FF2B5EF4-FFF2-40B4-BE49-F238E27FC236}">
                <a16:creationId xmlns:a16="http://schemas.microsoft.com/office/drawing/2014/main" id="{1707D217-2AB5-46E8-9C12-4504461C9626}"/>
              </a:ext>
            </a:extLst>
          </p:cNvPr>
          <p:cNvSpPr/>
          <p:nvPr userDrawn="1"/>
        </p:nvSpPr>
        <p:spPr>
          <a:xfrm>
            <a:off x="8699410" y="103618"/>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ABeeZee" panose="020B0604020202020204" charset="0"/>
              <a:ea typeface="+mn-ea"/>
              <a:cs typeface="+mn-cs"/>
            </a:endParaRPr>
          </a:p>
        </p:txBody>
      </p:sp>
      <p:sp>
        <p:nvSpPr>
          <p:cNvPr id="2" name="Oval 1">
            <a:extLst>
              <a:ext uri="{FF2B5EF4-FFF2-40B4-BE49-F238E27FC236}">
                <a16:creationId xmlns:a16="http://schemas.microsoft.com/office/drawing/2014/main" id="{EB8327A5-457F-85C2-D67B-0540EF614D2A}"/>
              </a:ext>
            </a:extLst>
          </p:cNvPr>
          <p:cNvSpPr/>
          <p:nvPr userDrawn="1"/>
        </p:nvSpPr>
        <p:spPr>
          <a:xfrm>
            <a:off x="8003958" y="103407"/>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ABeeZee" panose="020B0604020202020204" charset="0"/>
              <a:ea typeface="+mn-ea"/>
              <a:cs typeface="+mn-cs"/>
            </a:endParaRPr>
          </a:p>
        </p:txBody>
      </p:sp>
      <p:pic>
        <p:nvPicPr>
          <p:cNvPr id="22" name="Picture 21" descr="A picture containing arrow&#10;&#10;Description automatically generated">
            <a:extLst>
              <a:ext uri="{FF2B5EF4-FFF2-40B4-BE49-F238E27FC236}">
                <a16:creationId xmlns:a16="http://schemas.microsoft.com/office/drawing/2014/main" id="{E476EE72-793F-4906-B589-FA2D86DFAF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10307" y="168699"/>
            <a:ext cx="308090" cy="434175"/>
          </a:xfrm>
          <a:prstGeom prst="rect">
            <a:avLst/>
          </a:prstGeom>
        </p:spPr>
      </p:pic>
    </p:spTree>
    <p:extLst>
      <p:ext uri="{BB962C8B-B14F-4D97-AF65-F5344CB8AC3E}">
        <p14:creationId xmlns:p14="http://schemas.microsoft.com/office/powerpoint/2010/main" val="1028848850"/>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87A861E6-1372-43CB-BD5A-76FD71DD5CC2}"/>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2943083038"/>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9E67B62-9F08-42F6-8135-B253C57580AD}"/>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8" name="Rectangle 7">
            <a:extLst>
              <a:ext uri="{FF2B5EF4-FFF2-40B4-BE49-F238E27FC236}">
                <a16:creationId xmlns:a16="http://schemas.microsoft.com/office/drawing/2014/main" id="{333D9D60-35E7-4DD1-9362-5CC11EFD1459}"/>
              </a:ext>
            </a:extLst>
          </p:cNvPr>
          <p:cNvSpPr/>
          <p:nvPr userDrawn="1"/>
        </p:nvSpPr>
        <p:spPr>
          <a:xfrm rot="10800000">
            <a:off x="292963" y="6567595"/>
            <a:ext cx="9631878" cy="2975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a:solidFill>
                <a:srgbClr val="323232"/>
              </a:solidFill>
              <a:latin typeface="Roboto" panose="02000000000000000000" pitchFamily="2" charset="0"/>
              <a:ea typeface="Roboto" panose="02000000000000000000" pitchFamily="2" charset="0"/>
            </a:endParaRPr>
          </a:p>
        </p:txBody>
      </p:sp>
      <p:cxnSp>
        <p:nvCxnSpPr>
          <p:cNvPr id="10" name="Straight Connector 9">
            <a:extLst>
              <a:ext uri="{FF2B5EF4-FFF2-40B4-BE49-F238E27FC236}">
                <a16:creationId xmlns:a16="http://schemas.microsoft.com/office/drawing/2014/main" id="{0829CE7C-04F8-43ED-804F-2456F7A4ECBC}"/>
              </a:ext>
            </a:extLst>
          </p:cNvPr>
          <p:cNvCxnSpPr>
            <a:cxnSpLocks/>
          </p:cNvCxnSpPr>
          <p:nvPr userDrawn="1"/>
        </p:nvCxnSpPr>
        <p:spPr>
          <a:xfrm>
            <a:off x="47610" y="6530513"/>
            <a:ext cx="9858390" cy="0"/>
          </a:xfrm>
          <a:prstGeom prst="line">
            <a:avLst/>
          </a:prstGeom>
          <a:ln w="88900">
            <a:solidFill>
              <a:srgbClr val="C2C2C2"/>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743F0249-84CA-4B40-8804-94DB2F65435D}"/>
              </a:ext>
            </a:extLst>
          </p:cNvPr>
          <p:cNvGrpSpPr/>
          <p:nvPr userDrawn="1"/>
        </p:nvGrpSpPr>
        <p:grpSpPr>
          <a:xfrm>
            <a:off x="-636252" y="6261570"/>
            <a:ext cx="1260323" cy="1192859"/>
            <a:chOff x="-2681662" y="4062078"/>
            <a:chExt cx="2019221" cy="1911133"/>
          </a:xfrm>
        </p:grpSpPr>
        <p:sp>
          <p:nvSpPr>
            <p:cNvPr id="16" name="Arc 15">
              <a:extLst>
                <a:ext uri="{FF2B5EF4-FFF2-40B4-BE49-F238E27FC236}">
                  <a16:creationId xmlns:a16="http://schemas.microsoft.com/office/drawing/2014/main" id="{C896CECD-A647-464D-81EC-D38BFAE0CB48}"/>
                </a:ext>
              </a:extLst>
            </p:cNvPr>
            <p:cNvSpPr/>
            <p:nvPr userDrawn="1"/>
          </p:nvSpPr>
          <p:spPr>
            <a:xfrm>
              <a:off x="-2681662" y="4062078"/>
              <a:ext cx="2019221" cy="1911133"/>
            </a:xfrm>
            <a:prstGeom prst="arc">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1800"/>
            </a:p>
          </p:txBody>
        </p:sp>
        <p:pic>
          <p:nvPicPr>
            <p:cNvPr id="17" name="Picture 16">
              <a:extLst>
                <a:ext uri="{FF2B5EF4-FFF2-40B4-BE49-F238E27FC236}">
                  <a16:creationId xmlns:a16="http://schemas.microsoft.com/office/drawing/2014/main" id="{6EEA78AC-65D9-4545-82DA-EF2FDADF97D1}"/>
                </a:ext>
              </a:extLst>
            </p:cNvPr>
            <p:cNvPicPr>
              <a:picLocks noChangeAspect="1"/>
            </p:cNvPicPr>
            <p:nvPr userDrawn="1"/>
          </p:nvPicPr>
          <p:blipFill rotWithShape="1">
            <a:blip r:embed="rId9">
              <a:extLst>
                <a:ext uri="{28A0092B-C50C-407E-A947-70E740481C1C}">
                  <a14:useLocalDpi xmlns:a14="http://schemas.microsoft.com/office/drawing/2010/main" val="0"/>
                </a:ext>
              </a:extLst>
            </a:blip>
            <a:srcRect r="66708"/>
            <a:stretch/>
          </p:blipFill>
          <p:spPr>
            <a:xfrm>
              <a:off x="-1586016" y="4352551"/>
              <a:ext cx="731916" cy="588653"/>
            </a:xfrm>
            <a:prstGeom prst="rect">
              <a:avLst/>
            </a:prstGeom>
          </p:spPr>
        </p:pic>
      </p:grpSp>
      <p:sp>
        <p:nvSpPr>
          <p:cNvPr id="12" name="Text Placeholder 2">
            <a:extLst>
              <a:ext uri="{FF2B5EF4-FFF2-40B4-BE49-F238E27FC236}">
                <a16:creationId xmlns:a16="http://schemas.microsoft.com/office/drawing/2014/main" id="{4E222C13-F246-4D77-A53F-8646CCB218C1}"/>
              </a:ext>
            </a:extLst>
          </p:cNvPr>
          <p:cNvSpPr txBox="1">
            <a:spLocks/>
          </p:cNvSpPr>
          <p:nvPr userDrawn="1"/>
        </p:nvSpPr>
        <p:spPr>
          <a:xfrm>
            <a:off x="1870692" y="6594683"/>
            <a:ext cx="5402616" cy="270314"/>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3000" b="0" kern="1200">
                <a:ln w="12700">
                  <a:solidFill>
                    <a:srgbClr val="565656"/>
                  </a:solidFill>
                </a:ln>
                <a:solidFill>
                  <a:srgbClr val="565656"/>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831" b="1">
                <a:ln w="12700">
                  <a:noFill/>
                </a:ln>
                <a:solidFill>
                  <a:schemeClr val="bg2"/>
                </a:solidFill>
              </a:rPr>
              <a:t>United Curriculum  |  </a:t>
            </a:r>
            <a:r>
              <a:rPr lang="en-US" sz="831" b="1">
                <a:ln w="12700">
                  <a:noFill/>
                </a:ln>
                <a:solidFill>
                  <a:schemeClr val="accent1"/>
                </a:solidFill>
              </a:rPr>
              <a:t>Primary Art &amp; Design</a:t>
            </a:r>
            <a:endParaRPr lang="en-GB" sz="831" b="1">
              <a:ln w="12700">
                <a:noFill/>
              </a:ln>
              <a:solidFill>
                <a:schemeClr val="accent1"/>
              </a:solidFill>
            </a:endParaRPr>
          </a:p>
        </p:txBody>
      </p:sp>
    </p:spTree>
    <p:extLst>
      <p:ext uri="{BB962C8B-B14F-4D97-AF65-F5344CB8AC3E}">
        <p14:creationId xmlns:p14="http://schemas.microsoft.com/office/powerpoint/2010/main" val="204978"/>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jpeg"/><Relationship Id="rId3" Type="http://schemas.openxmlformats.org/officeDocument/2006/relationships/hyperlink" Target="https://creativecommons.org/licenses/by-sa/4.0" TargetMode="External"/><Relationship Id="rId7" Type="http://schemas.openxmlformats.org/officeDocument/2006/relationships/image" Target="../media/image8.jpeg"/><Relationship Id="rId12"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jpeg"/><Relationship Id="rId11" Type="http://schemas.openxmlformats.org/officeDocument/2006/relationships/image" Target="../media/image12.png"/><Relationship Id="rId5" Type="http://schemas.openxmlformats.org/officeDocument/2006/relationships/image" Target="../media/image6.png"/><Relationship Id="rId15" Type="http://schemas.openxmlformats.org/officeDocument/2006/relationships/image" Target="../media/image15.jpeg"/><Relationship Id="rId10" Type="http://schemas.openxmlformats.org/officeDocument/2006/relationships/image" Target="../media/image11.jpeg"/><Relationship Id="rId4" Type="http://schemas.openxmlformats.org/officeDocument/2006/relationships/hyperlink" Target="http://creativecommons.org/licenses/by-sa/3.0/" TargetMode="External"/><Relationship Id="rId9" Type="http://schemas.openxmlformats.org/officeDocument/2006/relationships/image" Target="../media/image10.jpeg"/><Relationship Id="rId14" Type="http://schemas.openxmlformats.org/officeDocument/2006/relationships/hyperlink" Target="https://creativecommons.org/licenses/by/3.0"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creativecommons.org/licenses/by-sa/2.0" TargetMode="External"/><Relationship Id="rId13" Type="http://schemas.openxmlformats.org/officeDocument/2006/relationships/image" Target="../media/image23.jpeg"/><Relationship Id="rId3" Type="http://schemas.openxmlformats.org/officeDocument/2006/relationships/image" Target="../media/image16.png"/><Relationship Id="rId7" Type="http://schemas.openxmlformats.org/officeDocument/2006/relationships/hyperlink" Target="https://commons.wikimedia.org/wiki/File:Frank_Auerbach.jpg" TargetMode="External"/><Relationship Id="rId12"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creativecommons.org/licenses/by/2.0" TargetMode="External"/><Relationship Id="rId11" Type="http://schemas.openxmlformats.org/officeDocument/2006/relationships/image" Target="../media/image21.jpeg"/><Relationship Id="rId5" Type="http://schemas.openxmlformats.org/officeDocument/2006/relationships/image" Target="../media/image18.jpeg"/><Relationship Id="rId15" Type="http://schemas.openxmlformats.org/officeDocument/2006/relationships/image" Target="../media/image25.jpeg"/><Relationship Id="rId10" Type="http://schemas.openxmlformats.org/officeDocument/2006/relationships/image" Target="../media/image20.jpeg"/><Relationship Id="rId4" Type="http://schemas.openxmlformats.org/officeDocument/2006/relationships/image" Target="../media/image17.jpeg"/><Relationship Id="rId9" Type="http://schemas.openxmlformats.org/officeDocument/2006/relationships/image" Target="../media/image19.jpeg"/><Relationship Id="rId14" Type="http://schemas.openxmlformats.org/officeDocument/2006/relationships/image" Target="../media/image24.jpe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30.jpeg"/><Relationship Id="rId3" Type="http://schemas.openxmlformats.org/officeDocument/2006/relationships/video" Target="https://www.youtube.com/embed/WroXoWaGfL8?feature=oembed" TargetMode="External"/><Relationship Id="rId7" Type="http://schemas.openxmlformats.org/officeDocument/2006/relationships/image" Target="../media/image16.png"/><Relationship Id="rId12" Type="http://schemas.openxmlformats.org/officeDocument/2006/relationships/image" Target="../media/image29.jpeg"/><Relationship Id="rId2" Type="http://schemas.openxmlformats.org/officeDocument/2006/relationships/video" Target="https://www.youtube.com/embed/vRB6H06UpJ4?feature=oembed" TargetMode="External"/><Relationship Id="rId1" Type="http://schemas.openxmlformats.org/officeDocument/2006/relationships/video" Target="https://www.youtube.com/embed/E0T_8JE13kU?feature=oembed" TargetMode="External"/><Relationship Id="rId6" Type="http://schemas.openxmlformats.org/officeDocument/2006/relationships/image" Target="../media/image26.png"/><Relationship Id="rId11" Type="http://schemas.openxmlformats.org/officeDocument/2006/relationships/image" Target="../media/image28.jpeg"/><Relationship Id="rId5" Type="http://schemas.openxmlformats.org/officeDocument/2006/relationships/notesSlide" Target="../notesSlides/notesSlide3.xml"/><Relationship Id="rId10" Type="http://schemas.openxmlformats.org/officeDocument/2006/relationships/image" Target="../media/image27.jpeg"/><Relationship Id="rId4" Type="http://schemas.openxmlformats.org/officeDocument/2006/relationships/slideLayout" Target="../slideLayouts/slideLayout2.xml"/><Relationship Id="rId9" Type="http://schemas.openxmlformats.org/officeDocument/2006/relationships/hyperlink" Target="https://creativecommons.org/licenses/by-sa/4.0" TargetMode="External"/><Relationship Id="rId14" Type="http://schemas.openxmlformats.org/officeDocument/2006/relationships/image" Target="../media/image3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61BC5A0-89EC-4B79-83A5-525CF0BE1AB8}"/>
              </a:ext>
            </a:extLst>
          </p:cNvPr>
          <p:cNvSpPr>
            <a:spLocks noGrp="1"/>
          </p:cNvSpPr>
          <p:nvPr>
            <p:ph type="body" sz="quarter" idx="10"/>
          </p:nvPr>
        </p:nvSpPr>
        <p:spPr>
          <a:xfrm>
            <a:off x="203201" y="234234"/>
            <a:ext cx="8056879" cy="458089"/>
          </a:xfrm>
        </p:spPr>
        <p:txBody>
          <a:bodyPr/>
          <a:lstStyle/>
          <a:p>
            <a:r>
              <a:rPr lang="en-US" sz="2800"/>
              <a:t>Artists in the Art &amp; Design Curriculum</a:t>
            </a:r>
            <a:endParaRPr lang="en-GB" sz="2800"/>
          </a:p>
        </p:txBody>
      </p:sp>
      <p:sp>
        <p:nvSpPr>
          <p:cNvPr id="5" name="Freeform: Shape 4">
            <a:extLst>
              <a:ext uri="{FF2B5EF4-FFF2-40B4-BE49-F238E27FC236}">
                <a16:creationId xmlns:a16="http://schemas.microsoft.com/office/drawing/2014/main" id="{DA5388CB-48AA-59B8-D802-739060385A80}"/>
              </a:ext>
            </a:extLst>
          </p:cNvPr>
          <p:cNvSpPr/>
          <p:nvPr/>
        </p:nvSpPr>
        <p:spPr>
          <a:xfrm>
            <a:off x="0" y="1540986"/>
            <a:ext cx="1689485" cy="400110"/>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800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ABeeZee" panose="02000000000000000000" pitchFamily="2" charset="0"/>
                <a:ea typeface="Roboto Slab" pitchFamily="2" charset="0"/>
                <a:cs typeface="+mn-cs"/>
              </a:rPr>
              <a:t>Year 1</a:t>
            </a:r>
            <a:endParaRPr kumimoji="0" lang="en-GB" sz="2000" b="1" i="0" u="none" strike="noStrike" kern="1200" cap="none" spc="0" normalizeH="0" baseline="0" noProof="0">
              <a:ln>
                <a:noFill/>
              </a:ln>
              <a:solidFill>
                <a:srgbClr val="FFFFFF"/>
              </a:solidFill>
              <a:effectLst/>
              <a:uLnTx/>
              <a:uFillTx/>
              <a:latin typeface="ABeeZee" panose="02000000000000000000" pitchFamily="2" charset="0"/>
              <a:ea typeface="Roboto Slab" pitchFamily="2" charset="0"/>
              <a:cs typeface="+mn-cs"/>
            </a:endParaRPr>
          </a:p>
        </p:txBody>
      </p:sp>
      <p:sp>
        <p:nvSpPr>
          <p:cNvPr id="7" name="TextBox 6">
            <a:extLst>
              <a:ext uri="{FF2B5EF4-FFF2-40B4-BE49-F238E27FC236}">
                <a16:creationId xmlns:a16="http://schemas.microsoft.com/office/drawing/2014/main" id="{0355C98A-EEAF-0F02-32E3-1800768033D9}"/>
              </a:ext>
            </a:extLst>
          </p:cNvPr>
          <p:cNvSpPr txBox="1"/>
          <p:nvPr/>
        </p:nvSpPr>
        <p:spPr>
          <a:xfrm>
            <a:off x="203201" y="833859"/>
            <a:ext cx="9018165"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NB. </a:t>
            </a:r>
            <a:r>
              <a:rPr kumimoji="0" lang="en-GB" sz="900" b="0"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The key artists in these slides will ensure that pupils can see high-quality </a:t>
            </a:r>
            <a:r>
              <a:rPr kumimoji="0" lang="en-GB" sz="9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examples of practical knowledge</a:t>
            </a:r>
            <a:r>
              <a:rPr kumimoji="0" lang="en-GB" sz="900" b="0"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 as well as be exposed to artists who have made </a:t>
            </a:r>
            <a:r>
              <a:rPr kumimoji="0" lang="en-GB" sz="9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great contributions to global art</a:t>
            </a:r>
            <a:r>
              <a:rPr kumimoji="0" lang="en-GB" sz="900" b="0"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 building their cultural capital. Many of the artists also allow </a:t>
            </a:r>
            <a:r>
              <a:rPr kumimoji="0" lang="en-GB" sz="9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all pupils to see themselves reflected positively </a:t>
            </a:r>
            <a:r>
              <a:rPr kumimoji="0" lang="en-GB" sz="900" b="0"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in the curriculum. However, much of art history has been dominated by white men. Therefore, to ensure a diverse and inclusive curriculum, we have also included ‘hinterland’ artists – shown in </a:t>
            </a:r>
            <a:r>
              <a:rPr kumimoji="0" lang="en-GB" sz="9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grey</a:t>
            </a:r>
            <a:r>
              <a:rPr kumimoji="0" lang="en-GB" sz="900" b="0"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 Their work may be less mainstream or prominent from art history perspective, but their inclusion in the curriculum ensures that all pupils have positive role models within the field of art.</a:t>
            </a:r>
          </a:p>
        </p:txBody>
      </p:sp>
      <p:sp>
        <p:nvSpPr>
          <p:cNvPr id="32" name="TextBox 31">
            <a:extLst>
              <a:ext uri="{FF2B5EF4-FFF2-40B4-BE49-F238E27FC236}">
                <a16:creationId xmlns:a16="http://schemas.microsoft.com/office/drawing/2014/main" id="{DC61FD08-C2C1-D4AD-566D-FBB91D27A763}"/>
              </a:ext>
            </a:extLst>
          </p:cNvPr>
          <p:cNvSpPr txBox="1"/>
          <p:nvPr/>
        </p:nvSpPr>
        <p:spPr>
          <a:xfrm>
            <a:off x="204421" y="1990047"/>
            <a:ext cx="1303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Leonardo Da Vinci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1452-1519</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38" name="TextBox 37">
            <a:extLst>
              <a:ext uri="{FF2B5EF4-FFF2-40B4-BE49-F238E27FC236}">
                <a16:creationId xmlns:a16="http://schemas.microsoft.com/office/drawing/2014/main" id="{89C7D0BF-CEB1-6976-42FC-588129B448D0}"/>
              </a:ext>
            </a:extLst>
          </p:cNvPr>
          <p:cNvSpPr txBox="1"/>
          <p:nvPr/>
        </p:nvSpPr>
        <p:spPr>
          <a:xfrm>
            <a:off x="4127473" y="1990047"/>
            <a:ext cx="1303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Paul Klee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1879-1940</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40" name="TextBox 39">
            <a:extLst>
              <a:ext uri="{FF2B5EF4-FFF2-40B4-BE49-F238E27FC236}">
                <a16:creationId xmlns:a16="http://schemas.microsoft.com/office/drawing/2014/main" id="{6B4F74A0-AA4D-9B29-7B57-5033FBB92A37}"/>
              </a:ext>
            </a:extLst>
          </p:cNvPr>
          <p:cNvSpPr txBox="1"/>
          <p:nvPr/>
        </p:nvSpPr>
        <p:spPr>
          <a:xfrm>
            <a:off x="5435157" y="1990047"/>
            <a:ext cx="1303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Piet Mondrian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1872-1944</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42" name="TextBox 41">
            <a:extLst>
              <a:ext uri="{FF2B5EF4-FFF2-40B4-BE49-F238E27FC236}">
                <a16:creationId xmlns:a16="http://schemas.microsoft.com/office/drawing/2014/main" id="{815FDD2A-B657-2C42-0259-0B697E95949F}"/>
              </a:ext>
            </a:extLst>
          </p:cNvPr>
          <p:cNvSpPr txBox="1"/>
          <p:nvPr/>
        </p:nvSpPr>
        <p:spPr>
          <a:xfrm>
            <a:off x="6742841" y="1990047"/>
            <a:ext cx="1303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Charles McGee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1924-2021</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46" name="TextBox 45">
            <a:extLst>
              <a:ext uri="{FF2B5EF4-FFF2-40B4-BE49-F238E27FC236}">
                <a16:creationId xmlns:a16="http://schemas.microsoft.com/office/drawing/2014/main" id="{E38AC0A6-B7B9-766E-775A-43083E3E3B7A}"/>
              </a:ext>
            </a:extLst>
          </p:cNvPr>
          <p:cNvSpPr txBox="1"/>
          <p:nvPr/>
        </p:nvSpPr>
        <p:spPr>
          <a:xfrm>
            <a:off x="2819789" y="1990047"/>
            <a:ext cx="1303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Wassily Kandinsky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1866-1944</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3" name="TextBox 2">
            <a:extLst>
              <a:ext uri="{FF2B5EF4-FFF2-40B4-BE49-F238E27FC236}">
                <a16:creationId xmlns:a16="http://schemas.microsoft.com/office/drawing/2014/main" id="{1BD6A49D-CDD5-0540-09CA-5C8E933FB0C4}"/>
              </a:ext>
            </a:extLst>
          </p:cNvPr>
          <p:cNvSpPr txBox="1"/>
          <p:nvPr/>
        </p:nvSpPr>
        <p:spPr>
          <a:xfrm>
            <a:off x="1512105" y="1990047"/>
            <a:ext cx="1303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Claude Monet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1840-1926</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9" name="TextBox 8">
            <a:extLst>
              <a:ext uri="{FF2B5EF4-FFF2-40B4-BE49-F238E27FC236}">
                <a16:creationId xmlns:a16="http://schemas.microsoft.com/office/drawing/2014/main" id="{B024A070-4612-F5A1-4E63-006DCF6CC8E6}"/>
              </a:ext>
            </a:extLst>
          </p:cNvPr>
          <p:cNvSpPr txBox="1"/>
          <p:nvPr/>
        </p:nvSpPr>
        <p:spPr>
          <a:xfrm>
            <a:off x="540436" y="6195798"/>
            <a:ext cx="3986523" cy="307777"/>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Da Vinci - </a:t>
            </a:r>
            <a:r>
              <a:rPr kumimoji="0" lang="en-GB" sz="700" b="0" i="0" u="none" strike="noStrike" kern="1200" cap="none" spc="0" normalizeH="0" baseline="0" noProof="0" err="1">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Luciaroblego</a:t>
            </a:r>
            <a:r>
              <a:rPr kumimoji="0" lang="en-GB"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 </a:t>
            </a:r>
            <a:r>
              <a:rPr kumimoji="0" lang="en-GB"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hlinkClick r:id="rId3"/>
              </a:rPr>
              <a:t>CC BY-SA 4.0</a:t>
            </a:r>
            <a:r>
              <a:rPr kumimoji="0" lang="en-GB"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 via Wikimedia Commons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McGee - </a:t>
            </a:r>
            <a:r>
              <a:rPr kumimoji="0" lang="en-US" sz="700" b="0" i="0" u="none" strike="noStrike" kern="1200" cap="none" spc="0" normalizeH="0" baseline="0" noProof="0" err="1">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Wmjuntunen</a:t>
            </a:r>
            <a:r>
              <a:rPr kumimoji="0" lang="en-US"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 (talk) (Uploads), </a:t>
            </a:r>
            <a:r>
              <a:rPr kumimoji="0" lang="en-US"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hlinkClick r:id="rId4"/>
              </a:rPr>
              <a:t>CC BY-SA 3.0</a:t>
            </a:r>
            <a:r>
              <a:rPr kumimoji="0" lang="en-US"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 via Wikimedia Commons</a:t>
            </a:r>
            <a:endParaRPr kumimoji="0" lang="en-GB"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endParaRPr>
          </a:p>
        </p:txBody>
      </p:sp>
      <p:pic>
        <p:nvPicPr>
          <p:cNvPr id="1026" name="Picture 2">
            <a:extLst>
              <a:ext uri="{FF2B5EF4-FFF2-40B4-BE49-F238E27FC236}">
                <a16:creationId xmlns:a16="http://schemas.microsoft.com/office/drawing/2014/main" id="{C44AD157-363E-FA03-D399-2A9444C998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1365" y="2446845"/>
            <a:ext cx="1169312" cy="1268693"/>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28" name="Picture 4" descr="Painter Artist Claude Monet - Free photo on Pixabay - Pixabay">
            <a:extLst>
              <a:ext uri="{FF2B5EF4-FFF2-40B4-BE49-F238E27FC236}">
                <a16:creationId xmlns:a16="http://schemas.microsoft.com/office/drawing/2014/main" id="{22EBEF74-0456-E15B-94D4-E5243EB29F9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89485" y="2450952"/>
            <a:ext cx="948440" cy="1264586"/>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pic>
        <p:nvPicPr>
          <p:cNvPr id="1030" name="Picture 6" descr="Wassily Kandinsky 1922 by Hugo Erfurth - PICRYL - Public Domain Media  Search Engine Public Domain Search">
            <a:extLst>
              <a:ext uri="{FF2B5EF4-FFF2-40B4-BE49-F238E27FC236}">
                <a16:creationId xmlns:a16="http://schemas.microsoft.com/office/drawing/2014/main" id="{ADE2662D-E975-73DF-D400-31E96FD0979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57154" y="2446845"/>
            <a:ext cx="979273" cy="1268693"/>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pic>
        <p:nvPicPr>
          <p:cNvPr id="1032" name="Picture 8" descr="Paul Klee 1911 - Public domain portrait painting - PICRYL - Public Domain  Media Search Engine Public Domain Search">
            <a:extLst>
              <a:ext uri="{FF2B5EF4-FFF2-40B4-BE49-F238E27FC236}">
                <a16:creationId xmlns:a16="http://schemas.microsoft.com/office/drawing/2014/main" id="{4C122447-E792-811A-09B1-CCE25586517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32108" y="2450953"/>
            <a:ext cx="915068" cy="1264585"/>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0B135EE1-6C3A-9A68-BB5D-6133DA386C2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613857" y="2450953"/>
            <a:ext cx="945800" cy="1264585"/>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B4624BEB-ED2C-DCCF-78B0-6A6003DBA0AC}"/>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38528" t="1865" r="1827"/>
          <a:stretch/>
        </p:blipFill>
        <p:spPr bwMode="auto">
          <a:xfrm>
            <a:off x="6880379" y="2446845"/>
            <a:ext cx="1028123" cy="1268693"/>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B2F63E0-B1C5-7138-7C94-7B6ABF148E03}"/>
              </a:ext>
            </a:extLst>
          </p:cNvPr>
          <p:cNvSpPr txBox="1"/>
          <p:nvPr/>
        </p:nvSpPr>
        <p:spPr>
          <a:xfrm>
            <a:off x="8050525" y="1990047"/>
            <a:ext cx="1303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(Frances Hatch)</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endParaRPr>
          </a:p>
        </p:txBody>
      </p:sp>
      <p:sp>
        <p:nvSpPr>
          <p:cNvPr id="11" name="Freeform: Shape 10">
            <a:extLst>
              <a:ext uri="{FF2B5EF4-FFF2-40B4-BE49-F238E27FC236}">
                <a16:creationId xmlns:a16="http://schemas.microsoft.com/office/drawing/2014/main" id="{BF25B5C2-CB48-5747-C1CA-74160407767D}"/>
              </a:ext>
            </a:extLst>
          </p:cNvPr>
          <p:cNvSpPr/>
          <p:nvPr/>
        </p:nvSpPr>
        <p:spPr>
          <a:xfrm>
            <a:off x="-1" y="3868392"/>
            <a:ext cx="1689485" cy="400110"/>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800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ABeeZee" panose="02000000000000000000" pitchFamily="2" charset="0"/>
                <a:ea typeface="Roboto Slab" pitchFamily="2" charset="0"/>
                <a:cs typeface="+mn-cs"/>
              </a:rPr>
              <a:t>Year 2</a:t>
            </a:r>
            <a:endParaRPr kumimoji="0" lang="en-GB" sz="2000" b="1" i="0" u="none" strike="noStrike" kern="1200" cap="none" spc="0" normalizeH="0" baseline="0" noProof="0">
              <a:ln>
                <a:noFill/>
              </a:ln>
              <a:solidFill>
                <a:srgbClr val="FFFFFF"/>
              </a:solidFill>
              <a:effectLst/>
              <a:uLnTx/>
              <a:uFillTx/>
              <a:latin typeface="ABeeZee" panose="02000000000000000000" pitchFamily="2" charset="0"/>
              <a:ea typeface="Roboto Slab" pitchFamily="2" charset="0"/>
              <a:cs typeface="+mn-cs"/>
            </a:endParaRPr>
          </a:p>
        </p:txBody>
      </p:sp>
      <p:sp>
        <p:nvSpPr>
          <p:cNvPr id="12" name="TextBox 11">
            <a:extLst>
              <a:ext uri="{FF2B5EF4-FFF2-40B4-BE49-F238E27FC236}">
                <a16:creationId xmlns:a16="http://schemas.microsoft.com/office/drawing/2014/main" id="{2ED8659E-DED6-4B83-F65D-2F634D175DB3}"/>
              </a:ext>
            </a:extLst>
          </p:cNvPr>
          <p:cNvSpPr txBox="1"/>
          <p:nvPr/>
        </p:nvSpPr>
        <p:spPr>
          <a:xfrm>
            <a:off x="87928" y="4371229"/>
            <a:ext cx="153618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Katsushika Hokusai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1750-1849</a:t>
            </a:r>
          </a:p>
        </p:txBody>
      </p:sp>
      <p:sp>
        <p:nvSpPr>
          <p:cNvPr id="13" name="TextBox 12">
            <a:extLst>
              <a:ext uri="{FF2B5EF4-FFF2-40B4-BE49-F238E27FC236}">
                <a16:creationId xmlns:a16="http://schemas.microsoft.com/office/drawing/2014/main" id="{79BAFCBE-8ECC-5902-23C2-0DF70C5A8A8B}"/>
              </a:ext>
            </a:extLst>
          </p:cNvPr>
          <p:cNvSpPr txBox="1"/>
          <p:nvPr/>
        </p:nvSpPr>
        <p:spPr>
          <a:xfrm>
            <a:off x="1404655" y="4371229"/>
            <a:ext cx="153618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Claude Monet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1840-1926</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14" name="TextBox 13">
            <a:extLst>
              <a:ext uri="{FF2B5EF4-FFF2-40B4-BE49-F238E27FC236}">
                <a16:creationId xmlns:a16="http://schemas.microsoft.com/office/drawing/2014/main" id="{1D65B3EA-4602-EEC2-53D9-CA66A7D2CCDC}"/>
              </a:ext>
            </a:extLst>
          </p:cNvPr>
          <p:cNvSpPr txBox="1"/>
          <p:nvPr/>
        </p:nvSpPr>
        <p:spPr>
          <a:xfrm>
            <a:off x="2692833" y="4383421"/>
            <a:ext cx="156704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Pablo Picasso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1881-1973</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srgbClr val="565656"/>
              </a:solidFill>
              <a:effectLst/>
              <a:uLnTx/>
              <a:uFillTx/>
              <a:latin typeface="ABeeZee" panose="02000000000000000000" pitchFamily="2" charset="0"/>
              <a:ea typeface="+mn-ea"/>
              <a:cs typeface="+mn-cs"/>
            </a:endParaRPr>
          </a:p>
        </p:txBody>
      </p:sp>
      <p:sp>
        <p:nvSpPr>
          <p:cNvPr id="15" name="TextBox 14">
            <a:extLst>
              <a:ext uri="{FF2B5EF4-FFF2-40B4-BE49-F238E27FC236}">
                <a16:creationId xmlns:a16="http://schemas.microsoft.com/office/drawing/2014/main" id="{C3AB763C-D5F0-F83D-ABF3-4C0480E15391}"/>
              </a:ext>
            </a:extLst>
          </p:cNvPr>
          <p:cNvSpPr txBox="1"/>
          <p:nvPr/>
        </p:nvSpPr>
        <p:spPr>
          <a:xfrm>
            <a:off x="4011873" y="4371229"/>
            <a:ext cx="156704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(Boyle Family)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Active c.1960-</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16" name="TextBox 15">
            <a:extLst>
              <a:ext uri="{FF2B5EF4-FFF2-40B4-BE49-F238E27FC236}">
                <a16:creationId xmlns:a16="http://schemas.microsoft.com/office/drawing/2014/main" id="{91D62528-E351-4891-AA1A-C5F41FC42A8B}"/>
              </a:ext>
            </a:extLst>
          </p:cNvPr>
          <p:cNvSpPr txBox="1"/>
          <p:nvPr/>
        </p:nvSpPr>
        <p:spPr>
          <a:xfrm>
            <a:off x="5327127" y="4371229"/>
            <a:ext cx="15670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Zaha Hadid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1950-2016</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pic>
        <p:nvPicPr>
          <p:cNvPr id="17" name="Picture 16">
            <a:extLst>
              <a:ext uri="{FF2B5EF4-FFF2-40B4-BE49-F238E27FC236}">
                <a16:creationId xmlns:a16="http://schemas.microsoft.com/office/drawing/2014/main" id="{2EE97D74-C6D4-86B6-E55E-A2655CE7C7D6}"/>
              </a:ext>
            </a:extLst>
          </p:cNvPr>
          <p:cNvPicPr>
            <a:picLocks noChangeAspect="1"/>
          </p:cNvPicPr>
          <p:nvPr/>
        </p:nvPicPr>
        <p:blipFill>
          <a:blip r:embed="rId11"/>
          <a:stretch>
            <a:fillRect/>
          </a:stretch>
        </p:blipFill>
        <p:spPr>
          <a:xfrm>
            <a:off x="5457367" y="4867787"/>
            <a:ext cx="1306566" cy="1279060"/>
          </a:xfrm>
          <a:prstGeom prst="rect">
            <a:avLst/>
          </a:prstGeom>
          <a:ln w="12700">
            <a:solidFill>
              <a:schemeClr val="bg1"/>
            </a:solidFill>
          </a:ln>
        </p:spPr>
      </p:pic>
      <p:pic>
        <p:nvPicPr>
          <p:cNvPr id="21" name="Picture 28">
            <a:extLst>
              <a:ext uri="{FF2B5EF4-FFF2-40B4-BE49-F238E27FC236}">
                <a16:creationId xmlns:a16="http://schemas.microsoft.com/office/drawing/2014/main" id="{105FAAF4-6836-E76F-7397-EB35D7679DB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11499" y="4867787"/>
            <a:ext cx="889308" cy="1264585"/>
          </a:xfrm>
          <a:prstGeom prst="rect">
            <a:avLst/>
          </a:prstGeom>
          <a:noFill/>
          <a:ln w="12700">
            <a:solidFill>
              <a:schemeClr val="bg1"/>
            </a:solidFill>
          </a:ln>
          <a:extLst>
            <a:ext uri="{909E8E84-426E-40DD-AFC4-6F175D3DCCD1}">
              <a14:hiddenFill xmlns:a14="http://schemas.microsoft.com/office/drawing/2010/main">
                <a:solidFill>
                  <a:srgbClr val="FFFFFF"/>
                </a:solidFill>
              </a14:hiddenFill>
            </a:ext>
          </a:extLst>
        </p:spPr>
      </p:pic>
      <p:pic>
        <p:nvPicPr>
          <p:cNvPr id="22" name="Picture 30" descr="10 Fascinating Facts That Will Surprise You About Picasso">
            <a:extLst>
              <a:ext uri="{FF2B5EF4-FFF2-40B4-BE49-F238E27FC236}">
                <a16:creationId xmlns:a16="http://schemas.microsoft.com/office/drawing/2014/main" id="{2DD71348-71A1-F8EB-371C-B9B5D9BDF77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907966" y="4867787"/>
            <a:ext cx="1080443" cy="1270764"/>
          </a:xfrm>
          <a:prstGeom prst="rect">
            <a:avLst/>
          </a:prstGeom>
          <a:noFill/>
          <a:ln w="12700">
            <a:solidFill>
              <a:schemeClr val="bg1"/>
            </a:solidFill>
          </a:ln>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DE3346AB-B139-B2D1-1D77-9B912D70D261}"/>
              </a:ext>
            </a:extLst>
          </p:cNvPr>
          <p:cNvSpPr txBox="1"/>
          <p:nvPr/>
        </p:nvSpPr>
        <p:spPr>
          <a:xfrm>
            <a:off x="6649952" y="4371229"/>
            <a:ext cx="15670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David Hockney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1937-</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25" name="TextBox 24">
            <a:extLst>
              <a:ext uri="{FF2B5EF4-FFF2-40B4-BE49-F238E27FC236}">
                <a16:creationId xmlns:a16="http://schemas.microsoft.com/office/drawing/2014/main" id="{B5102A0D-455B-FFA1-A613-A7DFA8095613}"/>
              </a:ext>
            </a:extLst>
          </p:cNvPr>
          <p:cNvSpPr txBox="1"/>
          <p:nvPr/>
        </p:nvSpPr>
        <p:spPr>
          <a:xfrm>
            <a:off x="7918601" y="4371229"/>
            <a:ext cx="15670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(Emily Haworth-Booth)</a:t>
            </a:r>
          </a:p>
        </p:txBody>
      </p:sp>
      <p:pic>
        <p:nvPicPr>
          <p:cNvPr id="26" name="Picture 4" descr="Painter Artist Claude Monet - Free photo on Pixabay - Pixabay">
            <a:extLst>
              <a:ext uri="{FF2B5EF4-FFF2-40B4-BE49-F238E27FC236}">
                <a16:creationId xmlns:a16="http://schemas.microsoft.com/office/drawing/2014/main" id="{EECB2EF5-A89F-72FB-D615-EBFEDAFF2AF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98528" y="4869653"/>
            <a:ext cx="948440" cy="1264586"/>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sp>
        <p:nvSpPr>
          <p:cNvPr id="27" name="TextBox 26">
            <a:extLst>
              <a:ext uri="{FF2B5EF4-FFF2-40B4-BE49-F238E27FC236}">
                <a16:creationId xmlns:a16="http://schemas.microsoft.com/office/drawing/2014/main" id="{26E406B7-EBF0-20CB-D5EF-AFE5BDC8A747}"/>
              </a:ext>
            </a:extLst>
          </p:cNvPr>
          <p:cNvSpPr txBox="1"/>
          <p:nvPr/>
        </p:nvSpPr>
        <p:spPr>
          <a:xfrm>
            <a:off x="5475102" y="6217253"/>
            <a:ext cx="3986523" cy="20005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Hockney - </a:t>
            </a:r>
            <a:r>
              <a:rPr kumimoji="0" lang="en-GB" sz="700" b="0" i="0" u="none" strike="noStrike" kern="1200" cap="none" spc="0" normalizeH="0" baseline="0" noProof="0" err="1">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Connaissance</a:t>
            </a:r>
            <a:r>
              <a:rPr kumimoji="0" lang="en-GB"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 des Arts, </a:t>
            </a:r>
            <a:r>
              <a:rPr kumimoji="0" lang="en-GB"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hlinkClick r:id="rId14"/>
              </a:rPr>
              <a:t>CC BY 3.0</a:t>
            </a:r>
            <a:r>
              <a:rPr kumimoji="0" lang="en-GB"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 via Wikimedia Commons</a:t>
            </a:r>
          </a:p>
        </p:txBody>
      </p:sp>
      <p:pic>
        <p:nvPicPr>
          <p:cNvPr id="1040" name="Picture 16">
            <a:extLst>
              <a:ext uri="{FF2B5EF4-FFF2-40B4-BE49-F238E27FC236}">
                <a16:creationId xmlns:a16="http://schemas.microsoft.com/office/drawing/2014/main" id="{D4450AF9-EB3A-7315-F9E6-ACC8B5A0E39A}"/>
              </a:ext>
            </a:extLst>
          </p:cNvPr>
          <p:cNvPicPr>
            <a:picLocks noChangeAspect="1" noChangeArrowheads="1"/>
          </p:cNvPicPr>
          <p:nvPr/>
        </p:nvPicPr>
        <p:blipFill rotWithShape="1">
          <a:blip r:embed="rId15">
            <a:extLst>
              <a:ext uri="{28A0092B-C50C-407E-A947-70E740481C1C}">
                <a14:useLocalDpi xmlns:a14="http://schemas.microsoft.com/office/drawing/2010/main" val="0"/>
              </a:ext>
            </a:extLst>
          </a:blip>
          <a:srcRect l="14777" r="20085"/>
          <a:stretch/>
        </p:blipFill>
        <p:spPr bwMode="auto">
          <a:xfrm>
            <a:off x="6900697" y="4869653"/>
            <a:ext cx="1065556" cy="1262719"/>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272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61BC5A0-89EC-4B79-83A5-525CF0BE1AB8}"/>
              </a:ext>
            </a:extLst>
          </p:cNvPr>
          <p:cNvSpPr>
            <a:spLocks noGrp="1"/>
          </p:cNvSpPr>
          <p:nvPr>
            <p:ph type="body" sz="quarter" idx="10"/>
          </p:nvPr>
        </p:nvSpPr>
        <p:spPr>
          <a:xfrm>
            <a:off x="203201" y="234234"/>
            <a:ext cx="8056879" cy="458089"/>
          </a:xfrm>
        </p:spPr>
        <p:txBody>
          <a:bodyPr/>
          <a:lstStyle/>
          <a:p>
            <a:r>
              <a:rPr lang="en-US" sz="2800"/>
              <a:t>Artists in the Art &amp; Design Curriculum</a:t>
            </a:r>
            <a:endParaRPr lang="en-GB" sz="2800"/>
          </a:p>
        </p:txBody>
      </p:sp>
      <p:sp>
        <p:nvSpPr>
          <p:cNvPr id="32" name="TextBox 31">
            <a:extLst>
              <a:ext uri="{FF2B5EF4-FFF2-40B4-BE49-F238E27FC236}">
                <a16:creationId xmlns:a16="http://schemas.microsoft.com/office/drawing/2014/main" id="{DC61FD08-C2C1-D4AD-566D-FBB91D27A763}"/>
              </a:ext>
            </a:extLst>
          </p:cNvPr>
          <p:cNvSpPr txBox="1"/>
          <p:nvPr/>
        </p:nvSpPr>
        <p:spPr>
          <a:xfrm>
            <a:off x="76133" y="1990047"/>
            <a:ext cx="1537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Lascaux Cave Art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17 000 – 15 000 BC</a:t>
            </a:r>
          </a:p>
        </p:txBody>
      </p:sp>
      <p:sp>
        <p:nvSpPr>
          <p:cNvPr id="38" name="TextBox 37">
            <a:extLst>
              <a:ext uri="{FF2B5EF4-FFF2-40B4-BE49-F238E27FC236}">
                <a16:creationId xmlns:a16="http://schemas.microsoft.com/office/drawing/2014/main" id="{89C7D0BF-CEB1-6976-42FC-588129B448D0}"/>
              </a:ext>
            </a:extLst>
          </p:cNvPr>
          <p:cNvSpPr txBox="1"/>
          <p:nvPr/>
        </p:nvSpPr>
        <p:spPr>
          <a:xfrm>
            <a:off x="1209117" y="1990047"/>
            <a:ext cx="1537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Raphael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1483-1520</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40" name="TextBox 39">
            <a:extLst>
              <a:ext uri="{FF2B5EF4-FFF2-40B4-BE49-F238E27FC236}">
                <a16:creationId xmlns:a16="http://schemas.microsoft.com/office/drawing/2014/main" id="{6B4F74A0-AA4D-9B29-7B57-5033FBB92A37}"/>
              </a:ext>
            </a:extLst>
          </p:cNvPr>
          <p:cNvSpPr txBox="1"/>
          <p:nvPr/>
        </p:nvSpPr>
        <p:spPr>
          <a:xfrm>
            <a:off x="2342101" y="1990047"/>
            <a:ext cx="1537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Vincent Van Gogh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1833-1898</a:t>
            </a:r>
          </a:p>
        </p:txBody>
      </p:sp>
      <p:sp>
        <p:nvSpPr>
          <p:cNvPr id="46" name="TextBox 45">
            <a:extLst>
              <a:ext uri="{FF2B5EF4-FFF2-40B4-BE49-F238E27FC236}">
                <a16:creationId xmlns:a16="http://schemas.microsoft.com/office/drawing/2014/main" id="{E38AC0A6-B7B9-766E-775A-43083E3E3B7A}"/>
              </a:ext>
            </a:extLst>
          </p:cNvPr>
          <p:cNvSpPr txBox="1"/>
          <p:nvPr/>
        </p:nvSpPr>
        <p:spPr>
          <a:xfrm>
            <a:off x="4608069" y="1990047"/>
            <a:ext cx="1537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(Quentin Blake)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1932-</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77" name="TextBox 76">
            <a:extLst>
              <a:ext uri="{FF2B5EF4-FFF2-40B4-BE49-F238E27FC236}">
                <a16:creationId xmlns:a16="http://schemas.microsoft.com/office/drawing/2014/main" id="{9E84DDEB-3ED9-1C91-9319-76567C07855A}"/>
              </a:ext>
            </a:extLst>
          </p:cNvPr>
          <p:cNvSpPr txBox="1"/>
          <p:nvPr/>
        </p:nvSpPr>
        <p:spPr>
          <a:xfrm>
            <a:off x="5741053" y="1990047"/>
            <a:ext cx="1537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(Anthony Browne)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1946-</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79" name="TextBox 78">
            <a:extLst>
              <a:ext uri="{FF2B5EF4-FFF2-40B4-BE49-F238E27FC236}">
                <a16:creationId xmlns:a16="http://schemas.microsoft.com/office/drawing/2014/main" id="{AC1B7B9E-BA65-9F85-472D-49518D901B7C}"/>
              </a:ext>
            </a:extLst>
          </p:cNvPr>
          <p:cNvSpPr txBox="1"/>
          <p:nvPr/>
        </p:nvSpPr>
        <p:spPr>
          <a:xfrm>
            <a:off x="6874037" y="1990047"/>
            <a:ext cx="1537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(Satoshi Kitamura)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1937-</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pic>
        <p:nvPicPr>
          <p:cNvPr id="2050" name="Picture 2" descr="Raphael, Raffaello Sanzio Da Urbino">
            <a:extLst>
              <a:ext uri="{FF2B5EF4-FFF2-40B4-BE49-F238E27FC236}">
                <a16:creationId xmlns:a16="http://schemas.microsoft.com/office/drawing/2014/main" id="{AF8ADD8D-F027-8FF8-2113-06CB11F2A7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8775" y="2461903"/>
            <a:ext cx="1042836" cy="1259098"/>
          </a:xfrm>
          <a:prstGeom prst="rect">
            <a:avLst/>
          </a:prstGeom>
          <a:noFill/>
          <a:extLst>
            <a:ext uri="{909E8E84-426E-40DD-AFC4-6F175D3DCCD1}">
              <a14:hiddenFill xmlns:a14="http://schemas.microsoft.com/office/drawing/2010/main">
                <a:solidFill>
                  <a:srgbClr val="FFFFFF"/>
                </a:solidFill>
              </a14:hiddenFill>
            </a:ext>
          </a:extLst>
        </p:spPr>
      </p:pic>
      <p:sp>
        <p:nvSpPr>
          <p:cNvPr id="6" name="Freeform: Shape 5">
            <a:extLst>
              <a:ext uri="{FF2B5EF4-FFF2-40B4-BE49-F238E27FC236}">
                <a16:creationId xmlns:a16="http://schemas.microsoft.com/office/drawing/2014/main" id="{CEBD04E7-CD14-48F6-0B6D-C1D6EB48E4D7}"/>
              </a:ext>
            </a:extLst>
          </p:cNvPr>
          <p:cNvSpPr/>
          <p:nvPr/>
        </p:nvSpPr>
        <p:spPr>
          <a:xfrm>
            <a:off x="0" y="1540986"/>
            <a:ext cx="1689485" cy="400110"/>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800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ABeeZee" panose="02000000000000000000" pitchFamily="2" charset="0"/>
                <a:ea typeface="Roboto Slab" pitchFamily="2" charset="0"/>
                <a:cs typeface="+mn-cs"/>
              </a:rPr>
              <a:t>Year 3</a:t>
            </a:r>
            <a:endParaRPr kumimoji="0" lang="en-GB" sz="2000" b="1" i="0" u="none" strike="noStrike" kern="1200" cap="none" spc="0" normalizeH="0" baseline="0" noProof="0">
              <a:ln>
                <a:noFill/>
              </a:ln>
              <a:solidFill>
                <a:srgbClr val="FFFFFF"/>
              </a:solidFill>
              <a:effectLst/>
              <a:uLnTx/>
              <a:uFillTx/>
              <a:latin typeface="ABeeZee" panose="02000000000000000000" pitchFamily="2" charset="0"/>
              <a:ea typeface="Roboto Slab" pitchFamily="2" charset="0"/>
              <a:cs typeface="+mn-cs"/>
            </a:endParaRPr>
          </a:p>
        </p:txBody>
      </p:sp>
      <p:pic>
        <p:nvPicPr>
          <p:cNvPr id="2052" name="Picture 4" descr="Selbstporträt Van Gogh - Public domain portrait painting - PICRYL - Public  Domain Media Search Engine Public Domain Search">
            <a:extLst>
              <a:ext uri="{FF2B5EF4-FFF2-40B4-BE49-F238E27FC236}">
                <a16:creationId xmlns:a16="http://schemas.microsoft.com/office/drawing/2014/main" id="{95630A21-0632-4FCF-754C-5F83887FDB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07815" y="2456440"/>
            <a:ext cx="1044002" cy="1259098"/>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6603DAFB-77E1-4C07-6284-F975C357CF50}"/>
              </a:ext>
            </a:extLst>
          </p:cNvPr>
          <p:cNvSpPr txBox="1"/>
          <p:nvPr/>
        </p:nvSpPr>
        <p:spPr>
          <a:xfrm>
            <a:off x="8007024" y="1990047"/>
            <a:ext cx="1537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Chris </a:t>
            </a:r>
            <a:r>
              <a:rPr kumimoji="0" lang="en-US" sz="1000" b="0" i="0" u="none" strike="noStrike" kern="1200" cap="none" spc="0" normalizeH="0" baseline="0" noProof="0" err="1">
                <a:ln>
                  <a:noFill/>
                </a:ln>
                <a:solidFill>
                  <a:prstClr val="black"/>
                </a:solidFill>
                <a:effectLst/>
                <a:uLnTx/>
                <a:uFillTx/>
                <a:latin typeface="ABeeZee" panose="02000000000000000000" pitchFamily="2" charset="0"/>
                <a:ea typeface="+mn-ea"/>
                <a:cs typeface="+mn-cs"/>
              </a:rPr>
              <a:t>Ofili</a:t>
            </a:r>
            <a:endPar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1968-</a:t>
            </a:r>
          </a:p>
        </p:txBody>
      </p:sp>
      <p:pic>
        <p:nvPicPr>
          <p:cNvPr id="2054" name="Picture 6" descr="Chris Ofili">
            <a:extLst>
              <a:ext uri="{FF2B5EF4-FFF2-40B4-BE49-F238E27FC236}">
                <a16:creationId xmlns:a16="http://schemas.microsoft.com/office/drawing/2014/main" id="{227FEA3D-D752-D350-4017-4687423109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54435" y="2446844"/>
            <a:ext cx="872226" cy="1268693"/>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60D48F4-CFC7-3630-45AC-4CC9268C8FA7}"/>
              </a:ext>
            </a:extLst>
          </p:cNvPr>
          <p:cNvSpPr txBox="1"/>
          <p:nvPr/>
        </p:nvSpPr>
        <p:spPr>
          <a:xfrm>
            <a:off x="3475085" y="1990047"/>
            <a:ext cx="1537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Frank Auerbach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1931-</a:t>
            </a:r>
            <a:endParaRPr kumimoji="0" lang="en-US" sz="105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15" name="TextBox 14">
            <a:extLst>
              <a:ext uri="{FF2B5EF4-FFF2-40B4-BE49-F238E27FC236}">
                <a16:creationId xmlns:a16="http://schemas.microsoft.com/office/drawing/2014/main" id="{F87E5132-2688-3AB3-CE1F-9FFF4C8651F6}"/>
              </a:ext>
            </a:extLst>
          </p:cNvPr>
          <p:cNvSpPr txBox="1"/>
          <p:nvPr/>
        </p:nvSpPr>
        <p:spPr>
          <a:xfrm>
            <a:off x="454205" y="6222996"/>
            <a:ext cx="5878944" cy="307777"/>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FFFFFF">
                    <a:lumMod val="50000"/>
                  </a:srgbClr>
                </a:solidFill>
                <a:effectLst/>
                <a:uLnTx/>
                <a:uFillTx/>
                <a:latin typeface="Roboto" panose="02000000000000000000" pitchFamily="2" charset="0"/>
                <a:ea typeface="Roboto" panose="02000000000000000000" pitchFamily="2" charset="0"/>
                <a:cs typeface="Roboto" panose="02000000000000000000" pitchFamily="2" charset="0"/>
              </a:rPr>
              <a:t>Lascaux - Jack </a:t>
            </a:r>
            <a:r>
              <a:rPr kumimoji="0" lang="en-US" sz="700" b="0" i="0" u="none" strike="noStrike" kern="1200" cap="none" spc="0" normalizeH="0" baseline="0" noProof="0" err="1">
                <a:ln>
                  <a:noFill/>
                </a:ln>
                <a:solidFill>
                  <a:srgbClr val="FFFFFF">
                    <a:lumMod val="50000"/>
                  </a:srgbClr>
                </a:solidFill>
                <a:effectLst/>
                <a:uLnTx/>
                <a:uFillTx/>
                <a:latin typeface="Roboto" panose="02000000000000000000" pitchFamily="2" charset="0"/>
                <a:ea typeface="Roboto" panose="02000000000000000000" pitchFamily="2" charset="0"/>
                <a:cs typeface="Roboto" panose="02000000000000000000" pitchFamily="2" charset="0"/>
              </a:rPr>
              <a:t>Versloot</a:t>
            </a:r>
            <a:r>
              <a:rPr kumimoji="0" lang="en-US" sz="700" b="0" i="0" u="none" strike="noStrike" kern="1200" cap="none" spc="0" normalizeH="0" baseline="0" noProof="0">
                <a:ln>
                  <a:noFill/>
                </a:ln>
                <a:solidFill>
                  <a:srgbClr val="FFFFFF">
                    <a:lumMod val="50000"/>
                  </a:srgbClr>
                </a:solidFill>
                <a:effectLst/>
                <a:uLnTx/>
                <a:uFillTx/>
                <a:latin typeface="Roboto" panose="02000000000000000000" pitchFamily="2" charset="0"/>
                <a:ea typeface="Roboto" panose="02000000000000000000" pitchFamily="2" charset="0"/>
                <a:cs typeface="Roboto" panose="02000000000000000000" pitchFamily="2" charset="0"/>
              </a:rPr>
              <a:t>, </a:t>
            </a:r>
            <a:r>
              <a:rPr kumimoji="0" lang="en-US" sz="700" b="0" i="0" u="none" strike="noStrike" kern="1200" cap="none" spc="0" normalizeH="0" baseline="0" noProof="0">
                <a:ln>
                  <a:noFill/>
                </a:ln>
                <a:solidFill>
                  <a:srgbClr val="FFFFFF">
                    <a:lumMod val="50000"/>
                  </a:srgbClr>
                </a:solidFill>
                <a:effectLst/>
                <a:uLnTx/>
                <a:uFillTx/>
                <a:latin typeface="Roboto" panose="02000000000000000000" pitchFamily="2" charset="0"/>
                <a:ea typeface="Roboto" panose="02000000000000000000" pitchFamily="2" charset="0"/>
                <a:cs typeface="Roboto" panose="02000000000000000000" pitchFamily="2" charset="0"/>
                <a:hlinkClick r:id="rId6"/>
              </a:rPr>
              <a:t>CC BY 2.0</a:t>
            </a:r>
            <a:r>
              <a:rPr kumimoji="0" lang="en-US" sz="700" b="0" i="0" u="none" strike="noStrike" kern="1200" cap="none" spc="0" normalizeH="0" baseline="0" noProof="0">
                <a:ln>
                  <a:noFill/>
                </a:ln>
                <a:solidFill>
                  <a:srgbClr val="FFFFFF">
                    <a:lumMod val="50000"/>
                  </a:srgbClr>
                </a:solidFill>
                <a:effectLst/>
                <a:uLnTx/>
                <a:uFillTx/>
                <a:latin typeface="Roboto" panose="02000000000000000000" pitchFamily="2" charset="0"/>
                <a:ea typeface="Roboto" panose="02000000000000000000" pitchFamily="2" charset="0"/>
                <a:cs typeface="Roboto" panose="02000000000000000000" pitchFamily="2" charset="0"/>
              </a:rPr>
              <a:t>, via Wikimedia Commons</a:t>
            </a:r>
            <a:endParaRPr kumimoji="0" lang="en-GB" sz="700" b="0" i="0" u="none" strike="noStrike" kern="1200" cap="none" spc="0" normalizeH="0" baseline="0" noProof="0">
              <a:ln>
                <a:noFill/>
              </a:ln>
              <a:solidFill>
                <a:srgbClr val="FFFFFF">
                  <a:lumMod val="50000"/>
                </a:srgbClr>
              </a:solidFill>
              <a:effectLst/>
              <a:uLnTx/>
              <a:uFillTx/>
              <a:latin typeface="Roboto" panose="02000000000000000000" pitchFamily="2" charset="0"/>
              <a:ea typeface="Roboto" panose="02000000000000000000" pitchFamily="2" charset="0"/>
              <a:cs typeface="Roboto" panose="02000000000000000000" pitchFamily="2"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srgbClr val="FFFFFF">
                    <a:lumMod val="50000"/>
                  </a:srgbClr>
                </a:solidFill>
                <a:effectLst/>
                <a:uLnTx/>
                <a:uFillTx/>
                <a:latin typeface="Roboto" panose="02000000000000000000" pitchFamily="2" charset="0"/>
                <a:ea typeface="Roboto" panose="02000000000000000000" pitchFamily="2" charset="0"/>
                <a:cs typeface="Roboto" panose="02000000000000000000" pitchFamily="2" charset="0"/>
              </a:rPr>
              <a:t>Auerbach - </a:t>
            </a:r>
            <a:r>
              <a:rPr kumimoji="0" lang="en-GB" sz="700" b="0" i="0" u="none" strike="noStrike" kern="1200" cap="none" spc="0" normalizeH="0" baseline="0" noProof="0">
                <a:ln>
                  <a:noFill/>
                </a:ln>
                <a:solidFill>
                  <a:srgbClr val="FFFFFF">
                    <a:lumMod val="50000"/>
                  </a:srgbClr>
                </a:solidFill>
                <a:effectLst/>
                <a:uLnTx/>
                <a:uFillTx/>
                <a:latin typeface="Roboto" panose="02000000000000000000" pitchFamily="2" charset="0"/>
                <a:ea typeface="Roboto" panose="02000000000000000000" pitchFamily="2" charset="0"/>
                <a:cs typeface="Roboto" panose="02000000000000000000" pitchFamily="2" charset="0"/>
                <a:hlinkClick r:id="rId7">
                  <a:extLst>
                    <a:ext uri="{A12FA001-AC4F-418D-AE19-62706E023703}">
                      <ahyp:hlinkClr xmlns:ahyp="http://schemas.microsoft.com/office/drawing/2018/hyperlinkcolor" val="tx"/>
                    </a:ext>
                  </a:extLst>
                </a:hlinkClick>
              </a:rPr>
              <a:t>Luke McKernan</a:t>
            </a:r>
            <a:r>
              <a:rPr kumimoji="0" lang="en-GB" sz="700" b="0" i="0" u="none" strike="noStrike" kern="1200" cap="none" spc="0" normalizeH="0" baseline="0" noProof="0">
                <a:ln>
                  <a:noFill/>
                </a:ln>
                <a:solidFill>
                  <a:srgbClr val="FFFFFF">
                    <a:lumMod val="50000"/>
                  </a:srgbClr>
                </a:solidFill>
                <a:effectLst/>
                <a:uLnTx/>
                <a:uFillTx/>
                <a:latin typeface="Roboto" panose="02000000000000000000" pitchFamily="2" charset="0"/>
                <a:ea typeface="Roboto" panose="02000000000000000000" pitchFamily="2" charset="0"/>
                <a:cs typeface="Roboto" panose="02000000000000000000" pitchFamily="2" charset="0"/>
              </a:rPr>
              <a:t>, </a:t>
            </a:r>
            <a:r>
              <a:rPr kumimoji="0" lang="en-GB" sz="700" b="0" i="0" u="none" strike="noStrike" kern="1200" cap="none" spc="0" normalizeH="0" baseline="0" noProof="0">
                <a:ln>
                  <a:noFill/>
                </a:ln>
                <a:solidFill>
                  <a:srgbClr val="FFFFFF">
                    <a:lumMod val="50000"/>
                  </a:srgbClr>
                </a:solidFill>
                <a:effectLst/>
                <a:uLnTx/>
                <a:uFillTx/>
                <a:latin typeface="Roboto" panose="02000000000000000000" pitchFamily="2" charset="0"/>
                <a:ea typeface="Roboto" panose="02000000000000000000" pitchFamily="2" charset="0"/>
                <a:cs typeface="Roboto" panose="02000000000000000000" pitchFamily="2" charset="0"/>
                <a:hlinkClick r:id="rId8">
                  <a:extLst>
                    <a:ext uri="{A12FA001-AC4F-418D-AE19-62706E023703}">
                      <ahyp:hlinkClr xmlns:ahyp="http://schemas.microsoft.com/office/drawing/2018/hyperlinkcolor" val="tx"/>
                    </a:ext>
                  </a:extLst>
                </a:hlinkClick>
              </a:rPr>
              <a:t>CC BY-SA 2.0</a:t>
            </a:r>
            <a:r>
              <a:rPr kumimoji="0" lang="en-GB" sz="700" b="0" i="0" u="none" strike="noStrike" kern="1200" cap="none" spc="0" normalizeH="0" baseline="0" noProof="0">
                <a:ln>
                  <a:noFill/>
                </a:ln>
                <a:solidFill>
                  <a:srgbClr val="FFFFFF">
                    <a:lumMod val="50000"/>
                  </a:srgbClr>
                </a:solidFill>
                <a:effectLst/>
                <a:uLnTx/>
                <a:uFillTx/>
                <a:latin typeface="Roboto" panose="02000000000000000000" pitchFamily="2" charset="0"/>
                <a:ea typeface="Roboto" panose="02000000000000000000" pitchFamily="2" charset="0"/>
                <a:cs typeface="Roboto" panose="02000000000000000000" pitchFamily="2" charset="0"/>
              </a:rPr>
              <a:t>, via Wikimedia Commons</a:t>
            </a:r>
          </a:p>
        </p:txBody>
      </p:sp>
      <p:pic>
        <p:nvPicPr>
          <p:cNvPr id="2056" name="Picture 8">
            <a:extLst>
              <a:ext uri="{FF2B5EF4-FFF2-40B4-BE49-F238E27FC236}">
                <a16:creationId xmlns:a16="http://schemas.microsoft.com/office/drawing/2014/main" id="{0A53F5E4-F131-1472-E888-3178D824E7F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2858" y="2687047"/>
            <a:ext cx="1208687" cy="803777"/>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3C4E8A9F-EE0E-7863-C553-60B1909DEC6A}"/>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15428" r="27044"/>
          <a:stretch/>
        </p:blipFill>
        <p:spPr bwMode="auto">
          <a:xfrm>
            <a:off x="3738021" y="2456440"/>
            <a:ext cx="969986" cy="1264561"/>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sp>
        <p:nvSpPr>
          <p:cNvPr id="19" name="Freeform: Shape 18">
            <a:extLst>
              <a:ext uri="{FF2B5EF4-FFF2-40B4-BE49-F238E27FC236}">
                <a16:creationId xmlns:a16="http://schemas.microsoft.com/office/drawing/2014/main" id="{F2678DE1-91ED-4225-741A-B85BC7741E17}"/>
              </a:ext>
            </a:extLst>
          </p:cNvPr>
          <p:cNvSpPr/>
          <p:nvPr/>
        </p:nvSpPr>
        <p:spPr>
          <a:xfrm>
            <a:off x="0" y="3876528"/>
            <a:ext cx="1689485" cy="400110"/>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800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ABeeZee" panose="02000000000000000000" pitchFamily="2" charset="0"/>
                <a:ea typeface="Roboto Slab" pitchFamily="2" charset="0"/>
                <a:cs typeface="+mn-cs"/>
              </a:rPr>
              <a:t>Year 4</a:t>
            </a:r>
            <a:endParaRPr kumimoji="0" lang="en-GB" sz="2000" b="1" i="0" u="none" strike="noStrike" kern="1200" cap="none" spc="0" normalizeH="0" baseline="0" noProof="0">
              <a:ln>
                <a:noFill/>
              </a:ln>
              <a:solidFill>
                <a:srgbClr val="FFFFFF"/>
              </a:solidFill>
              <a:effectLst/>
              <a:uLnTx/>
              <a:uFillTx/>
              <a:latin typeface="ABeeZee" panose="02000000000000000000" pitchFamily="2" charset="0"/>
              <a:ea typeface="Roboto Slab" pitchFamily="2" charset="0"/>
              <a:cs typeface="+mn-cs"/>
            </a:endParaRPr>
          </a:p>
        </p:txBody>
      </p:sp>
      <p:sp>
        <p:nvSpPr>
          <p:cNvPr id="29" name="TextBox 28">
            <a:extLst>
              <a:ext uri="{FF2B5EF4-FFF2-40B4-BE49-F238E27FC236}">
                <a16:creationId xmlns:a16="http://schemas.microsoft.com/office/drawing/2014/main" id="{0051A1A6-85B0-7B2B-68C5-A58E221C5A93}"/>
              </a:ext>
            </a:extLst>
          </p:cNvPr>
          <p:cNvSpPr txBox="1"/>
          <p:nvPr/>
        </p:nvSpPr>
        <p:spPr>
          <a:xfrm>
            <a:off x="547059" y="4391900"/>
            <a:ext cx="153618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Henri Rousseau</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1844-1910</a:t>
            </a:r>
          </a:p>
        </p:txBody>
      </p:sp>
      <p:sp>
        <p:nvSpPr>
          <p:cNvPr id="30" name="TextBox 29">
            <a:extLst>
              <a:ext uri="{FF2B5EF4-FFF2-40B4-BE49-F238E27FC236}">
                <a16:creationId xmlns:a16="http://schemas.microsoft.com/office/drawing/2014/main" id="{00ECEAF3-22AD-44E0-C2D2-2389C2A919B1}"/>
              </a:ext>
            </a:extLst>
          </p:cNvPr>
          <p:cNvSpPr txBox="1"/>
          <p:nvPr/>
        </p:nvSpPr>
        <p:spPr>
          <a:xfrm>
            <a:off x="3979571" y="4391900"/>
            <a:ext cx="153618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Joseph Cornell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1903-1972</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31" name="TextBox 30">
            <a:extLst>
              <a:ext uri="{FF2B5EF4-FFF2-40B4-BE49-F238E27FC236}">
                <a16:creationId xmlns:a16="http://schemas.microsoft.com/office/drawing/2014/main" id="{0322DD4B-3B83-DA0B-D6D2-6ABFDC71F508}"/>
              </a:ext>
            </a:extLst>
          </p:cNvPr>
          <p:cNvSpPr txBox="1"/>
          <p:nvPr/>
        </p:nvSpPr>
        <p:spPr>
          <a:xfrm>
            <a:off x="5794373" y="4391900"/>
            <a:ext cx="156704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Yayoi Kusama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1929-</a:t>
            </a:r>
          </a:p>
        </p:txBody>
      </p:sp>
      <p:sp>
        <p:nvSpPr>
          <p:cNvPr id="33" name="TextBox 32">
            <a:extLst>
              <a:ext uri="{FF2B5EF4-FFF2-40B4-BE49-F238E27FC236}">
                <a16:creationId xmlns:a16="http://schemas.microsoft.com/office/drawing/2014/main" id="{B6867771-41A5-5553-94E1-1F31CB27AA00}"/>
              </a:ext>
            </a:extLst>
          </p:cNvPr>
          <p:cNvSpPr txBox="1"/>
          <p:nvPr/>
        </p:nvSpPr>
        <p:spPr>
          <a:xfrm>
            <a:off x="7640037" y="4391900"/>
            <a:ext cx="15670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(Abel Rodriguez)</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1941-</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pic>
        <p:nvPicPr>
          <p:cNvPr id="34" name="Picture 2" descr="Henri Rousseau - Wikipedia">
            <a:extLst>
              <a:ext uri="{FF2B5EF4-FFF2-40B4-BE49-F238E27FC236}">
                <a16:creationId xmlns:a16="http://schemas.microsoft.com/office/drawing/2014/main" id="{89401269-789A-1965-6D61-5D768EE4A4C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20894" y="5077005"/>
            <a:ext cx="836200" cy="874092"/>
          </a:xfrm>
          <a:prstGeom prst="rect">
            <a:avLst/>
          </a:prstGeom>
          <a:noFill/>
          <a:ln w="12700">
            <a:solidFill>
              <a:schemeClr val="bg1"/>
            </a:solidFill>
          </a:ln>
          <a:extLst>
            <a:ext uri="{909E8E84-426E-40DD-AFC4-6F175D3DCCD1}">
              <a14:hiddenFill xmlns:a14="http://schemas.microsoft.com/office/drawing/2010/main">
                <a:solidFill>
                  <a:srgbClr val="FFFFFF"/>
                </a:solidFill>
              </a14:hiddenFill>
            </a:ext>
          </a:extLst>
        </p:spPr>
      </p:pic>
      <p:pic>
        <p:nvPicPr>
          <p:cNvPr id="36" name="Picture 16" descr="uploads8.wikiart.org/temp/82f43266-8a7e-4fb3-ba...">
            <a:extLst>
              <a:ext uri="{FF2B5EF4-FFF2-40B4-BE49-F238E27FC236}">
                <a16:creationId xmlns:a16="http://schemas.microsoft.com/office/drawing/2014/main" id="{48F20496-5C0E-3C7D-E15E-AA95B880ADD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345174" y="4792010"/>
            <a:ext cx="841855" cy="1265944"/>
          </a:xfrm>
          <a:prstGeom prst="rect">
            <a:avLst/>
          </a:prstGeom>
          <a:noFill/>
          <a:ln w="12700">
            <a:solidFill>
              <a:schemeClr val="bg1"/>
            </a:solidFill>
          </a:ln>
        </p:spPr>
      </p:pic>
      <p:sp>
        <p:nvSpPr>
          <p:cNvPr id="39" name="TextBox 38">
            <a:extLst>
              <a:ext uri="{FF2B5EF4-FFF2-40B4-BE49-F238E27FC236}">
                <a16:creationId xmlns:a16="http://schemas.microsoft.com/office/drawing/2014/main" id="{EC4493A8-30AF-C6A8-C6B9-7CDAF27A6533}"/>
              </a:ext>
            </a:extLst>
          </p:cNvPr>
          <p:cNvSpPr txBox="1"/>
          <p:nvPr/>
        </p:nvSpPr>
        <p:spPr>
          <a:xfrm>
            <a:off x="2361861" y="4391900"/>
            <a:ext cx="1339094" cy="3847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Henri Matisse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1869-1954</a:t>
            </a:r>
            <a:endPar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pic>
        <p:nvPicPr>
          <p:cNvPr id="2060" name="Picture 12">
            <a:extLst>
              <a:ext uri="{FF2B5EF4-FFF2-40B4-BE49-F238E27FC236}">
                <a16:creationId xmlns:a16="http://schemas.microsoft.com/office/drawing/2014/main" id="{15C9B896-3C04-D27F-63FC-94B4D44CBC03}"/>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97072" y="4774649"/>
            <a:ext cx="1226344" cy="1281893"/>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pic>
        <p:nvPicPr>
          <p:cNvPr id="2062" name="Picture 14">
            <a:extLst>
              <a:ext uri="{FF2B5EF4-FFF2-40B4-BE49-F238E27FC236}">
                <a16:creationId xmlns:a16="http://schemas.microsoft.com/office/drawing/2014/main" id="{6E54AF81-3002-11A3-4083-A209F648406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562807" y="4774649"/>
            <a:ext cx="937777" cy="1285891"/>
          </a:xfrm>
          <a:prstGeom prst="rect">
            <a:avLst/>
          </a:prstGeom>
          <a:noFill/>
          <a:ln>
            <a:solidFill>
              <a:schemeClr val="bg1"/>
            </a:solidFill>
          </a:ln>
        </p:spPr>
      </p:pic>
      <p:sp>
        <p:nvSpPr>
          <p:cNvPr id="42" name="TextBox 41">
            <a:extLst>
              <a:ext uri="{FF2B5EF4-FFF2-40B4-BE49-F238E27FC236}">
                <a16:creationId xmlns:a16="http://schemas.microsoft.com/office/drawing/2014/main" id="{63D3315A-B1CB-474A-85AF-758B56506EE4}"/>
              </a:ext>
            </a:extLst>
          </p:cNvPr>
          <p:cNvSpPr txBox="1"/>
          <p:nvPr/>
        </p:nvSpPr>
        <p:spPr>
          <a:xfrm>
            <a:off x="3572851" y="6213081"/>
            <a:ext cx="5878944" cy="200055"/>
          </a:xfrm>
          <a:prstGeom prst="rect">
            <a:avLst/>
          </a:prstGeom>
          <a:noFill/>
        </p:spPr>
        <p:txBody>
          <a:bodyPr wrap="squar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a:ln>
                  <a:noFill/>
                </a:ln>
                <a:solidFill>
                  <a:srgbClr val="FFFFFF">
                    <a:lumMod val="50000"/>
                  </a:srgbClr>
                </a:solidFill>
                <a:effectLst/>
                <a:uLnTx/>
                <a:uFillTx/>
                <a:latin typeface="Roboto" panose="02000000000000000000" pitchFamily="2" charset="0"/>
                <a:ea typeface="Roboto" panose="02000000000000000000" pitchFamily="2" charset="0"/>
                <a:cs typeface="Roboto" panose="02000000000000000000" pitchFamily="2" charset="0"/>
              </a:rPr>
              <a:t>Kusama - Garry Knight, </a:t>
            </a:r>
            <a:r>
              <a:rPr kumimoji="0" lang="en-US" sz="700" b="0" i="0" u="none" strike="noStrike" kern="1200" cap="none" spc="0" normalizeH="0" baseline="0" noProof="0">
                <a:ln>
                  <a:noFill/>
                </a:ln>
                <a:solidFill>
                  <a:srgbClr val="FFFFFF">
                    <a:lumMod val="50000"/>
                  </a:srgbClr>
                </a:solidFill>
                <a:effectLst/>
                <a:uLnTx/>
                <a:uFillTx/>
                <a:latin typeface="Roboto" panose="02000000000000000000" pitchFamily="2" charset="0"/>
                <a:ea typeface="Roboto" panose="02000000000000000000" pitchFamily="2" charset="0"/>
                <a:cs typeface="Roboto" panose="02000000000000000000" pitchFamily="2" charset="0"/>
                <a:hlinkClick r:id="rId6"/>
              </a:rPr>
              <a:t>CC BY 2.0</a:t>
            </a:r>
            <a:r>
              <a:rPr kumimoji="0" lang="en-US" sz="700" b="0" i="0" u="none" strike="noStrike" kern="1200" cap="none" spc="0" normalizeH="0" baseline="0" noProof="0">
                <a:ln>
                  <a:noFill/>
                </a:ln>
                <a:solidFill>
                  <a:srgbClr val="FFFFFF">
                    <a:lumMod val="50000"/>
                  </a:srgbClr>
                </a:solidFill>
                <a:effectLst/>
                <a:uLnTx/>
                <a:uFillTx/>
                <a:latin typeface="Roboto" panose="02000000000000000000" pitchFamily="2" charset="0"/>
                <a:ea typeface="Roboto" panose="02000000000000000000" pitchFamily="2" charset="0"/>
                <a:cs typeface="Roboto" panose="02000000000000000000" pitchFamily="2" charset="0"/>
              </a:rPr>
              <a:t>, via Wikimedia Commons</a:t>
            </a:r>
            <a:endParaRPr kumimoji="0" lang="en-GB" sz="700" b="0" i="0" u="none" strike="noStrike" kern="1200" cap="none" spc="0" normalizeH="0" baseline="0" noProof="0">
              <a:ln>
                <a:noFill/>
              </a:ln>
              <a:solidFill>
                <a:srgbClr val="FFFFFF">
                  <a:lumMod val="50000"/>
                </a:srgbClr>
              </a:solidFill>
              <a:effectLst/>
              <a:uLnTx/>
              <a:uFillTx/>
              <a:latin typeface="Roboto" panose="02000000000000000000" pitchFamily="2" charset="0"/>
              <a:ea typeface="Roboto" panose="02000000000000000000" pitchFamily="2" charset="0"/>
              <a:cs typeface="Roboto" panose="02000000000000000000" pitchFamily="2" charset="0"/>
            </a:endParaRPr>
          </a:p>
        </p:txBody>
      </p:sp>
      <p:pic>
        <p:nvPicPr>
          <p:cNvPr id="2064" name="Picture 16">
            <a:extLst>
              <a:ext uri="{FF2B5EF4-FFF2-40B4-BE49-F238E27FC236}">
                <a16:creationId xmlns:a16="http://schemas.microsoft.com/office/drawing/2014/main" id="{6A626FFF-C70A-0941-CCE0-532A238BB88C}"/>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031619" y="4774648"/>
            <a:ext cx="971629" cy="1295505"/>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sp>
        <p:nvSpPr>
          <p:cNvPr id="43" name="TextBox 42">
            <a:extLst>
              <a:ext uri="{FF2B5EF4-FFF2-40B4-BE49-F238E27FC236}">
                <a16:creationId xmlns:a16="http://schemas.microsoft.com/office/drawing/2014/main" id="{3E6DA204-62B5-753E-22E8-FC9F7079FBD1}"/>
              </a:ext>
            </a:extLst>
          </p:cNvPr>
          <p:cNvSpPr txBox="1"/>
          <p:nvPr/>
        </p:nvSpPr>
        <p:spPr>
          <a:xfrm>
            <a:off x="203201" y="833859"/>
            <a:ext cx="9018165"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NB. </a:t>
            </a:r>
            <a:r>
              <a:rPr kumimoji="0" lang="en-GB" sz="900" b="0"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The key artists in these slides will ensure that pupils can see high-quality </a:t>
            </a:r>
            <a:r>
              <a:rPr kumimoji="0" lang="en-GB" sz="9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examples of practical knowledge</a:t>
            </a:r>
            <a:r>
              <a:rPr kumimoji="0" lang="en-GB" sz="900" b="0"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 as well as be exposed to artists who have made </a:t>
            </a:r>
            <a:r>
              <a:rPr kumimoji="0" lang="en-GB" sz="9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great contributions to global art</a:t>
            </a:r>
            <a:r>
              <a:rPr kumimoji="0" lang="en-GB" sz="900" b="0"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 building their cultural capital. Many of the artists also allow </a:t>
            </a:r>
            <a:r>
              <a:rPr kumimoji="0" lang="en-GB" sz="9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all pupils to see themselves reflected positively </a:t>
            </a:r>
            <a:r>
              <a:rPr kumimoji="0" lang="en-GB" sz="900" b="0"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in the curriculum. However, much of art history has been dominated by white men. Therefore, to ensure a diverse and inclusive curriculum, we have also included ‘hinterland’ artists – shown in </a:t>
            </a:r>
            <a:r>
              <a:rPr kumimoji="0" lang="en-GB" sz="9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grey</a:t>
            </a:r>
            <a:r>
              <a:rPr kumimoji="0" lang="en-GB" sz="900" b="0"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 Their work may be less mainstream or prominent from art history perspective, but their inclusion in the curriculum ensures that all pupils have positive role models within the field of art.</a:t>
            </a:r>
          </a:p>
        </p:txBody>
      </p:sp>
    </p:spTree>
    <p:extLst>
      <p:ext uri="{BB962C8B-B14F-4D97-AF65-F5344CB8AC3E}">
        <p14:creationId xmlns:p14="http://schemas.microsoft.com/office/powerpoint/2010/main" val="2615069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731D5D1-E573-62CD-599C-B103B5764757}"/>
              </a:ext>
            </a:extLst>
          </p:cNvPr>
          <p:cNvPicPr>
            <a:picLocks noChangeAspect="1"/>
          </p:cNvPicPr>
          <p:nvPr/>
        </p:nvPicPr>
        <p:blipFill rotWithShape="1">
          <a:blip r:embed="rId6"/>
          <a:srcRect r="9414"/>
          <a:stretch/>
        </p:blipFill>
        <p:spPr>
          <a:xfrm>
            <a:off x="1989452" y="2616595"/>
            <a:ext cx="874801" cy="1118580"/>
          </a:xfrm>
          <a:prstGeom prst="rect">
            <a:avLst/>
          </a:prstGeom>
        </p:spPr>
      </p:pic>
      <p:sp>
        <p:nvSpPr>
          <p:cNvPr id="2" name="Text Placeholder 1">
            <a:extLst>
              <a:ext uri="{FF2B5EF4-FFF2-40B4-BE49-F238E27FC236}">
                <a16:creationId xmlns:a16="http://schemas.microsoft.com/office/drawing/2014/main" id="{361BC5A0-89EC-4B79-83A5-525CF0BE1AB8}"/>
              </a:ext>
            </a:extLst>
          </p:cNvPr>
          <p:cNvSpPr>
            <a:spLocks noGrp="1"/>
          </p:cNvSpPr>
          <p:nvPr>
            <p:ph type="body" sz="quarter" idx="10"/>
          </p:nvPr>
        </p:nvSpPr>
        <p:spPr>
          <a:xfrm>
            <a:off x="203201" y="234234"/>
            <a:ext cx="8056879" cy="458089"/>
          </a:xfrm>
        </p:spPr>
        <p:txBody>
          <a:bodyPr/>
          <a:lstStyle/>
          <a:p>
            <a:r>
              <a:rPr lang="en-US" sz="2800"/>
              <a:t>Artists in the Art &amp; Design Curriculum</a:t>
            </a:r>
            <a:endParaRPr lang="en-GB" sz="2800"/>
          </a:p>
        </p:txBody>
      </p:sp>
      <p:sp>
        <p:nvSpPr>
          <p:cNvPr id="38" name="TextBox 37">
            <a:extLst>
              <a:ext uri="{FF2B5EF4-FFF2-40B4-BE49-F238E27FC236}">
                <a16:creationId xmlns:a16="http://schemas.microsoft.com/office/drawing/2014/main" id="{89C7D0BF-CEB1-6976-42FC-588129B448D0}"/>
              </a:ext>
            </a:extLst>
          </p:cNvPr>
          <p:cNvSpPr txBox="1"/>
          <p:nvPr/>
        </p:nvSpPr>
        <p:spPr>
          <a:xfrm>
            <a:off x="1081811" y="1990047"/>
            <a:ext cx="9076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Raphael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1483-1520</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pic>
        <p:nvPicPr>
          <p:cNvPr id="2050" name="Picture 2" descr="Raphael, Raffaello Sanzio Da Urbino">
            <a:extLst>
              <a:ext uri="{FF2B5EF4-FFF2-40B4-BE49-F238E27FC236}">
                <a16:creationId xmlns:a16="http://schemas.microsoft.com/office/drawing/2014/main" id="{AF8ADD8D-F027-8FF8-2113-06CB11F2A74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18355" y="2633598"/>
            <a:ext cx="905471" cy="1093246"/>
          </a:xfrm>
          <a:prstGeom prst="rect">
            <a:avLst/>
          </a:prstGeom>
          <a:noFill/>
          <a:extLst>
            <a:ext uri="{909E8E84-426E-40DD-AFC4-6F175D3DCCD1}">
              <a14:hiddenFill xmlns:a14="http://schemas.microsoft.com/office/drawing/2010/main">
                <a:solidFill>
                  <a:srgbClr val="FFFFFF"/>
                </a:solidFill>
              </a14:hiddenFill>
            </a:ext>
          </a:extLst>
        </p:spPr>
      </p:pic>
      <p:sp>
        <p:nvSpPr>
          <p:cNvPr id="6" name="Freeform: Shape 5">
            <a:extLst>
              <a:ext uri="{FF2B5EF4-FFF2-40B4-BE49-F238E27FC236}">
                <a16:creationId xmlns:a16="http://schemas.microsoft.com/office/drawing/2014/main" id="{CEBD04E7-CD14-48F6-0B6D-C1D6EB48E4D7}"/>
              </a:ext>
            </a:extLst>
          </p:cNvPr>
          <p:cNvSpPr/>
          <p:nvPr/>
        </p:nvSpPr>
        <p:spPr>
          <a:xfrm>
            <a:off x="0" y="1540986"/>
            <a:ext cx="1689485" cy="400110"/>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800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ABeeZee" panose="02000000000000000000" pitchFamily="2" charset="0"/>
                <a:ea typeface="Roboto Slab" pitchFamily="2" charset="0"/>
                <a:cs typeface="+mn-cs"/>
              </a:rPr>
              <a:t>Year 5</a:t>
            </a:r>
            <a:endParaRPr kumimoji="0" lang="en-GB" sz="2000" b="1" i="0" u="none" strike="noStrike" kern="1200" cap="none" spc="0" normalizeH="0" baseline="0" noProof="0">
              <a:ln>
                <a:noFill/>
              </a:ln>
              <a:solidFill>
                <a:srgbClr val="FFFFFF"/>
              </a:solidFill>
              <a:effectLst/>
              <a:uLnTx/>
              <a:uFillTx/>
              <a:latin typeface="ABeeZee" panose="02000000000000000000" pitchFamily="2" charset="0"/>
              <a:ea typeface="Roboto Slab" pitchFamily="2" charset="0"/>
              <a:cs typeface="+mn-cs"/>
            </a:endParaRPr>
          </a:p>
        </p:txBody>
      </p:sp>
      <p:sp>
        <p:nvSpPr>
          <p:cNvPr id="19" name="Freeform: Shape 18">
            <a:extLst>
              <a:ext uri="{FF2B5EF4-FFF2-40B4-BE49-F238E27FC236}">
                <a16:creationId xmlns:a16="http://schemas.microsoft.com/office/drawing/2014/main" id="{F2678DE1-91ED-4225-741A-B85BC7741E17}"/>
              </a:ext>
            </a:extLst>
          </p:cNvPr>
          <p:cNvSpPr/>
          <p:nvPr/>
        </p:nvSpPr>
        <p:spPr>
          <a:xfrm>
            <a:off x="0" y="3876528"/>
            <a:ext cx="1689485" cy="400110"/>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800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ABeeZee" panose="02000000000000000000" pitchFamily="2" charset="0"/>
                <a:ea typeface="Roboto Slab" pitchFamily="2" charset="0"/>
                <a:cs typeface="+mn-cs"/>
              </a:rPr>
              <a:t>Year 6</a:t>
            </a:r>
            <a:endParaRPr kumimoji="0" lang="en-GB" sz="2000" b="1" i="0" u="none" strike="noStrike" kern="1200" cap="none" spc="0" normalizeH="0" baseline="0" noProof="0">
              <a:ln>
                <a:noFill/>
              </a:ln>
              <a:solidFill>
                <a:srgbClr val="FFFFFF"/>
              </a:solidFill>
              <a:effectLst/>
              <a:uLnTx/>
              <a:uFillTx/>
              <a:latin typeface="ABeeZee" panose="02000000000000000000" pitchFamily="2" charset="0"/>
              <a:ea typeface="Roboto Slab" pitchFamily="2" charset="0"/>
              <a:cs typeface="+mn-cs"/>
            </a:endParaRPr>
          </a:p>
        </p:txBody>
      </p:sp>
      <p:sp>
        <p:nvSpPr>
          <p:cNvPr id="4" name="TextBox 3">
            <a:extLst>
              <a:ext uri="{FF2B5EF4-FFF2-40B4-BE49-F238E27FC236}">
                <a16:creationId xmlns:a16="http://schemas.microsoft.com/office/drawing/2014/main" id="{9B59D484-ECEF-06FA-9FBA-956DD29B8CC9}"/>
              </a:ext>
            </a:extLst>
          </p:cNvPr>
          <p:cNvSpPr txBox="1"/>
          <p:nvPr/>
        </p:nvSpPr>
        <p:spPr>
          <a:xfrm>
            <a:off x="155309" y="1990047"/>
            <a:ext cx="102004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Leonardo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1452-1519</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pic>
        <p:nvPicPr>
          <p:cNvPr id="5" name="Picture 2">
            <a:extLst>
              <a:ext uri="{FF2B5EF4-FFF2-40B4-BE49-F238E27FC236}">
                <a16:creationId xmlns:a16="http://schemas.microsoft.com/office/drawing/2014/main" id="{C758E9AA-9DB3-783B-DD61-D0823444DE3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0068" y="2625268"/>
            <a:ext cx="1015287" cy="1101577"/>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41AD5A8-A123-8A42-8BB9-A4C394E5DE45}"/>
              </a:ext>
            </a:extLst>
          </p:cNvPr>
          <p:cNvSpPr txBox="1"/>
          <p:nvPr/>
        </p:nvSpPr>
        <p:spPr>
          <a:xfrm>
            <a:off x="1937850" y="1981756"/>
            <a:ext cx="10080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Michelangelo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1475-1564</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8" name="TextBox 7">
            <a:extLst>
              <a:ext uri="{FF2B5EF4-FFF2-40B4-BE49-F238E27FC236}">
                <a16:creationId xmlns:a16="http://schemas.microsoft.com/office/drawing/2014/main" id="{6DC15720-FF4F-7737-A2F8-F4D8E476A6A0}"/>
              </a:ext>
            </a:extLst>
          </p:cNvPr>
          <p:cNvSpPr txBox="1"/>
          <p:nvPr/>
        </p:nvSpPr>
        <p:spPr>
          <a:xfrm>
            <a:off x="4179770" y="1981756"/>
            <a:ext cx="1008000" cy="5386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Richard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Long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1945-</a:t>
            </a:r>
            <a:endParaRPr kumimoji="0" lang="en-GB" sz="9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9" name="TextBox 8">
            <a:extLst>
              <a:ext uri="{FF2B5EF4-FFF2-40B4-BE49-F238E27FC236}">
                <a16:creationId xmlns:a16="http://schemas.microsoft.com/office/drawing/2014/main" id="{7368099E-5905-A959-4042-568D73A83940}"/>
              </a:ext>
            </a:extLst>
          </p:cNvPr>
          <p:cNvSpPr txBox="1"/>
          <p:nvPr/>
        </p:nvSpPr>
        <p:spPr>
          <a:xfrm>
            <a:off x="4917698" y="1981756"/>
            <a:ext cx="1008000" cy="5386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err="1">
                <a:ln>
                  <a:noFill/>
                </a:ln>
                <a:solidFill>
                  <a:prstClr val="black"/>
                </a:solidFill>
                <a:effectLst/>
                <a:uLnTx/>
                <a:uFillTx/>
                <a:latin typeface="ABeeZee" panose="02000000000000000000" pitchFamily="2" charset="0"/>
                <a:ea typeface="+mn-ea"/>
                <a:cs typeface="+mn-cs"/>
              </a:rPr>
              <a:t>Lubaina</a:t>
            </a: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 </a:t>
            </a:r>
            <a:r>
              <a:rPr kumimoji="0" lang="en-US" sz="1000" b="0" i="0" u="none" strike="noStrike" kern="1200" cap="none" spc="0" normalizeH="0" baseline="0" noProof="0" err="1">
                <a:ln>
                  <a:noFill/>
                </a:ln>
                <a:solidFill>
                  <a:prstClr val="black"/>
                </a:solidFill>
                <a:effectLst/>
                <a:uLnTx/>
                <a:uFillTx/>
                <a:latin typeface="ABeeZee" panose="02000000000000000000" pitchFamily="2" charset="0"/>
                <a:ea typeface="+mn-ea"/>
                <a:cs typeface="+mn-cs"/>
              </a:rPr>
              <a:t>Himid</a:t>
            </a:r>
            <a:endPar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1954-</a:t>
            </a:r>
            <a:endPar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12" name="TextBox 11">
            <a:extLst>
              <a:ext uri="{FF2B5EF4-FFF2-40B4-BE49-F238E27FC236}">
                <a16:creationId xmlns:a16="http://schemas.microsoft.com/office/drawing/2014/main" id="{58483681-AAF6-64D5-48AE-9705E2A7E5A2}"/>
              </a:ext>
            </a:extLst>
          </p:cNvPr>
          <p:cNvSpPr txBox="1"/>
          <p:nvPr/>
        </p:nvSpPr>
        <p:spPr>
          <a:xfrm>
            <a:off x="6393554" y="1981756"/>
            <a:ext cx="1008000" cy="5386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Marjane Satrapi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1969-</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13" name="TextBox 12">
            <a:extLst>
              <a:ext uri="{FF2B5EF4-FFF2-40B4-BE49-F238E27FC236}">
                <a16:creationId xmlns:a16="http://schemas.microsoft.com/office/drawing/2014/main" id="{42932BCC-FA10-95EC-68F3-CBF7BD9067C2}"/>
              </a:ext>
            </a:extLst>
          </p:cNvPr>
          <p:cNvSpPr txBox="1"/>
          <p:nvPr/>
        </p:nvSpPr>
        <p:spPr>
          <a:xfrm>
            <a:off x="7869410" y="1981756"/>
            <a:ext cx="1008000" cy="5386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Mel </a:t>
            </a:r>
            <a:r>
              <a:rPr kumimoji="0" lang="en-US" sz="1000" b="0" i="0" u="none" strike="noStrike" kern="1200" cap="none" spc="0" normalizeH="0" baseline="0" noProof="0" err="1">
                <a:ln>
                  <a:noFill/>
                </a:ln>
                <a:solidFill>
                  <a:srgbClr val="FFFFFF">
                    <a:lumMod val="50000"/>
                  </a:srgbClr>
                </a:solidFill>
                <a:effectLst/>
                <a:uLnTx/>
                <a:uFillTx/>
                <a:latin typeface="ABeeZee" panose="02000000000000000000" pitchFamily="2" charset="0"/>
                <a:ea typeface="+mn-ea"/>
                <a:cs typeface="+mn-cs"/>
              </a:rPr>
              <a:t>Tregonning</a:t>
            </a:r>
            <a:endPar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1983-2014</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14" name="TextBox 13">
            <a:extLst>
              <a:ext uri="{FF2B5EF4-FFF2-40B4-BE49-F238E27FC236}">
                <a16:creationId xmlns:a16="http://schemas.microsoft.com/office/drawing/2014/main" id="{FC14C626-CE55-C5F6-35A0-D8A7B179B9A3}"/>
              </a:ext>
            </a:extLst>
          </p:cNvPr>
          <p:cNvSpPr txBox="1"/>
          <p:nvPr/>
        </p:nvSpPr>
        <p:spPr>
          <a:xfrm>
            <a:off x="3441842" y="1981756"/>
            <a:ext cx="1008000" cy="5386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Mona </a:t>
            </a:r>
            <a:r>
              <a:rPr kumimoji="0" lang="en-US" sz="1000" b="0" i="0" u="none" strike="noStrike" kern="1200" cap="none" spc="0" normalizeH="0" baseline="0" noProof="0" err="1">
                <a:ln>
                  <a:noFill/>
                </a:ln>
                <a:solidFill>
                  <a:srgbClr val="FFFFFF">
                    <a:lumMod val="50000"/>
                  </a:srgbClr>
                </a:solidFill>
                <a:effectLst/>
                <a:uLnTx/>
                <a:uFillTx/>
                <a:latin typeface="ABeeZee" panose="02000000000000000000" pitchFamily="2" charset="0"/>
                <a:ea typeface="+mn-ea"/>
                <a:cs typeface="+mn-cs"/>
              </a:rPr>
              <a:t>Hatoum</a:t>
            </a:r>
            <a:endPar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1952-</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17" name="TextBox 16">
            <a:extLst>
              <a:ext uri="{FF2B5EF4-FFF2-40B4-BE49-F238E27FC236}">
                <a16:creationId xmlns:a16="http://schemas.microsoft.com/office/drawing/2014/main" id="{2991ED27-268D-76B8-D840-5C800BB5221A}"/>
              </a:ext>
            </a:extLst>
          </p:cNvPr>
          <p:cNvSpPr txBox="1"/>
          <p:nvPr/>
        </p:nvSpPr>
        <p:spPr>
          <a:xfrm>
            <a:off x="5655626" y="1981756"/>
            <a:ext cx="1008000" cy="5386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Jackie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Morris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1961-</a:t>
            </a:r>
            <a:endPar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18" name="TextBox 17">
            <a:extLst>
              <a:ext uri="{FF2B5EF4-FFF2-40B4-BE49-F238E27FC236}">
                <a16:creationId xmlns:a16="http://schemas.microsoft.com/office/drawing/2014/main" id="{C9C46AFD-EDDB-D35D-216B-5E16D828D7CE}"/>
              </a:ext>
            </a:extLst>
          </p:cNvPr>
          <p:cNvSpPr txBox="1"/>
          <p:nvPr/>
        </p:nvSpPr>
        <p:spPr>
          <a:xfrm>
            <a:off x="7131482" y="1981756"/>
            <a:ext cx="1008000" cy="5386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Mark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err="1">
                <a:ln>
                  <a:noFill/>
                </a:ln>
                <a:solidFill>
                  <a:srgbClr val="FFFFFF">
                    <a:lumMod val="50000"/>
                  </a:srgbClr>
                </a:solidFill>
                <a:effectLst/>
                <a:uLnTx/>
                <a:uFillTx/>
                <a:latin typeface="ABeeZee" panose="02000000000000000000" pitchFamily="2" charset="0"/>
                <a:ea typeface="+mn-ea"/>
                <a:cs typeface="+mn-cs"/>
              </a:rPr>
              <a:t>Hearld</a:t>
            </a:r>
            <a:endPar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1974-</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20" name="TextBox 19">
            <a:extLst>
              <a:ext uri="{FF2B5EF4-FFF2-40B4-BE49-F238E27FC236}">
                <a16:creationId xmlns:a16="http://schemas.microsoft.com/office/drawing/2014/main" id="{49BF325F-A642-7EA7-BD0E-CCEAE98083CA}"/>
              </a:ext>
            </a:extLst>
          </p:cNvPr>
          <p:cNvSpPr txBox="1"/>
          <p:nvPr/>
        </p:nvSpPr>
        <p:spPr>
          <a:xfrm>
            <a:off x="8607340" y="1981756"/>
            <a:ext cx="1008000" cy="5386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William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Grill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1990-</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21" name="TextBox 20">
            <a:extLst>
              <a:ext uri="{FF2B5EF4-FFF2-40B4-BE49-F238E27FC236}">
                <a16:creationId xmlns:a16="http://schemas.microsoft.com/office/drawing/2014/main" id="{621EBD65-F77F-FF68-7C0D-4C548D9075ED}"/>
              </a:ext>
            </a:extLst>
          </p:cNvPr>
          <p:cNvSpPr txBox="1"/>
          <p:nvPr/>
        </p:nvSpPr>
        <p:spPr>
          <a:xfrm>
            <a:off x="2703914" y="1981756"/>
            <a:ext cx="1008000" cy="5386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Frida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Kahlo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1907-1954</a:t>
            </a:r>
            <a:endPar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22" name="TextBox 21">
            <a:extLst>
              <a:ext uri="{FF2B5EF4-FFF2-40B4-BE49-F238E27FC236}">
                <a16:creationId xmlns:a16="http://schemas.microsoft.com/office/drawing/2014/main" id="{57896049-EB5E-09DB-E321-6F7805A697C0}"/>
              </a:ext>
            </a:extLst>
          </p:cNvPr>
          <p:cNvSpPr txBox="1"/>
          <p:nvPr/>
        </p:nvSpPr>
        <p:spPr>
          <a:xfrm>
            <a:off x="5557491" y="6283639"/>
            <a:ext cx="3986523" cy="200055"/>
          </a:xfrm>
          <a:prstGeom prst="rect">
            <a:avLst/>
          </a:prstGeom>
          <a:noFill/>
        </p:spPr>
        <p:txBody>
          <a:bodyPr wrap="squar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Da Vinci - </a:t>
            </a:r>
            <a:r>
              <a:rPr kumimoji="0" lang="en-GB" sz="700" b="0" i="0" u="none" strike="noStrike" kern="1200" cap="none" spc="0" normalizeH="0" baseline="0" noProof="0" err="1">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Luciaroblego</a:t>
            </a:r>
            <a:r>
              <a:rPr kumimoji="0" lang="en-GB"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 </a:t>
            </a:r>
            <a:r>
              <a:rPr kumimoji="0" lang="en-GB"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hlinkClick r:id="rId9"/>
              </a:rPr>
              <a:t>CC BY-SA 4.0</a:t>
            </a:r>
            <a:r>
              <a:rPr kumimoji="0" lang="en-GB" sz="700" b="0" i="0" u="none" strike="noStrike" kern="1200" cap="none" spc="0" normalizeH="0" baseline="0" noProof="0">
                <a:ln>
                  <a:noFill/>
                </a:ln>
                <a:solidFill>
                  <a:srgbClr val="FFFFFF">
                    <a:lumMod val="65000"/>
                  </a:srgbClr>
                </a:solidFill>
                <a:effectLst/>
                <a:uLnTx/>
                <a:uFillTx/>
                <a:latin typeface="Roboto" panose="02000000000000000000" pitchFamily="2" charset="0"/>
                <a:ea typeface="Roboto" panose="02000000000000000000" pitchFamily="2" charset="0"/>
                <a:cs typeface="Roboto" panose="02000000000000000000" pitchFamily="2" charset="0"/>
              </a:rPr>
              <a:t>, via Wikimedia Commons</a:t>
            </a:r>
          </a:p>
        </p:txBody>
      </p:sp>
      <p:pic>
        <p:nvPicPr>
          <p:cNvPr id="4100" name="Picture 4">
            <a:extLst>
              <a:ext uri="{FF2B5EF4-FFF2-40B4-BE49-F238E27FC236}">
                <a16:creationId xmlns:a16="http://schemas.microsoft.com/office/drawing/2014/main" id="{3385EBAA-C7A3-2378-BFC3-C3933CFB295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84479" y="2633597"/>
            <a:ext cx="728831" cy="1093247"/>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pic>
        <p:nvPicPr>
          <p:cNvPr id="23" name="Online Media 22" title="Lubaina Himid: Three Works">
            <a:hlinkClick r:id="" action="ppaction://media"/>
            <a:extLst>
              <a:ext uri="{FF2B5EF4-FFF2-40B4-BE49-F238E27FC236}">
                <a16:creationId xmlns:a16="http://schemas.microsoft.com/office/drawing/2014/main" id="{4B2847D4-3443-6475-83A2-E1E18CE7D7E9}"/>
              </a:ext>
            </a:extLst>
          </p:cNvPr>
          <p:cNvPicPr>
            <a:picLocks noRot="1" noChangeAspect="1"/>
          </p:cNvPicPr>
          <p:nvPr>
            <a:videoFile r:link="rId1"/>
          </p:nvPr>
        </p:nvPicPr>
        <p:blipFill>
          <a:blip r:embed="rId11"/>
          <a:stretch>
            <a:fillRect/>
          </a:stretch>
        </p:blipFill>
        <p:spPr>
          <a:xfrm>
            <a:off x="5031046" y="2633597"/>
            <a:ext cx="1949695" cy="1101578"/>
          </a:xfrm>
          <a:prstGeom prst="rect">
            <a:avLst/>
          </a:prstGeom>
        </p:spPr>
      </p:pic>
      <p:pic>
        <p:nvPicPr>
          <p:cNvPr id="4102" name="Picture 6">
            <a:extLst>
              <a:ext uri="{FF2B5EF4-FFF2-40B4-BE49-F238E27FC236}">
                <a16:creationId xmlns:a16="http://schemas.microsoft.com/office/drawing/2014/main" id="{2791C09F-6F6D-466F-EF5F-B5DB3CCA7871}"/>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13210" t="4657" r="11979"/>
          <a:stretch/>
        </p:blipFill>
        <p:spPr bwMode="auto">
          <a:xfrm>
            <a:off x="4189571" y="2637853"/>
            <a:ext cx="808063" cy="1101578"/>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1C654D57-6E24-939B-DEFE-92D36BA301F7}"/>
              </a:ext>
            </a:extLst>
          </p:cNvPr>
          <p:cNvSpPr txBox="1"/>
          <p:nvPr/>
        </p:nvSpPr>
        <p:spPr>
          <a:xfrm>
            <a:off x="433025" y="4391330"/>
            <a:ext cx="874800"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Camille Pissarro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1830-1903</a:t>
            </a:r>
            <a:endPar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25" name="TextBox 24">
            <a:extLst>
              <a:ext uri="{FF2B5EF4-FFF2-40B4-BE49-F238E27FC236}">
                <a16:creationId xmlns:a16="http://schemas.microsoft.com/office/drawing/2014/main" id="{90FF3DF8-CCD7-BDE5-19FF-5FAD94362574}"/>
              </a:ext>
            </a:extLst>
          </p:cNvPr>
          <p:cNvSpPr txBox="1"/>
          <p:nvPr/>
        </p:nvSpPr>
        <p:spPr>
          <a:xfrm>
            <a:off x="1348157" y="4391330"/>
            <a:ext cx="874800"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Kurt Schwitters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1887-1948</a:t>
            </a:r>
            <a:endParaRPr kumimoji="0" lang="en-GB" sz="9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26" name="TextBox 25">
            <a:extLst>
              <a:ext uri="{FF2B5EF4-FFF2-40B4-BE49-F238E27FC236}">
                <a16:creationId xmlns:a16="http://schemas.microsoft.com/office/drawing/2014/main" id="{37435DD5-030E-6426-22FF-44D9B894FEBB}"/>
              </a:ext>
            </a:extLst>
          </p:cNvPr>
          <p:cNvSpPr txBox="1"/>
          <p:nvPr/>
        </p:nvSpPr>
        <p:spPr>
          <a:xfrm>
            <a:off x="2263289" y="4391330"/>
            <a:ext cx="874800" cy="3847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Judith Kerr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1923-2019</a:t>
            </a:r>
            <a:endPar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27" name="TextBox 26">
            <a:extLst>
              <a:ext uri="{FF2B5EF4-FFF2-40B4-BE49-F238E27FC236}">
                <a16:creationId xmlns:a16="http://schemas.microsoft.com/office/drawing/2014/main" id="{16A92568-9D3F-A20D-BA44-1F046F2D1D08}"/>
              </a:ext>
            </a:extLst>
          </p:cNvPr>
          <p:cNvSpPr txBox="1"/>
          <p:nvPr/>
        </p:nvSpPr>
        <p:spPr>
          <a:xfrm>
            <a:off x="3178421" y="4391330"/>
            <a:ext cx="874800" cy="5386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Sonia Boyce</a:t>
            </a:r>
            <a:endPar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1962-</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28" name="TextBox 27">
            <a:extLst>
              <a:ext uri="{FF2B5EF4-FFF2-40B4-BE49-F238E27FC236}">
                <a16:creationId xmlns:a16="http://schemas.microsoft.com/office/drawing/2014/main" id="{8852B486-F5CA-2A44-E650-FE8AA87547BD}"/>
              </a:ext>
            </a:extLst>
          </p:cNvPr>
          <p:cNvSpPr txBox="1"/>
          <p:nvPr/>
        </p:nvSpPr>
        <p:spPr>
          <a:xfrm>
            <a:off x="5008685" y="4391330"/>
            <a:ext cx="874800"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Katharine Harvey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1963-</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35" name="TextBox 34">
            <a:extLst>
              <a:ext uri="{FF2B5EF4-FFF2-40B4-BE49-F238E27FC236}">
                <a16:creationId xmlns:a16="http://schemas.microsoft.com/office/drawing/2014/main" id="{10AB726A-79A5-B489-C407-8FA67CDD1CD0}"/>
              </a:ext>
            </a:extLst>
          </p:cNvPr>
          <p:cNvSpPr txBox="1"/>
          <p:nvPr/>
        </p:nvSpPr>
        <p:spPr>
          <a:xfrm>
            <a:off x="7754081" y="4391330"/>
            <a:ext cx="874800"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Ifeoma </a:t>
            </a:r>
            <a:r>
              <a:rPr kumimoji="0" lang="en-US" sz="1000" b="0" i="0" u="none" strike="noStrike" kern="1200" cap="none" spc="0" normalizeH="0" baseline="0" noProof="0" err="1">
                <a:ln>
                  <a:noFill/>
                </a:ln>
                <a:solidFill>
                  <a:srgbClr val="FFFFFF">
                    <a:lumMod val="50000"/>
                  </a:srgbClr>
                </a:solidFill>
                <a:effectLst/>
                <a:uLnTx/>
                <a:uFillTx/>
                <a:latin typeface="ABeeZee" panose="02000000000000000000" pitchFamily="2" charset="0"/>
                <a:ea typeface="+mn-ea"/>
                <a:cs typeface="+mn-cs"/>
              </a:rPr>
              <a:t>Anyaeji</a:t>
            </a:r>
            <a:endPar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1981-</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37" name="TextBox 36">
            <a:extLst>
              <a:ext uri="{FF2B5EF4-FFF2-40B4-BE49-F238E27FC236}">
                <a16:creationId xmlns:a16="http://schemas.microsoft.com/office/drawing/2014/main" id="{8ED6C131-527D-8900-09F7-6AC7D68CBF4F}"/>
              </a:ext>
            </a:extLst>
          </p:cNvPr>
          <p:cNvSpPr txBox="1"/>
          <p:nvPr/>
        </p:nvSpPr>
        <p:spPr>
          <a:xfrm>
            <a:off x="8669214" y="4391330"/>
            <a:ext cx="87480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Serge </a:t>
            </a:r>
            <a:r>
              <a:rPr kumimoji="0" lang="en-US" sz="1000" b="0" i="0" u="none" strike="noStrike" kern="1200" cap="none" spc="0" normalizeH="0" baseline="0" noProof="0" err="1">
                <a:ln>
                  <a:noFill/>
                </a:ln>
                <a:solidFill>
                  <a:srgbClr val="FFFFFF">
                    <a:lumMod val="50000"/>
                  </a:srgbClr>
                </a:solidFill>
                <a:effectLst/>
                <a:uLnTx/>
                <a:uFillTx/>
                <a:latin typeface="ABeeZee" panose="02000000000000000000" pitchFamily="2" charset="0"/>
                <a:ea typeface="+mn-ea"/>
                <a:cs typeface="+mn-cs"/>
              </a:rPr>
              <a:t>Attukwei</a:t>
            </a: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 Clottey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1985-</a:t>
            </a:r>
            <a:endPar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41" name="TextBox 40">
            <a:extLst>
              <a:ext uri="{FF2B5EF4-FFF2-40B4-BE49-F238E27FC236}">
                <a16:creationId xmlns:a16="http://schemas.microsoft.com/office/drawing/2014/main" id="{BEB9BB34-CD29-D112-D708-F4CAB85F34F5}"/>
              </a:ext>
            </a:extLst>
          </p:cNvPr>
          <p:cNvSpPr txBox="1"/>
          <p:nvPr/>
        </p:nvSpPr>
        <p:spPr>
          <a:xfrm>
            <a:off x="4093553" y="4391330"/>
            <a:ext cx="874800"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rPr>
              <a:t>Yinka </a:t>
            </a:r>
            <a:r>
              <a:rPr kumimoji="0" lang="en-US" sz="1000" b="0" i="0" u="none" strike="noStrike" kern="1200" cap="none" spc="0" normalizeH="0" baseline="0" noProof="0" err="1">
                <a:ln>
                  <a:noFill/>
                </a:ln>
                <a:solidFill>
                  <a:prstClr val="black"/>
                </a:solidFill>
                <a:effectLst/>
                <a:uLnTx/>
                <a:uFillTx/>
                <a:latin typeface="ABeeZee" panose="02000000000000000000" pitchFamily="2" charset="0"/>
                <a:ea typeface="+mn-ea"/>
                <a:cs typeface="+mn-cs"/>
              </a:rPr>
              <a:t>Shonibare</a:t>
            </a:r>
            <a:endParaRPr kumimoji="0" lang="en-US" sz="1000" b="0" i="0" u="none" strike="noStrike" kern="1200" cap="none" spc="0" normalizeH="0" baseline="0" noProof="0">
              <a:ln>
                <a:noFill/>
              </a:ln>
              <a:solidFill>
                <a:prstClr val="black"/>
              </a:solidFill>
              <a:effectLst/>
              <a:uLnTx/>
              <a:uFillTx/>
              <a:latin typeface="ABeeZee" panose="020000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1962-</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43" name="TextBox 42">
            <a:extLst>
              <a:ext uri="{FF2B5EF4-FFF2-40B4-BE49-F238E27FC236}">
                <a16:creationId xmlns:a16="http://schemas.microsoft.com/office/drawing/2014/main" id="{E97E6CE2-513D-F221-3C28-BD202B8F2D51}"/>
              </a:ext>
            </a:extLst>
          </p:cNvPr>
          <p:cNvSpPr txBox="1"/>
          <p:nvPr/>
        </p:nvSpPr>
        <p:spPr>
          <a:xfrm>
            <a:off x="5923817" y="4391330"/>
            <a:ext cx="874800"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Veronika </a:t>
            </a:r>
            <a:r>
              <a:rPr kumimoji="0" lang="en-US" sz="1000" b="0" i="0" u="none" strike="noStrike" kern="1200" cap="none" spc="0" normalizeH="0" baseline="0" noProof="0" err="1">
                <a:ln>
                  <a:noFill/>
                </a:ln>
                <a:solidFill>
                  <a:srgbClr val="FFFFFF">
                    <a:lumMod val="50000"/>
                  </a:srgbClr>
                </a:solidFill>
                <a:effectLst/>
                <a:uLnTx/>
                <a:uFillTx/>
                <a:latin typeface="ABeeZee" panose="02000000000000000000" pitchFamily="2" charset="0"/>
                <a:ea typeface="+mn-ea"/>
                <a:cs typeface="+mn-cs"/>
              </a:rPr>
              <a:t>Richterová</a:t>
            </a:r>
            <a:endPar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1964-</a:t>
            </a:r>
            <a:endParaRPr kumimoji="0" lang="en-GB"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sp>
        <p:nvSpPr>
          <p:cNvPr id="44" name="TextBox 43">
            <a:extLst>
              <a:ext uri="{FF2B5EF4-FFF2-40B4-BE49-F238E27FC236}">
                <a16:creationId xmlns:a16="http://schemas.microsoft.com/office/drawing/2014/main" id="{30530CF1-EBC7-823D-D14C-BB77E3C5FF2F}"/>
              </a:ext>
            </a:extLst>
          </p:cNvPr>
          <p:cNvSpPr txBox="1"/>
          <p:nvPr/>
        </p:nvSpPr>
        <p:spPr>
          <a:xfrm>
            <a:off x="6838949" y="4391330"/>
            <a:ext cx="874800" cy="5386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lumMod val="50000"/>
                  </a:srgbClr>
                </a:solidFill>
                <a:effectLst/>
                <a:uLnTx/>
                <a:uFillTx/>
                <a:latin typeface="ABeeZee" panose="02000000000000000000" pitchFamily="2" charset="0"/>
                <a:ea typeface="+mn-ea"/>
                <a:cs typeface="+mn-cs"/>
              </a:rPr>
              <a:t>Stephen Wiltshire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C35993"/>
                </a:solidFill>
                <a:effectLst/>
                <a:uLnTx/>
                <a:uFillTx/>
                <a:latin typeface="ABeeZee" panose="02000000000000000000" pitchFamily="2" charset="0"/>
                <a:ea typeface="+mn-ea"/>
                <a:cs typeface="+mn-cs"/>
              </a:rPr>
              <a:t>1974 - </a:t>
            </a:r>
            <a:endParaRPr kumimoji="0" lang="en-US" sz="1000" b="0" i="0" u="none" strike="noStrike" kern="1200" cap="none" spc="0" normalizeH="0" baseline="0" noProof="0">
              <a:ln>
                <a:noFill/>
              </a:ln>
              <a:solidFill>
                <a:srgbClr val="C35993"/>
              </a:solidFill>
              <a:effectLst/>
              <a:uLnTx/>
              <a:uFillTx/>
              <a:latin typeface="ABeeZee" panose="02000000000000000000" pitchFamily="2" charset="0"/>
              <a:ea typeface="+mn-ea"/>
              <a:cs typeface="+mn-cs"/>
            </a:endParaRPr>
          </a:p>
        </p:txBody>
      </p:sp>
      <p:pic>
        <p:nvPicPr>
          <p:cNvPr id="45" name="Online Media 3" title="Sonia Boyce – ‘Gathering a History of Black Women’ | TateShots">
            <a:hlinkClick r:id="" action="ppaction://media"/>
            <a:extLst>
              <a:ext uri="{FF2B5EF4-FFF2-40B4-BE49-F238E27FC236}">
                <a16:creationId xmlns:a16="http://schemas.microsoft.com/office/drawing/2014/main" id="{C2B65622-29B4-5BCC-BB8A-9ABA01297B01}"/>
              </a:ext>
            </a:extLst>
          </p:cNvPr>
          <p:cNvPicPr>
            <a:picLocks noRot="1" noChangeAspect="1"/>
          </p:cNvPicPr>
          <p:nvPr>
            <a:videoFile r:link="rId2"/>
          </p:nvPr>
        </p:nvPicPr>
        <p:blipFill>
          <a:blip r:embed="rId13"/>
          <a:stretch>
            <a:fillRect/>
          </a:stretch>
        </p:blipFill>
        <p:spPr>
          <a:xfrm>
            <a:off x="1770612" y="4929939"/>
            <a:ext cx="2227734" cy="1258670"/>
          </a:xfrm>
          <a:prstGeom prst="rect">
            <a:avLst/>
          </a:prstGeom>
        </p:spPr>
      </p:pic>
      <p:pic>
        <p:nvPicPr>
          <p:cNvPr id="47" name="Online Media 5" title="Yinka Shonibare MBE – 'I'm the Rebel Within' | TateShots">
            <a:hlinkClick r:id="" action="ppaction://media"/>
            <a:extLst>
              <a:ext uri="{FF2B5EF4-FFF2-40B4-BE49-F238E27FC236}">
                <a16:creationId xmlns:a16="http://schemas.microsoft.com/office/drawing/2014/main" id="{128CF871-9800-072A-5DF9-9921F8B5F8DD}"/>
              </a:ext>
            </a:extLst>
          </p:cNvPr>
          <p:cNvPicPr>
            <a:picLocks noRot="1" noChangeAspect="1"/>
          </p:cNvPicPr>
          <p:nvPr>
            <a:videoFile r:link="rId3"/>
          </p:nvPr>
        </p:nvPicPr>
        <p:blipFill>
          <a:blip r:embed="rId14"/>
          <a:stretch>
            <a:fillRect/>
          </a:stretch>
        </p:blipFill>
        <p:spPr>
          <a:xfrm>
            <a:off x="4053221" y="4929939"/>
            <a:ext cx="2227734" cy="1258670"/>
          </a:xfrm>
          <a:prstGeom prst="rect">
            <a:avLst/>
          </a:prstGeom>
        </p:spPr>
      </p:pic>
      <p:sp>
        <p:nvSpPr>
          <p:cNvPr id="48" name="TextBox 47">
            <a:extLst>
              <a:ext uri="{FF2B5EF4-FFF2-40B4-BE49-F238E27FC236}">
                <a16:creationId xmlns:a16="http://schemas.microsoft.com/office/drawing/2014/main" id="{88240215-D864-AAAC-A361-5C65A2336CEF}"/>
              </a:ext>
            </a:extLst>
          </p:cNvPr>
          <p:cNvSpPr txBox="1"/>
          <p:nvPr/>
        </p:nvSpPr>
        <p:spPr>
          <a:xfrm>
            <a:off x="203201" y="833859"/>
            <a:ext cx="9018165"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NB. </a:t>
            </a:r>
            <a:r>
              <a:rPr kumimoji="0" lang="en-GB" sz="900" b="0"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The key artists in these slides will ensure that pupils can see high-quality </a:t>
            </a:r>
            <a:r>
              <a:rPr kumimoji="0" lang="en-GB" sz="9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examples of practical knowledge</a:t>
            </a:r>
            <a:r>
              <a:rPr kumimoji="0" lang="en-GB" sz="900" b="0"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 as well as be exposed to artists who have made </a:t>
            </a:r>
            <a:r>
              <a:rPr kumimoji="0" lang="en-GB" sz="9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great contributions to global art</a:t>
            </a:r>
            <a:r>
              <a:rPr kumimoji="0" lang="en-GB" sz="900" b="0"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 building their cultural capital. Many of the artists also allow </a:t>
            </a:r>
            <a:r>
              <a:rPr kumimoji="0" lang="en-GB" sz="9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all pupils to see themselves reflected positively </a:t>
            </a:r>
            <a:r>
              <a:rPr kumimoji="0" lang="en-GB" sz="900" b="0"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in the curriculum. However, much of art history has been dominated by white men. Therefore, to ensure a diverse and inclusive curriculum, we have also included ‘hinterland’ artists – shown in </a:t>
            </a:r>
            <a:r>
              <a:rPr kumimoji="0" lang="en-GB" sz="9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grey</a:t>
            </a:r>
            <a:r>
              <a:rPr kumimoji="0" lang="en-GB" sz="900" b="0"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mn-cs"/>
              </a:rPr>
              <a:t>. Their work may be less mainstream or prominent from art history perspective, but their inclusion in the curriculum ensures that all pupils have positive role models within the field of art.</a:t>
            </a:r>
          </a:p>
        </p:txBody>
      </p:sp>
    </p:spTree>
    <p:extLst>
      <p:ext uri="{BB962C8B-B14F-4D97-AF65-F5344CB8AC3E}">
        <p14:creationId xmlns:p14="http://schemas.microsoft.com/office/powerpoint/2010/main" val="684183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45"/>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 fill="hold"/>
                                        <p:tgtEl>
                                          <p:spTgt spid="4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23"/>
                </p:tgtEl>
              </p:cMediaNode>
            </p:video>
            <p:seq concurrent="1" nextAc="seek">
              <p:cTn id="16" restart="whenNotActive" fill="hold" evtFilter="cancelBubble" nodeType="interactiveSeq">
                <p:stCondLst>
                  <p:cond evt="onClick" delay="0">
                    <p:tgtEl>
                      <p:spTgt spid="23"/>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23"/>
                                        </p:tgtEl>
                                      </p:cBhvr>
                                    </p:cmd>
                                  </p:childTnLst>
                                </p:cTn>
                              </p:par>
                            </p:childTnLst>
                          </p:cTn>
                        </p:par>
                      </p:childTnLst>
                    </p:cTn>
                  </p:par>
                </p:childTnLst>
              </p:cTn>
              <p:nextCondLst>
                <p:cond evt="onClick" delay="0">
                  <p:tgtEl>
                    <p:spTgt spid="23"/>
                  </p:tgtEl>
                </p:cond>
              </p:nextCondLst>
            </p:seq>
            <p:seq concurrent="1" nextAc="seek">
              <p:cTn id="21" restart="whenNotActive" fill="hold" evtFilter="cancelBubble" nodeType="interactiveSeq">
                <p:stCondLst>
                  <p:cond evt="onClick" delay="0">
                    <p:tgtEl>
                      <p:spTgt spid="45"/>
                    </p:tgtEl>
                  </p:cond>
                </p:stCondLst>
                <p:endSync evt="end" delay="0">
                  <p:rtn val="all"/>
                </p:endSync>
                <p:childTnLst>
                  <p:par>
                    <p:cTn id="22" fill="hold">
                      <p:stCondLst>
                        <p:cond delay="0"/>
                      </p:stCondLst>
                      <p:childTnLst>
                        <p:par>
                          <p:cTn id="23" fill="hold">
                            <p:stCondLst>
                              <p:cond delay="0"/>
                            </p:stCondLst>
                            <p:childTnLst>
                              <p:par>
                                <p:cTn id="24" presetID="2" presetClass="mediacall" presetSubtype="0" fill="hold" nodeType="clickEffect">
                                  <p:stCondLst>
                                    <p:cond delay="0"/>
                                  </p:stCondLst>
                                  <p:childTnLst>
                                    <p:cmd type="call" cmd="togglePause">
                                      <p:cBhvr>
                                        <p:cTn id="25" dur="1" fill="hold"/>
                                        <p:tgtEl>
                                          <p:spTgt spid="45"/>
                                        </p:tgtEl>
                                      </p:cBhvr>
                                    </p:cmd>
                                  </p:childTnLst>
                                </p:cTn>
                              </p:par>
                            </p:childTnLst>
                          </p:cTn>
                        </p:par>
                      </p:childTnLst>
                    </p:cTn>
                  </p:par>
                </p:childTnLst>
              </p:cTn>
              <p:nextCondLst>
                <p:cond evt="onClick" delay="0">
                  <p:tgtEl>
                    <p:spTgt spid="45"/>
                  </p:tgtEl>
                </p:cond>
              </p:nextCondLst>
            </p:seq>
            <p:seq concurrent="1" nextAc="seek">
              <p:cTn id="26" restart="whenNotActive" fill="hold" evtFilter="cancelBubble" nodeType="interactiveSeq">
                <p:stCondLst>
                  <p:cond evt="onClick" delay="0">
                    <p:tgtEl>
                      <p:spTgt spid="47"/>
                    </p:tgtEl>
                  </p:cond>
                </p:stCondLst>
                <p:endSync evt="end" delay="0">
                  <p:rtn val="all"/>
                </p:endSync>
                <p:childTnLst>
                  <p:par>
                    <p:cTn id="27" fill="hold">
                      <p:stCondLst>
                        <p:cond delay="0"/>
                      </p:stCondLst>
                      <p:childTnLst>
                        <p:par>
                          <p:cTn id="28" fill="hold">
                            <p:stCondLst>
                              <p:cond delay="0"/>
                            </p:stCondLst>
                            <p:childTnLst>
                              <p:par>
                                <p:cTn id="29" presetID="2" presetClass="mediacall" presetSubtype="0" fill="hold" nodeType="clickEffect">
                                  <p:stCondLst>
                                    <p:cond delay="0"/>
                                  </p:stCondLst>
                                  <p:childTnLst>
                                    <p:cmd type="call" cmd="togglePause">
                                      <p:cBhvr>
                                        <p:cTn id="30" dur="1" fill="hold"/>
                                        <p:tgtEl>
                                          <p:spTgt spid="47"/>
                                        </p:tgtEl>
                                      </p:cBhvr>
                                    </p:cmd>
                                  </p:childTnLst>
                                </p:cTn>
                              </p:par>
                            </p:childTnLst>
                          </p:cTn>
                        </p:par>
                      </p:childTnLst>
                    </p:cTn>
                  </p:par>
                </p:childTnLst>
              </p:cTn>
              <p:nextCondLst>
                <p:cond evt="onClick" delay="0">
                  <p:tgtEl>
                    <p:spTgt spid="47"/>
                  </p:tgtEl>
                </p:cond>
              </p:nextCondLst>
            </p:seq>
            <p:video>
              <p:cMediaNode vol="80000">
                <p:cTn id="31" fill="hold" display="0">
                  <p:stCondLst>
                    <p:cond delay="indefinite"/>
                  </p:stCondLst>
                </p:cTn>
                <p:tgtEl>
                  <p:spTgt spid="45"/>
                </p:tgtEl>
              </p:cMediaNode>
            </p:video>
            <p:video>
              <p:cMediaNode vol="80000">
                <p:cTn id="32" fill="hold" display="0">
                  <p:stCondLst>
                    <p:cond delay="indefinite"/>
                  </p:stCondLst>
                </p:cTn>
                <p:tgtEl>
                  <p:spTgt spid="47"/>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a:ln w="12700">
                  <a:solidFill>
                    <a:schemeClr val="accent1"/>
                  </a:solidFill>
                </a:ln>
                <a:solidFill>
                  <a:schemeClr val="accent1"/>
                </a:solidFill>
              </a:rPr>
              <a:t>Art &amp; Design  </a:t>
            </a:r>
            <a:r>
              <a:rPr lang="en-GB"/>
              <a:t>Practical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2856516442"/>
              </p:ext>
            </p:extLst>
          </p:nvPr>
        </p:nvGraphicFramePr>
        <p:xfrm>
          <a:off x="508002" y="1212770"/>
          <a:ext cx="8571830" cy="5227609"/>
        </p:xfrm>
        <a:graphic>
          <a:graphicData uri="http://schemas.openxmlformats.org/drawingml/2006/table">
            <a:tbl>
              <a:tblPr firstRow="1" bandRow="1">
                <a:tableStyleId>{5C22544A-7EE6-4342-B048-85BDC9FD1C3A}</a:tableStyleId>
              </a:tblPr>
              <a:tblGrid>
                <a:gridCol w="297107">
                  <a:extLst>
                    <a:ext uri="{9D8B030D-6E8A-4147-A177-3AD203B41FA5}">
                      <a16:colId xmlns:a16="http://schemas.microsoft.com/office/drawing/2014/main" val="4050479491"/>
                    </a:ext>
                  </a:extLst>
                </a:gridCol>
                <a:gridCol w="3991480">
                  <a:extLst>
                    <a:ext uri="{9D8B030D-6E8A-4147-A177-3AD203B41FA5}">
                      <a16:colId xmlns:a16="http://schemas.microsoft.com/office/drawing/2014/main" val="2147120956"/>
                    </a:ext>
                  </a:extLst>
                </a:gridCol>
                <a:gridCol w="4283243">
                  <a:extLst>
                    <a:ext uri="{9D8B030D-6E8A-4147-A177-3AD203B41FA5}">
                      <a16:colId xmlns:a16="http://schemas.microsoft.com/office/drawing/2014/main" val="1774532067"/>
                    </a:ext>
                  </a:extLst>
                </a:gridCol>
              </a:tblGrid>
              <a:tr h="203313">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a:solidFill>
                            <a:schemeClr val="bg1"/>
                          </a:solidFill>
                          <a:latin typeface="+mn-lt"/>
                        </a:rPr>
                        <a:t>Formal Elements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hMerge="1">
                  <a:txBody>
                    <a:bodyPr/>
                    <a:lstStyle/>
                    <a:p>
                      <a:pPr algn="ctr"/>
                      <a:endParaRPr lang="en-GB" sz="1050">
                        <a:solidFill>
                          <a:schemeClr val="bg1"/>
                        </a:solidFill>
                        <a:latin typeface="United Curriculum" panose="020B0604020202020204" charset="0"/>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405091061"/>
                  </a:ext>
                </a:extLst>
              </a:tr>
              <a:tr h="203313">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US" sz="1000" b="1" err="1">
                          <a:solidFill>
                            <a:schemeClr val="bg1"/>
                          </a:solidFill>
                          <a:latin typeface="+mn-lt"/>
                        </a:rPr>
                        <a:t>Colour</a:t>
                      </a:r>
                      <a:endParaRPr lang="en-US" sz="1000" b="1">
                        <a:solidFill>
                          <a:schemeClr val="bg1"/>
                        </a:solidFill>
                        <a:latin typeface="+mn-lt"/>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r>
                        <a:rPr lang="en-US" sz="1000" b="1">
                          <a:solidFill>
                            <a:schemeClr val="bg1"/>
                          </a:solidFill>
                          <a:latin typeface="+mn-lt"/>
                        </a:rPr>
                        <a:t>Tone </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312208">
                <a:tc>
                  <a:txBody>
                    <a:bodyPr/>
                    <a:lstStyle/>
                    <a:p>
                      <a:pPr algn="ctr">
                        <a:spcAft>
                          <a:spcPts val="0"/>
                        </a:spcAft>
                      </a:pPr>
                      <a:r>
                        <a:rPr lang="en-GB" sz="800" b="1">
                          <a:solidFill>
                            <a:schemeClr val="bg1"/>
                          </a:solidFill>
                          <a:latin typeface="Roboto" panose="02000000000000000000" pitchFamily="2" charset="0"/>
                          <a:ea typeface="Roboto" panose="02000000000000000000" pitchFamily="2" charset="0"/>
                          <a:cs typeface="Roboto" panose="02000000000000000000" pitchFamily="2" charset="0"/>
                        </a:rPr>
                        <a:t>N0-4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Use </a:t>
                      </a:r>
                      <a:r>
                        <a:rPr lang="en-US" sz="1000" err="1">
                          <a:solidFill>
                            <a:schemeClr val="bg1"/>
                          </a:solidFill>
                          <a:latin typeface="+mn-lt"/>
                          <a:ea typeface="Roboto" panose="02000000000000000000" pitchFamily="2" charset="0"/>
                          <a:cs typeface="Roboto" panose="02000000000000000000" pitchFamily="2" charset="0"/>
                        </a:rPr>
                        <a:t>colours</a:t>
                      </a:r>
                      <a:r>
                        <a:rPr lang="en-US" sz="1000">
                          <a:solidFill>
                            <a:schemeClr val="bg1"/>
                          </a:solidFill>
                          <a:latin typeface="+mn-lt"/>
                          <a:ea typeface="Roboto" panose="02000000000000000000" pitchFamily="2" charset="0"/>
                          <a:cs typeface="Roboto" panose="02000000000000000000" pitchFamily="2" charset="0"/>
                        </a:rPr>
                        <a:t> that are representative of real objects and how I feel.</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Explore mark making with different materials and using different pressure to create lighter and darker marks.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01147895"/>
                  </a:ext>
                </a:extLst>
              </a:tr>
              <a:tr h="297169">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Rec</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extLst>
                  <a:ext uri="{0D108BD9-81ED-4DB2-BD59-A6C34878D82A}">
                    <a16:rowId xmlns:a16="http://schemas.microsoft.com/office/drawing/2014/main" val="703097556"/>
                  </a:ext>
                </a:extLst>
              </a:tr>
              <a:tr h="295656">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a:solidFill>
                            <a:schemeClr val="bg1"/>
                          </a:solidFill>
                          <a:latin typeface="+mn-lt"/>
                          <a:ea typeface="Roboto" panose="02000000000000000000" pitchFamily="2" charset="0"/>
                          <a:cs typeface="Roboto" panose="02000000000000000000" pitchFamily="2" charset="0"/>
                        </a:rPr>
                        <a:t>Primary </a:t>
                      </a:r>
                      <a:r>
                        <a:rPr lang="en-US" sz="1000" b="1" err="1">
                          <a:solidFill>
                            <a:schemeClr val="bg1"/>
                          </a:solidFill>
                          <a:latin typeface="+mn-lt"/>
                          <a:ea typeface="Roboto" panose="02000000000000000000" pitchFamily="2" charset="0"/>
                          <a:cs typeface="Roboto" panose="02000000000000000000" pitchFamily="2" charset="0"/>
                        </a:rPr>
                        <a:t>colours</a:t>
                      </a:r>
                      <a:r>
                        <a:rPr lang="en-US" sz="1000" b="1">
                          <a:solidFill>
                            <a:schemeClr val="bg1"/>
                          </a:solidFill>
                          <a:latin typeface="+mn-lt"/>
                          <a:ea typeface="Roboto" panose="02000000000000000000" pitchFamily="2" charset="0"/>
                          <a:cs typeface="Roboto" panose="02000000000000000000" pitchFamily="2" charset="0"/>
                        </a:rPr>
                        <a:t> </a:t>
                      </a:r>
                      <a:r>
                        <a:rPr lang="en-US" sz="1000">
                          <a:solidFill>
                            <a:schemeClr val="bg1"/>
                          </a:solidFill>
                          <a:latin typeface="+mn-lt"/>
                          <a:ea typeface="Roboto" panose="02000000000000000000" pitchFamily="2" charset="0"/>
                          <a:cs typeface="Roboto" panose="02000000000000000000" pitchFamily="2" charset="0"/>
                        </a:rPr>
                        <a:t>are red, blue and yellow. They cannot be mixed from other </a:t>
                      </a:r>
                      <a:r>
                        <a:rPr lang="en-US" sz="1000" err="1">
                          <a:solidFill>
                            <a:schemeClr val="bg1"/>
                          </a:solidFill>
                          <a:latin typeface="+mn-lt"/>
                          <a:ea typeface="Roboto" panose="02000000000000000000" pitchFamily="2" charset="0"/>
                          <a:cs typeface="Roboto" panose="02000000000000000000" pitchFamily="2" charset="0"/>
                        </a:rPr>
                        <a:t>colours</a:t>
                      </a:r>
                      <a:r>
                        <a:rPr lang="en-US" sz="1000">
                          <a:solidFill>
                            <a:schemeClr val="bg1"/>
                          </a:solidFill>
                          <a:latin typeface="+mn-lt"/>
                          <a:ea typeface="Roboto" panose="02000000000000000000" pitchFamily="2" charset="0"/>
                          <a:cs typeface="Roboto" panose="02000000000000000000" pitchFamily="2"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a:solidFill>
                            <a:schemeClr val="bg1"/>
                          </a:solidFill>
                          <a:latin typeface="+mn-lt"/>
                          <a:ea typeface="Roboto" panose="02000000000000000000" pitchFamily="2" charset="0"/>
                          <a:cs typeface="Roboto" panose="02000000000000000000" pitchFamily="2" charset="0"/>
                        </a:rPr>
                        <a:t>Secondary </a:t>
                      </a:r>
                      <a:r>
                        <a:rPr lang="en-US" sz="1000" b="1" err="1">
                          <a:solidFill>
                            <a:schemeClr val="bg1"/>
                          </a:solidFill>
                          <a:latin typeface="+mn-lt"/>
                          <a:ea typeface="Roboto" panose="02000000000000000000" pitchFamily="2" charset="0"/>
                          <a:cs typeface="Roboto" panose="02000000000000000000" pitchFamily="2" charset="0"/>
                        </a:rPr>
                        <a:t>colours</a:t>
                      </a:r>
                      <a:r>
                        <a:rPr lang="en-US" sz="1000" b="1">
                          <a:solidFill>
                            <a:schemeClr val="bg1"/>
                          </a:solidFill>
                          <a:latin typeface="+mn-lt"/>
                          <a:ea typeface="Roboto" panose="02000000000000000000" pitchFamily="2" charset="0"/>
                          <a:cs typeface="Roboto" panose="02000000000000000000" pitchFamily="2" charset="0"/>
                        </a:rPr>
                        <a:t> </a:t>
                      </a:r>
                      <a:r>
                        <a:rPr lang="en-US" sz="1000">
                          <a:solidFill>
                            <a:schemeClr val="bg1"/>
                          </a:solidFill>
                          <a:latin typeface="+mn-lt"/>
                          <a:ea typeface="Roboto" panose="02000000000000000000" pitchFamily="2" charset="0"/>
                          <a:cs typeface="Roboto" panose="02000000000000000000" pitchFamily="2" charset="0"/>
                        </a:rPr>
                        <a:t>are green, orange and purple. They are mixed from primary </a:t>
                      </a:r>
                      <a:r>
                        <a:rPr lang="en-US" sz="1000" err="1">
                          <a:solidFill>
                            <a:schemeClr val="bg1"/>
                          </a:solidFill>
                          <a:latin typeface="+mn-lt"/>
                          <a:ea typeface="Roboto" panose="02000000000000000000" pitchFamily="2" charset="0"/>
                          <a:cs typeface="Roboto" panose="02000000000000000000" pitchFamily="2" charset="0"/>
                        </a:rPr>
                        <a:t>colours</a:t>
                      </a:r>
                      <a:r>
                        <a:rPr lang="en-US" sz="1000">
                          <a:solidFill>
                            <a:schemeClr val="bg1"/>
                          </a:solidFill>
                          <a:latin typeface="+mn-lt"/>
                          <a:ea typeface="Roboto" panose="02000000000000000000" pitchFamily="2" charset="0"/>
                          <a:cs typeface="Roboto" panose="02000000000000000000" pitchFamily="2" charset="0"/>
                        </a:rPr>
                        <a: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Tone is about light and dark in an artwork. A strong tone means there is a big difference (contrast) between the light and the dark areas.</a:t>
                      </a:r>
                    </a:p>
                    <a:p>
                      <a:pPr marL="0" indent="0">
                        <a:lnSpc>
                          <a:spcPct val="100000"/>
                        </a:lnSpc>
                        <a:spcBef>
                          <a:spcPts val="0"/>
                        </a:spcBef>
                        <a:spcAft>
                          <a:spcPts val="0"/>
                        </a:spcAft>
                        <a:buFont typeface="Arial" panose="020B0604020202020204" pitchFamily="34" charset="0"/>
                        <a:buNone/>
                      </a:pPr>
                      <a:r>
                        <a:rPr lang="en-US" sz="1000">
                          <a:solidFill>
                            <a:schemeClr val="bg1"/>
                          </a:solidFill>
                          <a:latin typeface="+mn-lt"/>
                          <a:ea typeface="Roboto" panose="02000000000000000000" pitchFamily="2" charset="0"/>
                          <a:cs typeface="Roboto" panose="02000000000000000000" pitchFamily="2" charset="0"/>
                        </a:rPr>
                        <a:t>Doing the same thing with different materials - like pencil, </a:t>
                      </a:r>
                      <a:r>
                        <a:rPr lang="en-US" sz="1000" err="1">
                          <a:solidFill>
                            <a:schemeClr val="bg1"/>
                          </a:solidFill>
                          <a:latin typeface="+mn-lt"/>
                          <a:ea typeface="Roboto" panose="02000000000000000000" pitchFamily="2" charset="0"/>
                          <a:cs typeface="Roboto" panose="02000000000000000000" pitchFamily="2" charset="0"/>
                        </a:rPr>
                        <a:t>fineliner</a:t>
                      </a:r>
                      <a:r>
                        <a:rPr lang="en-US" sz="1000">
                          <a:solidFill>
                            <a:schemeClr val="bg1"/>
                          </a:solidFill>
                          <a:latin typeface="+mn-lt"/>
                          <a:ea typeface="Roboto" panose="02000000000000000000" pitchFamily="2" charset="0"/>
                          <a:cs typeface="Roboto" panose="02000000000000000000" pitchFamily="2" charset="0"/>
                        </a:rPr>
                        <a:t>, biro, felt tip - can create a different tone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Shadows are an area of darkness that can be created by a sculpture or other 3D object.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Artists can change the way a </a:t>
                      </a:r>
                      <a:r>
                        <a:rPr lang="en-US" sz="1000" err="1">
                          <a:solidFill>
                            <a:schemeClr val="bg1"/>
                          </a:solidFill>
                          <a:latin typeface="+mn-lt"/>
                          <a:ea typeface="Roboto" panose="02000000000000000000" pitchFamily="2" charset="0"/>
                          <a:cs typeface="Roboto" panose="02000000000000000000" pitchFamily="2" charset="0"/>
                        </a:rPr>
                        <a:t>colour</a:t>
                      </a:r>
                      <a:r>
                        <a:rPr lang="en-US" sz="1000">
                          <a:solidFill>
                            <a:schemeClr val="bg1"/>
                          </a:solidFill>
                          <a:latin typeface="+mn-lt"/>
                          <a:ea typeface="Roboto" panose="02000000000000000000" pitchFamily="2" charset="0"/>
                          <a:cs typeface="Roboto" panose="02000000000000000000" pitchFamily="2" charset="0"/>
                        </a:rPr>
                        <a:t> looks by making </a:t>
                      </a:r>
                      <a:r>
                        <a:rPr lang="en-US" sz="1000" b="1">
                          <a:solidFill>
                            <a:schemeClr val="bg1"/>
                          </a:solidFill>
                          <a:latin typeface="+mn-lt"/>
                          <a:ea typeface="Roboto" panose="02000000000000000000" pitchFamily="2" charset="0"/>
                          <a:cs typeface="Roboto" panose="02000000000000000000" pitchFamily="2" charset="0"/>
                        </a:rPr>
                        <a:t>tints</a:t>
                      </a:r>
                      <a:r>
                        <a:rPr lang="en-US" sz="1000">
                          <a:solidFill>
                            <a:schemeClr val="bg1"/>
                          </a:solidFill>
                          <a:latin typeface="+mn-lt"/>
                          <a:ea typeface="Roboto" panose="02000000000000000000" pitchFamily="2" charset="0"/>
                          <a:cs typeface="Roboto" panose="02000000000000000000" pitchFamily="2" charset="0"/>
                        </a:rPr>
                        <a:t> (adding white), </a:t>
                      </a:r>
                      <a:r>
                        <a:rPr lang="en-US" sz="1000" b="1">
                          <a:solidFill>
                            <a:schemeClr val="bg1"/>
                          </a:solidFill>
                          <a:latin typeface="+mn-lt"/>
                          <a:ea typeface="Roboto" panose="02000000000000000000" pitchFamily="2" charset="0"/>
                          <a:cs typeface="Roboto" panose="02000000000000000000" pitchFamily="2" charset="0"/>
                        </a:rPr>
                        <a:t>tones</a:t>
                      </a:r>
                      <a:r>
                        <a:rPr lang="en-US" sz="1000">
                          <a:solidFill>
                            <a:schemeClr val="bg1"/>
                          </a:solidFill>
                          <a:latin typeface="+mn-lt"/>
                          <a:ea typeface="Roboto" panose="02000000000000000000" pitchFamily="2" charset="0"/>
                          <a:cs typeface="Roboto" panose="02000000000000000000" pitchFamily="2" charset="0"/>
                        </a:rPr>
                        <a:t> (adding grey) and </a:t>
                      </a:r>
                      <a:r>
                        <a:rPr lang="en-US" sz="1000" b="1">
                          <a:solidFill>
                            <a:schemeClr val="bg1"/>
                          </a:solidFill>
                          <a:latin typeface="+mn-lt"/>
                          <a:ea typeface="Roboto" panose="02000000000000000000" pitchFamily="2" charset="0"/>
                          <a:cs typeface="Roboto" panose="02000000000000000000" pitchFamily="2" charset="0"/>
                        </a:rPr>
                        <a:t>shades</a:t>
                      </a:r>
                      <a:r>
                        <a:rPr lang="en-US" sz="1000">
                          <a:solidFill>
                            <a:schemeClr val="bg1"/>
                          </a:solidFill>
                          <a:latin typeface="+mn-lt"/>
                          <a:ea typeface="Roboto" panose="02000000000000000000" pitchFamily="2" charset="0"/>
                          <a:cs typeface="Roboto" panose="02000000000000000000" pitchFamily="2" charset="0"/>
                        </a:rPr>
                        <a:t> (adding black).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a:solidFill>
                            <a:schemeClr val="bg1"/>
                          </a:solidFill>
                          <a:latin typeface="+mn-lt"/>
                          <a:ea typeface="Roboto" panose="02000000000000000000" pitchFamily="2" charset="0"/>
                          <a:cs typeface="Roboto" panose="02000000000000000000" pitchFamily="2" charset="0"/>
                        </a:rPr>
                        <a:t>Warm</a:t>
                      </a:r>
                      <a:r>
                        <a:rPr lang="en-US" sz="1000">
                          <a:solidFill>
                            <a:schemeClr val="bg1"/>
                          </a:solidFill>
                          <a:latin typeface="+mn-lt"/>
                          <a:ea typeface="Roboto" panose="02000000000000000000" pitchFamily="2" charset="0"/>
                          <a:cs typeface="Roboto" panose="02000000000000000000" pitchFamily="2" charset="0"/>
                        </a:rPr>
                        <a:t> </a:t>
                      </a:r>
                      <a:r>
                        <a:rPr lang="en-US" sz="1000" err="1">
                          <a:solidFill>
                            <a:schemeClr val="bg1"/>
                          </a:solidFill>
                          <a:latin typeface="+mn-lt"/>
                          <a:ea typeface="Roboto" panose="02000000000000000000" pitchFamily="2" charset="0"/>
                          <a:cs typeface="Roboto" panose="02000000000000000000" pitchFamily="2" charset="0"/>
                        </a:rPr>
                        <a:t>colours</a:t>
                      </a:r>
                      <a:r>
                        <a:rPr lang="en-US" sz="1000">
                          <a:solidFill>
                            <a:schemeClr val="bg1"/>
                          </a:solidFill>
                          <a:latin typeface="+mn-lt"/>
                          <a:ea typeface="Roboto" panose="02000000000000000000" pitchFamily="2" charset="0"/>
                          <a:cs typeface="Roboto" panose="02000000000000000000" pitchFamily="2" charset="0"/>
                        </a:rPr>
                        <a:t> are red, orange and yellow. </a:t>
                      </a:r>
                      <a:r>
                        <a:rPr lang="en-US" sz="1000" b="1">
                          <a:solidFill>
                            <a:schemeClr val="bg1"/>
                          </a:solidFill>
                          <a:latin typeface="+mn-lt"/>
                          <a:ea typeface="Roboto" panose="02000000000000000000" pitchFamily="2" charset="0"/>
                          <a:cs typeface="Roboto" panose="02000000000000000000" pitchFamily="2" charset="0"/>
                        </a:rPr>
                        <a:t>Cool</a:t>
                      </a:r>
                      <a:r>
                        <a:rPr lang="en-US" sz="1000">
                          <a:solidFill>
                            <a:schemeClr val="bg1"/>
                          </a:solidFill>
                          <a:latin typeface="+mn-lt"/>
                          <a:ea typeface="Roboto" panose="02000000000000000000" pitchFamily="2" charset="0"/>
                          <a:cs typeface="Roboto" panose="02000000000000000000" pitchFamily="2" charset="0"/>
                        </a:rPr>
                        <a:t> </a:t>
                      </a:r>
                      <a:r>
                        <a:rPr lang="en-US" sz="1000" err="1">
                          <a:solidFill>
                            <a:schemeClr val="bg1"/>
                          </a:solidFill>
                          <a:latin typeface="+mn-lt"/>
                          <a:ea typeface="Roboto" panose="02000000000000000000" pitchFamily="2" charset="0"/>
                          <a:cs typeface="Roboto" panose="02000000000000000000" pitchFamily="2" charset="0"/>
                        </a:rPr>
                        <a:t>colours</a:t>
                      </a:r>
                      <a:r>
                        <a:rPr lang="en-US" sz="1000">
                          <a:solidFill>
                            <a:schemeClr val="bg1"/>
                          </a:solidFill>
                          <a:latin typeface="+mn-lt"/>
                          <a:ea typeface="Roboto" panose="02000000000000000000" pitchFamily="2" charset="0"/>
                          <a:cs typeface="Roboto" panose="02000000000000000000" pitchFamily="2" charset="0"/>
                        </a:rPr>
                        <a:t> are blue, purple and green.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err="1">
                          <a:solidFill>
                            <a:schemeClr val="bg1"/>
                          </a:solidFill>
                          <a:latin typeface="+mn-lt"/>
                          <a:ea typeface="Roboto" panose="02000000000000000000" pitchFamily="2" charset="0"/>
                          <a:cs typeface="Roboto" panose="02000000000000000000" pitchFamily="2" charset="0"/>
                        </a:rPr>
                        <a:t>Colours</a:t>
                      </a:r>
                      <a:r>
                        <a:rPr lang="en-US" sz="1000">
                          <a:solidFill>
                            <a:schemeClr val="bg1"/>
                          </a:solidFill>
                          <a:latin typeface="+mn-lt"/>
                          <a:ea typeface="Roboto" panose="02000000000000000000" pitchFamily="2" charset="0"/>
                          <a:cs typeface="Roboto" panose="02000000000000000000" pitchFamily="2" charset="0"/>
                        </a:rPr>
                        <a:t> can be used to represent emotions. For example, red can represent anger and blue can represent sadness.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Manipulate shadows using torches to create a different tone.</a:t>
                      </a:r>
                    </a:p>
                    <a:p>
                      <a:pPr>
                        <a:spcBef>
                          <a:spcPts val="0"/>
                        </a:spcBef>
                        <a:spcAft>
                          <a:spcPts val="0"/>
                        </a:spcAft>
                      </a:pPr>
                      <a:endParaRPr lang="en-US" sz="100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256699385"/>
                  </a:ext>
                </a:extLst>
              </a:tr>
              <a:tr h="377529">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a:solidFill>
                            <a:schemeClr val="bg1"/>
                          </a:solidFill>
                          <a:latin typeface="+mn-lt"/>
                          <a:ea typeface="Roboto" panose="02000000000000000000" pitchFamily="2" charset="0"/>
                          <a:cs typeface="Roboto" panose="02000000000000000000" pitchFamily="2" charset="0"/>
                        </a:rPr>
                        <a:t>Earthy </a:t>
                      </a:r>
                      <a:r>
                        <a:rPr lang="en-US" sz="1000" b="1" err="1">
                          <a:solidFill>
                            <a:schemeClr val="bg1"/>
                          </a:solidFill>
                          <a:latin typeface="+mn-lt"/>
                          <a:ea typeface="Roboto" panose="02000000000000000000" pitchFamily="2" charset="0"/>
                          <a:cs typeface="Roboto" panose="02000000000000000000" pitchFamily="2" charset="0"/>
                        </a:rPr>
                        <a:t>colours</a:t>
                      </a:r>
                      <a:r>
                        <a:rPr lang="en-US" sz="1000" b="1">
                          <a:solidFill>
                            <a:schemeClr val="bg1"/>
                          </a:solidFill>
                          <a:latin typeface="+mn-lt"/>
                          <a:ea typeface="Roboto" panose="02000000000000000000" pitchFamily="2" charset="0"/>
                          <a:cs typeface="Roboto" panose="02000000000000000000" pitchFamily="2" charset="0"/>
                        </a:rPr>
                        <a:t> </a:t>
                      </a:r>
                      <a:r>
                        <a:rPr lang="en-US" sz="1000">
                          <a:solidFill>
                            <a:schemeClr val="bg1"/>
                          </a:solidFill>
                          <a:latin typeface="+mn-lt"/>
                          <a:ea typeface="Roboto" panose="02000000000000000000" pitchFamily="2" charset="0"/>
                          <a:cs typeface="Roboto" panose="02000000000000000000" pitchFamily="2" charset="0"/>
                        </a:rPr>
                        <a:t>are reds, browns, oranges (</a:t>
                      </a:r>
                      <a:r>
                        <a:rPr lang="en-US" sz="1000" err="1">
                          <a:solidFill>
                            <a:schemeClr val="bg1"/>
                          </a:solidFill>
                          <a:latin typeface="+mn-lt"/>
                          <a:ea typeface="Roboto" panose="02000000000000000000" pitchFamily="2" charset="0"/>
                          <a:cs typeface="Roboto" panose="02000000000000000000" pitchFamily="2" charset="0"/>
                        </a:rPr>
                        <a:t>colours</a:t>
                      </a:r>
                      <a:r>
                        <a:rPr lang="en-US" sz="1000">
                          <a:solidFill>
                            <a:schemeClr val="bg1"/>
                          </a:solidFill>
                          <a:latin typeface="+mn-lt"/>
                          <a:ea typeface="Roboto" panose="02000000000000000000" pitchFamily="2" charset="0"/>
                          <a:cs typeface="Roboto" panose="02000000000000000000" pitchFamily="2" charset="0"/>
                        </a:rPr>
                        <a:t> of earth).</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a:solidFill>
                            <a:schemeClr val="bg1"/>
                          </a:solidFill>
                          <a:latin typeface="+mn-lt"/>
                          <a:ea typeface="Roboto" panose="02000000000000000000" pitchFamily="2" charset="0"/>
                          <a:cs typeface="Roboto" panose="02000000000000000000" pitchFamily="2" charset="0"/>
                        </a:rPr>
                        <a:t>Tertiary </a:t>
                      </a:r>
                      <a:r>
                        <a:rPr lang="en-US" sz="1000" b="1" err="1">
                          <a:solidFill>
                            <a:schemeClr val="bg1"/>
                          </a:solidFill>
                          <a:latin typeface="+mn-lt"/>
                          <a:ea typeface="Roboto" panose="02000000000000000000" pitchFamily="2" charset="0"/>
                          <a:cs typeface="Roboto" panose="02000000000000000000" pitchFamily="2" charset="0"/>
                        </a:rPr>
                        <a:t>colours</a:t>
                      </a:r>
                      <a:r>
                        <a:rPr lang="en-US" sz="1000" b="1">
                          <a:solidFill>
                            <a:schemeClr val="bg1"/>
                          </a:solidFill>
                          <a:latin typeface="+mn-lt"/>
                          <a:ea typeface="Roboto" panose="02000000000000000000" pitchFamily="2" charset="0"/>
                          <a:cs typeface="Roboto" panose="02000000000000000000" pitchFamily="2" charset="0"/>
                        </a:rPr>
                        <a:t> </a:t>
                      </a:r>
                      <a:r>
                        <a:rPr lang="en-US" sz="1000">
                          <a:solidFill>
                            <a:schemeClr val="bg1"/>
                          </a:solidFill>
                          <a:latin typeface="+mn-lt"/>
                          <a:ea typeface="Roboto" panose="02000000000000000000" pitchFamily="2" charset="0"/>
                          <a:cs typeface="Roboto" panose="02000000000000000000" pitchFamily="2" charset="0"/>
                        </a:rPr>
                        <a:t>are red-orange, yellow-orange, yellow-green, blue-green, blue-purple, red-purple. They are mixed from one primary and one secondary </a:t>
                      </a:r>
                      <a:r>
                        <a:rPr lang="en-US" sz="1000" err="1">
                          <a:solidFill>
                            <a:schemeClr val="bg1"/>
                          </a:solidFill>
                          <a:latin typeface="+mn-lt"/>
                          <a:ea typeface="Roboto" panose="02000000000000000000" pitchFamily="2" charset="0"/>
                          <a:cs typeface="Roboto" panose="02000000000000000000" pitchFamily="2" charset="0"/>
                        </a:rPr>
                        <a:t>colour</a:t>
                      </a:r>
                      <a:r>
                        <a:rPr lang="en-US" sz="1000">
                          <a:solidFill>
                            <a:schemeClr val="bg1"/>
                          </a:solidFill>
                          <a:latin typeface="+mn-lt"/>
                          <a:ea typeface="Roboto" panose="02000000000000000000" pitchFamily="2" charset="0"/>
                          <a:cs typeface="Roboto" panose="02000000000000000000" pitchFamily="2" charset="0"/>
                        </a:rPr>
                        <a: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Tone can be created using the same pencil by pressing harder or lighter.</a:t>
                      </a:r>
                    </a:p>
                    <a:p>
                      <a:pPr>
                        <a:spcBef>
                          <a:spcPts val="0"/>
                        </a:spcBef>
                        <a:spcAft>
                          <a:spcPts val="0"/>
                        </a:spcAft>
                      </a:pPr>
                      <a:endParaRPr lang="en-US" sz="1000" b="1">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7509039"/>
                  </a:ext>
                </a:extLst>
              </a:tr>
              <a:tr h="34632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vary according to the amount of each primary </a:t>
                      </a:r>
                      <a:r>
                        <a:rPr lang="en-US" sz="1000" err="1">
                          <a:solidFill>
                            <a:schemeClr val="bg1"/>
                          </a:solidFill>
                          <a:latin typeface="+mn-lt"/>
                          <a:ea typeface="Roboto" panose="02000000000000000000" pitchFamily="2" charset="0"/>
                          <a:cs typeface="Roboto" panose="02000000000000000000" pitchFamily="2" charset="0"/>
                        </a:rPr>
                        <a:t>colour</a:t>
                      </a:r>
                      <a:r>
                        <a:rPr lang="en-US" sz="1000">
                          <a:solidFill>
                            <a:schemeClr val="bg1"/>
                          </a:solidFill>
                          <a:latin typeface="+mn-lt"/>
                          <a:ea typeface="Roboto" panose="02000000000000000000" pitchFamily="2" charset="0"/>
                          <a:cs typeface="Roboto" panose="02000000000000000000" pitchFamily="2" charset="0"/>
                        </a:rPr>
                        <a:t> used to mix it.</a:t>
                      </a:r>
                      <a:endParaRPr lang="en-US" sz="1000" b="1">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Tone can be created using different grades of pencil.</a:t>
                      </a:r>
                    </a:p>
                    <a:p>
                      <a:pPr>
                        <a:spcBef>
                          <a:spcPts val="0"/>
                        </a:spcBef>
                        <a:spcAft>
                          <a:spcPts val="0"/>
                        </a:spcAft>
                      </a:pPr>
                      <a:endParaRPr lang="en-US" sz="100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985167854"/>
                  </a:ext>
                </a:extLst>
              </a:tr>
              <a:tr h="17253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a:solidFill>
                            <a:schemeClr val="bg1"/>
                          </a:solidFill>
                          <a:latin typeface="+mn-lt"/>
                          <a:ea typeface="Roboto" panose="02000000000000000000" pitchFamily="2" charset="0"/>
                          <a:cs typeface="Roboto" panose="02000000000000000000" pitchFamily="2" charset="0"/>
                        </a:rPr>
                        <a:t>Prior knowledge of colour is explicitly reviewed in units across EYFS-KS2.</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Tone can be created using white pens and pencils, which highlight areas of the artwork.</a:t>
                      </a:r>
                    </a:p>
                    <a:p>
                      <a:pPr algn="l">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Linear shading is a method of creating tone, often with a pen.</a:t>
                      </a:r>
                    </a:p>
                    <a:p>
                      <a:pPr algn="l">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Examples of linear shading include hatching, cross hatching and contoured hatching.</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897661920"/>
                  </a:ext>
                </a:extLst>
              </a:tr>
              <a:tr h="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a:solidFill>
                            <a:schemeClr val="bg1"/>
                          </a:solidFill>
                          <a:latin typeface="+mn-lt"/>
                          <a:ea typeface="Roboto" panose="02000000000000000000" pitchFamily="2" charset="0"/>
                          <a:cs typeface="Roboto" panose="02000000000000000000" pitchFamily="2" charset="0"/>
                        </a:rPr>
                        <a:t>Prior knowledge of colour is explicitly reviewed in units across EYFS-KS2.</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a:solidFill>
                            <a:schemeClr val="bg1"/>
                          </a:solidFill>
                          <a:latin typeface="+mn-lt"/>
                          <a:ea typeface="Roboto" panose="02000000000000000000" pitchFamily="2" charset="0"/>
                          <a:cs typeface="Roboto" panose="02000000000000000000" pitchFamily="2" charset="0"/>
                        </a:rPr>
                        <a:t>Prior knowledge of tone is explicitly reviewed in units across EYFS-KS2.</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a:solidFill>
                  <a:srgbClr val="FFFFFF"/>
                </a:solidFill>
                <a:latin typeface="United Curriculum" panose="020B0604020202020204" charset="0"/>
                <a:ea typeface="Roboto Slab" pitchFamily="2" charset="0"/>
              </a:rPr>
              <a:t>Part 1 of 5</a:t>
            </a:r>
            <a:endParaRPr lang="en-GB" sz="1600" b="1">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16740586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a:ln w="12700">
                  <a:solidFill>
                    <a:schemeClr val="accent1"/>
                  </a:solidFill>
                </a:ln>
                <a:solidFill>
                  <a:schemeClr val="accent1"/>
                </a:solidFill>
              </a:rPr>
              <a:t>Art &amp; Design  </a:t>
            </a:r>
            <a:r>
              <a:rPr lang="en-GB"/>
              <a:t>Practical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1960107"/>
              </p:ext>
            </p:extLst>
          </p:nvPr>
        </p:nvGraphicFramePr>
        <p:xfrm>
          <a:off x="508001" y="1212770"/>
          <a:ext cx="8900694" cy="4923538"/>
        </p:xfrm>
        <a:graphic>
          <a:graphicData uri="http://schemas.openxmlformats.org/drawingml/2006/table">
            <a:tbl>
              <a:tblPr firstRow="1" bandRow="1">
                <a:tableStyleId>{5C22544A-7EE6-4342-B048-85BDC9FD1C3A}</a:tableStyleId>
              </a:tblPr>
              <a:tblGrid>
                <a:gridCol w="232794">
                  <a:extLst>
                    <a:ext uri="{9D8B030D-6E8A-4147-A177-3AD203B41FA5}">
                      <a16:colId xmlns:a16="http://schemas.microsoft.com/office/drawing/2014/main" val="4050479491"/>
                    </a:ext>
                  </a:extLst>
                </a:gridCol>
                <a:gridCol w="2112948">
                  <a:extLst>
                    <a:ext uri="{9D8B030D-6E8A-4147-A177-3AD203B41FA5}">
                      <a16:colId xmlns:a16="http://schemas.microsoft.com/office/drawing/2014/main" val="2147120956"/>
                    </a:ext>
                  </a:extLst>
                </a:gridCol>
                <a:gridCol w="2184984">
                  <a:extLst>
                    <a:ext uri="{9D8B030D-6E8A-4147-A177-3AD203B41FA5}">
                      <a16:colId xmlns:a16="http://schemas.microsoft.com/office/drawing/2014/main" val="1774532067"/>
                    </a:ext>
                  </a:extLst>
                </a:gridCol>
                <a:gridCol w="2184984">
                  <a:extLst>
                    <a:ext uri="{9D8B030D-6E8A-4147-A177-3AD203B41FA5}">
                      <a16:colId xmlns:a16="http://schemas.microsoft.com/office/drawing/2014/main" val="3964319837"/>
                    </a:ext>
                  </a:extLst>
                </a:gridCol>
                <a:gridCol w="2184984">
                  <a:extLst>
                    <a:ext uri="{9D8B030D-6E8A-4147-A177-3AD203B41FA5}">
                      <a16:colId xmlns:a16="http://schemas.microsoft.com/office/drawing/2014/main" val="322257621"/>
                    </a:ext>
                  </a:extLst>
                </a:gridCol>
              </a:tblGrid>
              <a:tr h="203313">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a:solidFill>
                            <a:schemeClr val="bg1"/>
                          </a:solidFill>
                          <a:latin typeface="+mn-lt"/>
                        </a:rPr>
                        <a:t>Formal Elements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hMerge="1">
                  <a:txBody>
                    <a:bodyPr/>
                    <a:lstStyle/>
                    <a:p>
                      <a:pPr algn="ctr"/>
                      <a:endParaRPr lang="en-GB" sz="1050">
                        <a:solidFill>
                          <a:schemeClr val="bg1"/>
                        </a:solidFill>
                        <a:latin typeface="United Curriculum" panose="020B0604020202020204" charset="0"/>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1">
                        <a:solidFill>
                          <a:schemeClr val="bg1"/>
                        </a:solidFill>
                        <a:latin typeface="+mn-lt"/>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1">
                        <a:solidFill>
                          <a:schemeClr val="bg1"/>
                        </a:solidFill>
                        <a:latin typeface="+mn-lt"/>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405091061"/>
                  </a:ext>
                </a:extLst>
              </a:tr>
              <a:tr h="203313">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US" sz="1000" b="1">
                          <a:solidFill>
                            <a:schemeClr val="bg1"/>
                          </a:solidFill>
                          <a:latin typeface="+mn-lt"/>
                        </a:rPr>
                        <a:t>Line</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r>
                        <a:rPr lang="en-US" sz="1000" b="1">
                          <a:solidFill>
                            <a:schemeClr val="bg1"/>
                          </a:solidFill>
                          <a:latin typeface="+mn-lt"/>
                        </a:rPr>
                        <a:t>Form</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r>
                        <a:rPr lang="en-US" sz="1000" b="1">
                          <a:solidFill>
                            <a:schemeClr val="bg1"/>
                          </a:solidFill>
                          <a:latin typeface="+mn-lt"/>
                        </a:rPr>
                        <a:t>Space</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r>
                        <a:rPr lang="en-US" sz="1000" b="1">
                          <a:solidFill>
                            <a:schemeClr val="bg1"/>
                          </a:solidFill>
                          <a:latin typeface="+mn-lt"/>
                        </a:rPr>
                        <a:t>Shape</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312208">
                <a:tc>
                  <a:txBody>
                    <a:bodyPr/>
                    <a:lstStyle/>
                    <a:p>
                      <a:pPr algn="ctr">
                        <a:spcAft>
                          <a:spcPts val="0"/>
                        </a:spcAft>
                      </a:pPr>
                      <a:r>
                        <a:rPr lang="en-GB" sz="800" b="1">
                          <a:solidFill>
                            <a:schemeClr val="bg1"/>
                          </a:solidFill>
                          <a:latin typeface="Roboto" panose="02000000000000000000" pitchFamily="2" charset="0"/>
                          <a:ea typeface="Roboto" panose="02000000000000000000" pitchFamily="2" charset="0"/>
                          <a:cs typeface="Roboto" panose="02000000000000000000" pitchFamily="2" charset="0"/>
                        </a:rPr>
                        <a:t>N0-4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Make marks including lines and closed shapes.</a:t>
                      </a:r>
                      <a:endParaRPr lang="en-GB"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Make 3D sculptures in junk modelling.</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Implicitly create space when junk modelling.</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Select items in junk modelling based on their shape.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01147895"/>
                  </a:ext>
                </a:extLst>
              </a:tr>
              <a:tr h="297169">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Rec</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extLst>
                  <a:ext uri="{0D108BD9-81ED-4DB2-BD59-A6C34878D82A}">
                    <a16:rowId xmlns:a16="http://schemas.microsoft.com/office/drawing/2014/main" val="703097556"/>
                  </a:ext>
                </a:extLst>
              </a:tr>
              <a:tr h="295656">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A line is a mark made on a surface that joins different points. </a:t>
                      </a:r>
                    </a:p>
                    <a:p>
                      <a:pPr>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Lines can vary in length, width, direction and shape.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A continuous line drawing is one where the pencil does not leave the page.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Doing the same thing with different materials - like pencil, crayon, pens, charcoal - can create different lines.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spcAft>
                          <a:spcPts val="600"/>
                        </a:spcAft>
                      </a:pPr>
                      <a:r>
                        <a:rPr lang="en-US" sz="1000">
                          <a:solidFill>
                            <a:schemeClr val="bg1"/>
                          </a:solidFill>
                          <a:latin typeface="+mn-lt"/>
                          <a:ea typeface="Roboto" panose="02000000000000000000" pitchFamily="2" charset="0"/>
                          <a:cs typeface="Roboto" panose="02000000000000000000" pitchFamily="2" charset="0"/>
                        </a:rPr>
                        <a:t>A form is something that you can view from all sides [it is 3D].</a:t>
                      </a:r>
                    </a:p>
                    <a:p>
                      <a:pPr>
                        <a:spcAft>
                          <a:spcPts val="600"/>
                        </a:spcAft>
                      </a:pPr>
                      <a:r>
                        <a:rPr lang="en-US" sz="1000">
                          <a:solidFill>
                            <a:schemeClr val="bg1"/>
                          </a:solidFill>
                          <a:latin typeface="+mn-lt"/>
                          <a:ea typeface="Roboto" panose="02000000000000000000" pitchFamily="2" charset="0"/>
                          <a:cs typeface="Roboto" panose="02000000000000000000" pitchFamily="2" charset="0"/>
                        </a:rPr>
                        <a:t>A form can be created as a sculpture.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Space is an area around an object. Space is created when you make a 3D sculpture (e.g. the gap between two parts of the sculpture).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Drawing can be about representing flat [2D] objects using [2D] shapes on paper.</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a:spcBef>
                          <a:spcPts val="0"/>
                        </a:spcBef>
                        <a:spcAft>
                          <a:spcPts val="0"/>
                        </a:spcAft>
                      </a:pPr>
                      <a:endParaRPr lang="en-US" sz="100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Space can be found around existing objects and used to create art.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Shapes can be found in existing objects and used to create art.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256699385"/>
                  </a:ext>
                </a:extLst>
              </a:tr>
              <a:tr h="377529">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a:spcBef>
                          <a:spcPts val="0"/>
                        </a:spcBef>
                        <a:spcAft>
                          <a:spcPts val="0"/>
                        </a:spcAft>
                      </a:pPr>
                      <a:endParaRPr lang="en-US" sz="1000" b="1">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a:spcBef>
                          <a:spcPts val="0"/>
                        </a:spcBef>
                        <a:spcAft>
                          <a:spcPts val="0"/>
                        </a:spcAft>
                      </a:pPr>
                      <a:endParaRPr lang="en-US" sz="1000" b="1">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a:spcBef>
                          <a:spcPts val="0"/>
                        </a:spcBef>
                        <a:spcAft>
                          <a:spcPts val="0"/>
                        </a:spcAft>
                      </a:pPr>
                      <a:endParaRPr lang="en-US" sz="1000" b="1">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extLst>
                  <a:ext uri="{0D108BD9-81ED-4DB2-BD59-A6C34878D82A}">
                    <a16:rowId xmlns:a16="http://schemas.microsoft.com/office/drawing/2014/main" val="527509039"/>
                  </a:ext>
                </a:extLst>
              </a:tr>
              <a:tr h="34632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spcBef>
                          <a:spcPts val="0"/>
                        </a:spcBef>
                        <a:spcAft>
                          <a:spcPts val="0"/>
                        </a:spcAft>
                      </a:pPr>
                      <a:r>
                        <a:rPr lang="en-US" sz="1000" b="0">
                          <a:solidFill>
                            <a:schemeClr val="bg1"/>
                          </a:solidFill>
                          <a:latin typeface="+mn-lt"/>
                          <a:ea typeface="Roboto" panose="02000000000000000000" pitchFamily="2" charset="0"/>
                        </a:rPr>
                        <a:t>Prior knowledge of line is explicitly reviewed in units across EYFS-KS2.</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A form can be represented using tone in a 2D artwork</a:t>
                      </a:r>
                      <a:endParaRPr lang="en-US" sz="100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spcBef>
                          <a:spcPts val="0"/>
                        </a:spcBef>
                        <a:spcAft>
                          <a:spcPts val="0"/>
                        </a:spcAft>
                      </a:pPr>
                      <a:endParaRPr lang="en-US" sz="100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Drawing can be about representing 3D forms with 2D shapes on paper (a 2D surface).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985167854"/>
                  </a:ext>
                </a:extLst>
              </a:tr>
              <a:tr h="17253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a:solidFill>
                            <a:schemeClr val="bg1"/>
                          </a:solidFill>
                          <a:latin typeface="+mn-lt"/>
                          <a:ea typeface="Roboto" panose="02000000000000000000" pitchFamily="2" charset="0"/>
                        </a:rPr>
                        <a:t>Prior knowledge of form is explicitly reviewed in units across EYFS-KS2.</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extLst>
                  <a:ext uri="{0D108BD9-81ED-4DB2-BD59-A6C34878D82A}">
                    <a16:rowId xmlns:a16="http://schemas.microsoft.com/office/drawing/2014/main" val="3897661920"/>
                  </a:ext>
                </a:extLst>
              </a:tr>
              <a:tr h="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0">
                          <a:solidFill>
                            <a:schemeClr val="bg1"/>
                          </a:solidFill>
                          <a:latin typeface="+mn-lt"/>
                          <a:ea typeface="Roboto" panose="02000000000000000000" pitchFamily="2" charset="0"/>
                        </a:rPr>
                        <a:t>Prior knowledge of form is explicitly reviewed in units across EYFS-KS2.</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0">
                          <a:solidFill>
                            <a:schemeClr val="bg1"/>
                          </a:solidFill>
                          <a:latin typeface="+mn-lt"/>
                          <a:ea typeface="Roboto" panose="02000000000000000000" pitchFamily="2" charset="0"/>
                        </a:rPr>
                        <a:t>Prior knowledge of space is explicitly reviewed in units across EYFS-KS2.</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b="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0">
                          <a:solidFill>
                            <a:schemeClr val="bg1"/>
                          </a:solidFill>
                          <a:latin typeface="+mn-lt"/>
                          <a:ea typeface="Roboto" panose="02000000000000000000" pitchFamily="2" charset="0"/>
                        </a:rPr>
                        <a:t>Prior knowledge of shape is explicitly reviewed in units across EYFS-KS2.</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b="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a:solidFill>
                  <a:srgbClr val="FFFFFF"/>
                </a:solidFill>
                <a:latin typeface="United Curriculum" panose="020B0604020202020204" charset="0"/>
                <a:ea typeface="Roboto Slab" pitchFamily="2" charset="0"/>
              </a:rPr>
              <a:t>Part 2 of 5</a:t>
            </a:r>
            <a:endParaRPr lang="en-GB" sz="1600" b="1">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17225730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a:ln w="12700">
                  <a:solidFill>
                    <a:schemeClr val="accent1"/>
                  </a:solidFill>
                </a:ln>
                <a:solidFill>
                  <a:schemeClr val="accent1"/>
                </a:solidFill>
              </a:rPr>
              <a:t>Art &amp; Design  </a:t>
            </a:r>
            <a:r>
              <a:rPr lang="en-GB"/>
              <a:t>Practical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2171272417"/>
              </p:ext>
            </p:extLst>
          </p:nvPr>
        </p:nvGraphicFramePr>
        <p:xfrm>
          <a:off x="508002" y="1212770"/>
          <a:ext cx="8571830" cy="3152066"/>
        </p:xfrm>
        <a:graphic>
          <a:graphicData uri="http://schemas.openxmlformats.org/drawingml/2006/table">
            <a:tbl>
              <a:tblPr firstRow="1" bandRow="1">
                <a:tableStyleId>{5C22544A-7EE6-4342-B048-85BDC9FD1C3A}</a:tableStyleId>
              </a:tblPr>
              <a:tblGrid>
                <a:gridCol w="297107">
                  <a:extLst>
                    <a:ext uri="{9D8B030D-6E8A-4147-A177-3AD203B41FA5}">
                      <a16:colId xmlns:a16="http://schemas.microsoft.com/office/drawing/2014/main" val="4050479491"/>
                    </a:ext>
                  </a:extLst>
                </a:gridCol>
                <a:gridCol w="3991480">
                  <a:extLst>
                    <a:ext uri="{9D8B030D-6E8A-4147-A177-3AD203B41FA5}">
                      <a16:colId xmlns:a16="http://schemas.microsoft.com/office/drawing/2014/main" val="2147120956"/>
                    </a:ext>
                  </a:extLst>
                </a:gridCol>
                <a:gridCol w="4283243">
                  <a:extLst>
                    <a:ext uri="{9D8B030D-6E8A-4147-A177-3AD203B41FA5}">
                      <a16:colId xmlns:a16="http://schemas.microsoft.com/office/drawing/2014/main" val="1774532067"/>
                    </a:ext>
                  </a:extLst>
                </a:gridCol>
              </a:tblGrid>
              <a:tr h="203313">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a:solidFill>
                            <a:schemeClr val="bg1"/>
                          </a:solidFill>
                          <a:latin typeface="+mn-lt"/>
                        </a:rPr>
                        <a:t>Formal Elements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hMerge="1">
                  <a:txBody>
                    <a:bodyPr/>
                    <a:lstStyle/>
                    <a:p>
                      <a:pPr algn="ctr"/>
                      <a:endParaRPr lang="en-GB" sz="1050">
                        <a:solidFill>
                          <a:schemeClr val="bg1"/>
                        </a:solidFill>
                        <a:latin typeface="United Curriculum" panose="020B0604020202020204" charset="0"/>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405091061"/>
                  </a:ext>
                </a:extLst>
              </a:tr>
              <a:tr h="203313">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US" sz="1000" b="1">
                          <a:solidFill>
                            <a:schemeClr val="bg1"/>
                          </a:solidFill>
                          <a:latin typeface="+mn-lt"/>
                        </a:rPr>
                        <a:t>Pattern</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r>
                        <a:rPr lang="en-US" sz="1000" b="1">
                          <a:solidFill>
                            <a:schemeClr val="bg1"/>
                          </a:solidFill>
                          <a:latin typeface="+mn-lt"/>
                        </a:rPr>
                        <a:t>Texture</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312208">
                <a:tc>
                  <a:txBody>
                    <a:bodyPr/>
                    <a:lstStyle/>
                    <a:p>
                      <a:pPr algn="ctr">
                        <a:spcAft>
                          <a:spcPts val="0"/>
                        </a:spcAft>
                      </a:pPr>
                      <a:r>
                        <a:rPr lang="en-GB" sz="800" b="1">
                          <a:solidFill>
                            <a:schemeClr val="bg1"/>
                          </a:solidFill>
                          <a:latin typeface="Roboto" panose="02000000000000000000" pitchFamily="2" charset="0"/>
                          <a:ea typeface="Roboto" panose="02000000000000000000" pitchFamily="2" charset="0"/>
                          <a:cs typeface="Roboto" panose="02000000000000000000" pitchFamily="2" charset="0"/>
                        </a:rPr>
                        <a:t>N0-4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Create patterns when making marks. Describe patterns.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Describe how materials feel using words like rough and smooth.</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01147895"/>
                  </a:ext>
                </a:extLst>
              </a:tr>
              <a:tr h="297169">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Rec</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extLst>
                  <a:ext uri="{0D108BD9-81ED-4DB2-BD59-A6C34878D82A}">
                    <a16:rowId xmlns:a16="http://schemas.microsoft.com/office/drawing/2014/main" val="703097556"/>
                  </a:ext>
                </a:extLst>
              </a:tr>
              <a:tr h="295656">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Patterns can be created with a series of repeated marks like dots and lines.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Identify patterns in the world around us.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Texture is how something feels. Artists can make art that tells us how something might feel, without us having to touch it.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256699385"/>
                  </a:ext>
                </a:extLst>
              </a:tr>
              <a:tr h="377529">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a:spcBef>
                          <a:spcPts val="0"/>
                        </a:spcBef>
                        <a:spcAft>
                          <a:spcPts val="0"/>
                        </a:spcAft>
                      </a:pPr>
                      <a:endParaRPr lang="en-US" sz="1000" b="1">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7509039"/>
                  </a:ext>
                </a:extLst>
              </a:tr>
              <a:tr h="34632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spcBef>
                          <a:spcPts val="0"/>
                        </a:spcBef>
                        <a:spcAft>
                          <a:spcPts val="0"/>
                        </a:spcAft>
                      </a:pPr>
                      <a:endParaRPr lang="en-US" sz="1000" b="1">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a:spcBef>
                          <a:spcPts val="0"/>
                        </a:spcBef>
                        <a:spcAft>
                          <a:spcPts val="0"/>
                        </a:spcAft>
                      </a:pPr>
                      <a:endParaRPr lang="en-US" sz="100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985167854"/>
                  </a:ext>
                </a:extLst>
              </a:tr>
              <a:tr h="17253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897661920"/>
                  </a:ext>
                </a:extLst>
              </a:tr>
              <a:tr h="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a:solidFill>
                            <a:schemeClr val="bg1"/>
                          </a:solidFill>
                          <a:latin typeface="+mn-lt"/>
                          <a:ea typeface="Roboto" panose="02000000000000000000" pitchFamily="2" charset="0"/>
                          <a:cs typeface="Roboto" panose="02000000000000000000" pitchFamily="2" charset="0"/>
                        </a:rPr>
                        <a:t>Prior knowledge of pattern is explicitly reviewed in units across EYFS-KS2.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a:solidFill>
                            <a:schemeClr val="bg1"/>
                          </a:solidFill>
                          <a:latin typeface="+mn-lt"/>
                          <a:ea typeface="Roboto" panose="02000000000000000000" pitchFamily="2" charset="0"/>
                          <a:cs typeface="Roboto" panose="02000000000000000000" pitchFamily="2" charset="0"/>
                        </a:rPr>
                        <a:t>Prior knowledge of texture is explicitly reviewed in units across EYFS-KS2.</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a:solidFill>
                  <a:srgbClr val="FFFFFF"/>
                </a:solidFill>
                <a:latin typeface="United Curriculum" panose="020B0604020202020204" charset="0"/>
                <a:ea typeface="Roboto Slab" pitchFamily="2" charset="0"/>
              </a:rPr>
              <a:t>Part 3 of 5</a:t>
            </a:r>
            <a:endParaRPr lang="en-GB" sz="1600" b="1">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17687602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a:ln w="12700">
                  <a:solidFill>
                    <a:schemeClr val="accent1"/>
                  </a:solidFill>
                </a:ln>
                <a:solidFill>
                  <a:schemeClr val="accent1"/>
                </a:solidFill>
              </a:rPr>
              <a:t>Art &amp; Design  </a:t>
            </a:r>
            <a:r>
              <a:rPr lang="en-GB"/>
              <a:t>Practical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952957384"/>
              </p:ext>
            </p:extLst>
          </p:nvPr>
        </p:nvGraphicFramePr>
        <p:xfrm>
          <a:off x="203201" y="1116987"/>
          <a:ext cx="9169399" cy="4930440"/>
        </p:xfrm>
        <a:graphic>
          <a:graphicData uri="http://schemas.openxmlformats.org/drawingml/2006/table">
            <a:tbl>
              <a:tblPr firstRow="1" bandRow="1">
                <a:tableStyleId>{5C22544A-7EE6-4342-B048-85BDC9FD1C3A}</a:tableStyleId>
              </a:tblPr>
              <a:tblGrid>
                <a:gridCol w="232794">
                  <a:extLst>
                    <a:ext uri="{9D8B030D-6E8A-4147-A177-3AD203B41FA5}">
                      <a16:colId xmlns:a16="http://schemas.microsoft.com/office/drawing/2014/main" val="4050479491"/>
                    </a:ext>
                  </a:extLst>
                </a:gridCol>
                <a:gridCol w="2364355">
                  <a:extLst>
                    <a:ext uri="{9D8B030D-6E8A-4147-A177-3AD203B41FA5}">
                      <a16:colId xmlns:a16="http://schemas.microsoft.com/office/drawing/2014/main" val="2147120956"/>
                    </a:ext>
                  </a:extLst>
                </a:gridCol>
                <a:gridCol w="2571750">
                  <a:extLst>
                    <a:ext uri="{9D8B030D-6E8A-4147-A177-3AD203B41FA5}">
                      <a16:colId xmlns:a16="http://schemas.microsoft.com/office/drawing/2014/main" val="1774532067"/>
                    </a:ext>
                  </a:extLst>
                </a:gridCol>
                <a:gridCol w="2609850">
                  <a:extLst>
                    <a:ext uri="{9D8B030D-6E8A-4147-A177-3AD203B41FA5}">
                      <a16:colId xmlns:a16="http://schemas.microsoft.com/office/drawing/2014/main" val="3964319837"/>
                    </a:ext>
                  </a:extLst>
                </a:gridCol>
                <a:gridCol w="1390650">
                  <a:extLst>
                    <a:ext uri="{9D8B030D-6E8A-4147-A177-3AD203B41FA5}">
                      <a16:colId xmlns:a16="http://schemas.microsoft.com/office/drawing/2014/main" val="322257621"/>
                    </a:ext>
                  </a:extLst>
                </a:gridCol>
              </a:tblGrid>
              <a:tr h="203313">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a:solidFill>
                            <a:schemeClr val="bg1"/>
                          </a:solidFill>
                          <a:latin typeface="+mn-lt"/>
                        </a:rPr>
                        <a:t>Control of Materials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hMerge="1">
                  <a:txBody>
                    <a:bodyPr/>
                    <a:lstStyle/>
                    <a:p>
                      <a:pPr algn="ctr"/>
                      <a:endParaRPr lang="en-GB" sz="1050">
                        <a:solidFill>
                          <a:schemeClr val="bg1"/>
                        </a:solidFill>
                        <a:latin typeface="United Curriculum" panose="020B0604020202020204" charset="0"/>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1">
                        <a:solidFill>
                          <a:schemeClr val="bg1"/>
                        </a:solidFill>
                        <a:latin typeface="+mn-lt"/>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1">
                        <a:solidFill>
                          <a:schemeClr val="bg1"/>
                        </a:solidFill>
                        <a:latin typeface="+mn-lt"/>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405091061"/>
                  </a:ext>
                </a:extLst>
              </a:tr>
              <a:tr h="203313">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GB" sz="1000" b="1">
                          <a:solidFill>
                            <a:schemeClr val="bg1"/>
                          </a:solidFill>
                          <a:latin typeface="+mn-lt"/>
                        </a:rPr>
                        <a:t>Printing</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r>
                        <a:rPr lang="en-GB" sz="1000" b="1">
                          <a:solidFill>
                            <a:schemeClr val="bg1"/>
                          </a:solidFill>
                          <a:latin typeface="+mn-lt"/>
                        </a:rPr>
                        <a:t>Sculpture</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r>
                        <a:rPr lang="en-US" sz="1000" b="1">
                          <a:solidFill>
                            <a:schemeClr val="bg1"/>
                          </a:solidFill>
                          <a:latin typeface="+mn-lt"/>
                        </a:rPr>
                        <a:t>Digital</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r>
                        <a:rPr lang="en-US" sz="1000" b="1">
                          <a:solidFill>
                            <a:schemeClr val="bg1"/>
                          </a:solidFill>
                          <a:latin typeface="+mn-lt"/>
                        </a:rPr>
                        <a:t>Mixed Media</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312208">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EYFS</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Make simple prints using poster paints.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Explore making sculptures using a range of materials and junk modelling</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extLst>
                  <a:ext uri="{0D108BD9-81ED-4DB2-BD59-A6C34878D82A}">
                    <a16:rowId xmlns:a16="http://schemas.microsoft.com/office/drawing/2014/main" val="3501147895"/>
                  </a:ext>
                </a:extLst>
              </a:tr>
              <a:tr h="295656">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Press print onto paper or fabric using the natural </a:t>
                      </a:r>
                      <a:r>
                        <a:rPr lang="en-US" sz="1000" err="1">
                          <a:solidFill>
                            <a:schemeClr val="bg1"/>
                          </a:solidFill>
                          <a:latin typeface="+mn-lt"/>
                          <a:ea typeface="Roboto" panose="02000000000000000000" pitchFamily="2" charset="0"/>
                          <a:cs typeface="Roboto" panose="02000000000000000000" pitchFamily="2" charset="0"/>
                        </a:rPr>
                        <a:t>colour</a:t>
                      </a:r>
                      <a:r>
                        <a:rPr lang="en-US" sz="1000">
                          <a:solidFill>
                            <a:schemeClr val="bg1"/>
                          </a:solidFill>
                          <a:latin typeface="+mn-lt"/>
                          <a:ea typeface="Roboto" panose="02000000000000000000" pitchFamily="2" charset="0"/>
                          <a:cs typeface="Roboto" panose="02000000000000000000" pitchFamily="2" charset="0"/>
                        </a:rPr>
                        <a:t> of the leaves.</a:t>
                      </a:r>
                    </a:p>
                    <a:p>
                      <a:pPr>
                        <a:spcBef>
                          <a:spcPts val="0"/>
                        </a:spcBef>
                        <a:spcAft>
                          <a:spcPts val="0"/>
                        </a:spcAft>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Create a paper sculpture by folding and twisting and gluing it together.</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spcAft>
                          <a:spcPts val="0"/>
                        </a:spcAft>
                      </a:pPr>
                      <a:r>
                        <a:rPr lang="en-US" sz="1000">
                          <a:solidFill>
                            <a:schemeClr val="bg1"/>
                          </a:solidFill>
                          <a:latin typeface="+mn-lt"/>
                          <a:ea typeface="Roboto" panose="02000000000000000000" pitchFamily="2" charset="0"/>
                          <a:cs typeface="Roboto" panose="02000000000000000000" pitchFamily="2" charset="0"/>
                        </a:rPr>
                        <a:t>Using crayons to transfer texture and pattern from existing surfaces.</a:t>
                      </a:r>
                    </a:p>
                    <a:p>
                      <a:pPr>
                        <a:spcAft>
                          <a:spcPts val="0"/>
                        </a:spcAft>
                      </a:pPr>
                      <a:r>
                        <a:rPr lang="en-US" sz="1000">
                          <a:solidFill>
                            <a:schemeClr val="bg1"/>
                          </a:solidFill>
                          <a:latin typeface="+mn-lt"/>
                          <a:ea typeface="Roboto" panose="02000000000000000000" pitchFamily="2" charset="0"/>
                          <a:cs typeface="Roboto" panose="02000000000000000000" pitchFamily="2" charset="0"/>
                        </a:rPr>
                        <a:t>Monoprint onto paper.</a:t>
                      </a:r>
                    </a:p>
                    <a:p>
                      <a:pPr>
                        <a:spcAft>
                          <a:spcPts val="0"/>
                        </a:spcAft>
                      </a:pPr>
                      <a:r>
                        <a:rPr lang="en-US" sz="1000">
                          <a:solidFill>
                            <a:schemeClr val="bg1"/>
                          </a:solidFill>
                          <a:latin typeface="+mn-lt"/>
                          <a:ea typeface="Roboto" panose="02000000000000000000" pitchFamily="2" charset="0"/>
                          <a:cs typeface="Roboto" panose="02000000000000000000" pitchFamily="2" charset="0"/>
                        </a:rPr>
                        <a:t>Create a plate to make a press print. Apply ink (or paint) with a roller. Press print onto paper or fabric using a plate.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spcBef>
                          <a:spcPts val="0"/>
                        </a:spcBef>
                        <a:spcAft>
                          <a:spcPts val="0"/>
                        </a:spcAft>
                      </a:pPr>
                      <a:endParaRPr lang="en-US" sz="100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Take photographs of objects and surfaces using cameras or tablets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Create a collage.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a:solidFill>
                          <a:schemeClr val="bg1"/>
                        </a:solidFill>
                        <a:latin typeface="+mn-lt"/>
                        <a:ea typeface="Roboto" panose="02000000000000000000" pitchFamily="2" charset="0"/>
                        <a:cs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256699385"/>
                  </a:ext>
                </a:extLst>
              </a:tr>
              <a:tr h="377529">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a:spcAft>
                          <a:spcPts val="0"/>
                        </a:spcAft>
                      </a:pPr>
                      <a:r>
                        <a:rPr lang="en-US" sz="1000">
                          <a:solidFill>
                            <a:schemeClr val="bg1"/>
                          </a:solidFill>
                          <a:latin typeface="+mn-lt"/>
                          <a:ea typeface="Roboto" panose="02000000000000000000" pitchFamily="2" charset="0"/>
                          <a:cs typeface="Roboto" panose="02000000000000000000" pitchFamily="2" charset="0"/>
                        </a:rPr>
                        <a:t>Make a tile using clay.</a:t>
                      </a:r>
                    </a:p>
                    <a:p>
                      <a:pPr>
                        <a:spcAft>
                          <a:spcPts val="0"/>
                        </a:spcAft>
                      </a:pPr>
                      <a:r>
                        <a:rPr lang="en-US" sz="1000">
                          <a:solidFill>
                            <a:schemeClr val="bg1"/>
                          </a:solidFill>
                          <a:latin typeface="+mn-lt"/>
                          <a:ea typeface="Roboto" panose="02000000000000000000" pitchFamily="2" charset="0"/>
                          <a:cs typeface="Roboto" panose="02000000000000000000" pitchFamily="2" charset="0"/>
                        </a:rPr>
                        <a:t>Make a raised relief by adding layers of clay.</a:t>
                      </a:r>
                    </a:p>
                    <a:p>
                      <a:pPr>
                        <a:spcAft>
                          <a:spcPts val="0"/>
                        </a:spcAft>
                      </a:pPr>
                      <a:r>
                        <a:rPr lang="en-US" sz="1000">
                          <a:solidFill>
                            <a:schemeClr val="bg1"/>
                          </a:solidFill>
                          <a:latin typeface="+mn-lt"/>
                          <a:ea typeface="Roboto" panose="02000000000000000000" pitchFamily="2" charset="0"/>
                          <a:cs typeface="Roboto" panose="02000000000000000000" pitchFamily="2" charset="0"/>
                        </a:rPr>
                        <a:t>Use slip (a mixture of clay and water) as a glue in ceramics.</a:t>
                      </a:r>
                    </a:p>
                    <a:p>
                      <a:pPr>
                        <a:spcAft>
                          <a:spcPts val="0"/>
                        </a:spcAft>
                      </a:pPr>
                      <a:r>
                        <a:rPr lang="en-US" sz="1000">
                          <a:solidFill>
                            <a:schemeClr val="bg1"/>
                          </a:solidFill>
                          <a:latin typeface="+mn-lt"/>
                          <a:ea typeface="Roboto" panose="02000000000000000000" pitchFamily="2" charset="0"/>
                          <a:cs typeface="Roboto" panose="02000000000000000000" pitchFamily="2" charset="0"/>
                        </a:rPr>
                        <a:t>Score surfaces before adding slip to help the pieces attach more reliably.</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Take photographs of tableau vivant, which is made by standing still to represent the figures in a story.</a:t>
                      </a:r>
                    </a:p>
                    <a:p>
                      <a:pPr>
                        <a:spcBef>
                          <a:spcPts val="0"/>
                        </a:spcBef>
                        <a:spcAft>
                          <a:spcPts val="0"/>
                        </a:spcAft>
                      </a:pPr>
                      <a:endParaRPr lang="en-US" sz="1000" b="1">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Create a montage</a:t>
                      </a:r>
                      <a:endParaRPr lang="en-US" sz="1000" b="1">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7509039"/>
                  </a:ext>
                </a:extLst>
              </a:tr>
              <a:tr h="34632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spcBef>
                          <a:spcPts val="0"/>
                        </a:spcBef>
                        <a:spcAft>
                          <a:spcPts val="0"/>
                        </a:spcAft>
                      </a:pPr>
                      <a:r>
                        <a:rPr lang="en-US" sz="1000" err="1">
                          <a:solidFill>
                            <a:schemeClr val="bg1"/>
                          </a:solidFill>
                          <a:latin typeface="+mn-lt"/>
                          <a:ea typeface="Roboto" panose="02000000000000000000" pitchFamily="2" charset="0"/>
                          <a:cs typeface="Roboto" panose="02000000000000000000" pitchFamily="2" charset="0"/>
                        </a:rPr>
                        <a:t>Collagraphic</a:t>
                      </a:r>
                      <a:r>
                        <a:rPr lang="en-US" sz="1000">
                          <a:solidFill>
                            <a:schemeClr val="bg1"/>
                          </a:solidFill>
                          <a:latin typeface="+mn-lt"/>
                          <a:ea typeface="Roboto" panose="02000000000000000000" pitchFamily="2" charset="0"/>
                          <a:cs typeface="Roboto" panose="02000000000000000000" pitchFamily="2" charset="0"/>
                        </a:rPr>
                        <a:t> printmaking is a process in which materials are built up on a plate to be printed from.</a:t>
                      </a:r>
                      <a:endParaRPr lang="en-US" sz="1000" b="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Arrange a 3D composition by considering size, shape, texture and space between objects</a:t>
                      </a:r>
                      <a:endParaRPr lang="en-US" sz="100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spcBef>
                          <a:spcPts val="0"/>
                        </a:spcBef>
                        <a:spcAft>
                          <a:spcPts val="0"/>
                        </a:spcAft>
                      </a:pPr>
                      <a:endParaRPr lang="en-US" sz="100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extLst>
                  <a:ext uri="{0D108BD9-81ED-4DB2-BD59-A6C34878D82A}">
                    <a16:rowId xmlns:a16="http://schemas.microsoft.com/office/drawing/2014/main" val="2985167854"/>
                  </a:ext>
                </a:extLst>
              </a:tr>
              <a:tr h="172533">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a:solidFill>
                            <a:schemeClr val="bg1"/>
                          </a:solidFill>
                          <a:latin typeface="+mn-lt"/>
                          <a:ea typeface="Roboto" panose="02000000000000000000" pitchFamily="2" charset="0"/>
                          <a:cs typeface="Roboto" panose="02000000000000000000" pitchFamily="2" charset="0"/>
                        </a:rPr>
                        <a:t>Prior knowledge of printing is explicitly reviewed.</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Origami is a Japanese artform of creating 3D models by folding a piece of paper.</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Design figures and characters in software </a:t>
                      </a:r>
                      <a:r>
                        <a:rPr lang="en-US" sz="1000" err="1">
                          <a:solidFill>
                            <a:schemeClr val="bg1"/>
                          </a:solidFill>
                          <a:latin typeface="+mn-lt"/>
                          <a:ea typeface="Roboto" panose="02000000000000000000" pitchFamily="2" charset="0"/>
                          <a:cs typeface="Roboto" panose="02000000000000000000" pitchFamily="2" charset="0"/>
                        </a:rPr>
                        <a:t>programmes</a:t>
                      </a:r>
                      <a:r>
                        <a:rPr lang="en-US" sz="1000">
                          <a:solidFill>
                            <a:schemeClr val="bg1"/>
                          </a:solidFill>
                          <a:latin typeface="+mn-lt"/>
                          <a:ea typeface="Roboto" panose="02000000000000000000" pitchFamily="2" charset="0"/>
                          <a:cs typeface="Roboto" panose="02000000000000000000" pitchFamily="2" charset="0"/>
                        </a:rPr>
                        <a:t> (e.g. PowerPoint).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0">
                        <a:solidFill>
                          <a:schemeClr val="bg1"/>
                        </a:solidFill>
                        <a:latin typeface="+mn-lt"/>
                        <a:ea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extLst>
                  <a:ext uri="{0D108BD9-81ED-4DB2-BD59-A6C34878D82A}">
                    <a16:rowId xmlns:a16="http://schemas.microsoft.com/office/drawing/2014/main" val="3897661920"/>
                  </a:ext>
                </a:extLst>
              </a:tr>
              <a:tr h="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Cut, shape and manipulate existing objects to create a sculpture.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b="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a:solidFill>
                            <a:schemeClr val="bg1"/>
                          </a:solidFill>
                          <a:latin typeface="+mn-lt"/>
                          <a:ea typeface="Roboto" panose="02000000000000000000" pitchFamily="2" charset="0"/>
                          <a:cs typeface="Roboto" panose="02000000000000000000" pitchFamily="2" charset="0"/>
                        </a:rPr>
                        <a:t>Prior knowledge of mixed media is explicitly reviewed in units across EYFS-KS2.</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a:solidFill>
                  <a:srgbClr val="FFFFFF"/>
                </a:solidFill>
                <a:latin typeface="United Curriculum" panose="020B0604020202020204" charset="0"/>
                <a:ea typeface="Roboto Slab" pitchFamily="2" charset="0"/>
              </a:rPr>
              <a:t>Part 4 of 5</a:t>
            </a:r>
            <a:endParaRPr lang="en-GB" sz="1600" b="1">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24164484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a:ln w="12700">
                  <a:solidFill>
                    <a:schemeClr val="accent1"/>
                  </a:solidFill>
                </a:ln>
                <a:solidFill>
                  <a:schemeClr val="accent1"/>
                </a:solidFill>
              </a:rPr>
              <a:t>Art &amp; Design  </a:t>
            </a:r>
            <a:r>
              <a:rPr lang="en-GB"/>
              <a:t>Practical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1929795518"/>
              </p:ext>
            </p:extLst>
          </p:nvPr>
        </p:nvGraphicFramePr>
        <p:xfrm>
          <a:off x="203201" y="1116987"/>
          <a:ext cx="9325810" cy="5295009"/>
        </p:xfrm>
        <a:graphic>
          <a:graphicData uri="http://schemas.openxmlformats.org/drawingml/2006/table">
            <a:tbl>
              <a:tblPr firstRow="1" bandRow="1">
                <a:tableStyleId>{5C22544A-7EE6-4342-B048-85BDC9FD1C3A}</a:tableStyleId>
              </a:tblPr>
              <a:tblGrid>
                <a:gridCol w="279093">
                  <a:extLst>
                    <a:ext uri="{9D8B030D-6E8A-4147-A177-3AD203B41FA5}">
                      <a16:colId xmlns:a16="http://schemas.microsoft.com/office/drawing/2014/main" val="4050479491"/>
                    </a:ext>
                  </a:extLst>
                </a:gridCol>
                <a:gridCol w="2834585">
                  <a:extLst>
                    <a:ext uri="{9D8B030D-6E8A-4147-A177-3AD203B41FA5}">
                      <a16:colId xmlns:a16="http://schemas.microsoft.com/office/drawing/2014/main" val="2147120956"/>
                    </a:ext>
                  </a:extLst>
                </a:gridCol>
                <a:gridCol w="3083228">
                  <a:extLst>
                    <a:ext uri="{9D8B030D-6E8A-4147-A177-3AD203B41FA5}">
                      <a16:colId xmlns:a16="http://schemas.microsoft.com/office/drawing/2014/main" val="1774532067"/>
                    </a:ext>
                  </a:extLst>
                </a:gridCol>
                <a:gridCol w="3128904">
                  <a:extLst>
                    <a:ext uri="{9D8B030D-6E8A-4147-A177-3AD203B41FA5}">
                      <a16:colId xmlns:a16="http://schemas.microsoft.com/office/drawing/2014/main" val="3964319837"/>
                    </a:ext>
                  </a:extLst>
                </a:gridCol>
              </a:tblGrid>
              <a:tr h="150339">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a:solidFill>
                            <a:schemeClr val="bg1"/>
                          </a:solidFill>
                          <a:latin typeface="+mn-lt"/>
                        </a:rPr>
                        <a:t>Control of Materials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hMerge="1">
                  <a:txBody>
                    <a:bodyPr/>
                    <a:lstStyle/>
                    <a:p>
                      <a:pPr algn="ctr"/>
                      <a:endParaRPr lang="en-GB" sz="1050">
                        <a:solidFill>
                          <a:schemeClr val="bg1"/>
                        </a:solidFill>
                        <a:latin typeface="United Curriculum" panose="020B0604020202020204" charset="0"/>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1">
                        <a:solidFill>
                          <a:schemeClr val="bg1"/>
                        </a:solidFill>
                        <a:latin typeface="+mn-lt"/>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405091061"/>
                  </a:ext>
                </a:extLst>
              </a:tr>
              <a:tr h="119247">
                <a:tc>
                  <a:txBody>
                    <a:bodyPr/>
                    <a:lstStyle/>
                    <a:p>
                      <a:pPr>
                        <a:spcAft>
                          <a:spcPts val="0"/>
                        </a:spcAft>
                      </a:pPr>
                      <a:endParaRPr lang="en-GB" sz="9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GB" sz="1000" b="1">
                          <a:solidFill>
                            <a:schemeClr val="bg1"/>
                          </a:solidFill>
                          <a:latin typeface="+mn-lt"/>
                        </a:rPr>
                        <a:t>Mark Making </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r>
                        <a:rPr lang="en-GB" sz="1000" b="1">
                          <a:solidFill>
                            <a:schemeClr val="bg1"/>
                          </a:solidFill>
                          <a:latin typeface="+mn-lt"/>
                        </a:rPr>
                        <a:t>Painting</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r>
                        <a:rPr lang="en-US" sz="1000" b="1">
                          <a:solidFill>
                            <a:schemeClr val="bg1"/>
                          </a:solidFill>
                          <a:latin typeface="+mn-lt"/>
                        </a:rPr>
                        <a:t>Drawing </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327138">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EYFS</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Use mark-making tools with a palmer grasp or digital pronate grasp.</a:t>
                      </a:r>
                    </a:p>
                    <a:p>
                      <a:pPr>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Use mark-making tools with a static tripod grip.</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Use mark-making tools with a dynamic tripod grip.</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Explore mark making with paints with increasing confidence and skill.</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Make marks to draw familiar things.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501147895"/>
                  </a:ext>
                </a:extLst>
              </a:tr>
              <a:tr h="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Focus on pencils and paintbrushes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Focus on pens and pencils.</a:t>
                      </a:r>
                    </a:p>
                    <a:p>
                      <a:pPr>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Focus on wax crayons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Focus on pens.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Use poster paints.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Use wax resist technique with </a:t>
                      </a:r>
                      <a:r>
                        <a:rPr lang="en-US" sz="1000" err="1">
                          <a:solidFill>
                            <a:schemeClr val="bg1"/>
                          </a:solidFill>
                          <a:latin typeface="+mn-lt"/>
                          <a:ea typeface="Roboto" panose="02000000000000000000" pitchFamily="2" charset="0"/>
                          <a:cs typeface="Roboto" panose="02000000000000000000" pitchFamily="2" charset="0"/>
                        </a:rPr>
                        <a:t>watercolour</a:t>
                      </a:r>
                      <a:r>
                        <a:rPr lang="en-US" sz="1000">
                          <a:solidFill>
                            <a:schemeClr val="bg1"/>
                          </a:solidFill>
                          <a:latin typeface="+mn-lt"/>
                          <a:ea typeface="Roboto" panose="02000000000000000000" pitchFamily="2" charset="0"/>
                          <a:cs typeface="Roboto" panose="02000000000000000000" pitchFamily="2" charset="0"/>
                        </a:rPr>
                        <a:t> paints.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Mix </a:t>
                      </a:r>
                      <a:r>
                        <a:rPr lang="en-US" sz="1000" err="1">
                          <a:solidFill>
                            <a:schemeClr val="bg1"/>
                          </a:solidFill>
                          <a:latin typeface="+mn-lt"/>
                          <a:ea typeface="Roboto" panose="02000000000000000000" pitchFamily="2" charset="0"/>
                          <a:cs typeface="Roboto" panose="02000000000000000000" pitchFamily="2" charset="0"/>
                        </a:rPr>
                        <a:t>colours</a:t>
                      </a:r>
                      <a:r>
                        <a:rPr lang="en-US" sz="1000">
                          <a:solidFill>
                            <a:schemeClr val="bg1"/>
                          </a:solidFill>
                          <a:latin typeface="+mn-lt"/>
                          <a:ea typeface="Roboto" panose="02000000000000000000" pitchFamily="2" charset="0"/>
                          <a:cs typeface="Roboto" panose="02000000000000000000" pitchFamily="2" charset="0"/>
                        </a:rPr>
                        <a:t> using </a:t>
                      </a:r>
                      <a:r>
                        <a:rPr lang="en-US" sz="1000" err="1">
                          <a:solidFill>
                            <a:schemeClr val="bg1"/>
                          </a:solidFill>
                          <a:latin typeface="+mn-lt"/>
                          <a:ea typeface="Roboto" panose="02000000000000000000" pitchFamily="2" charset="0"/>
                          <a:cs typeface="Roboto" panose="02000000000000000000" pitchFamily="2" charset="0"/>
                        </a:rPr>
                        <a:t>watercolour</a:t>
                      </a:r>
                      <a:r>
                        <a:rPr lang="en-US" sz="1000">
                          <a:solidFill>
                            <a:schemeClr val="bg1"/>
                          </a:solidFill>
                          <a:latin typeface="+mn-lt"/>
                          <a:ea typeface="Roboto" panose="02000000000000000000" pitchFamily="2" charset="0"/>
                          <a:cs typeface="Roboto" panose="02000000000000000000" pitchFamily="2" charset="0"/>
                        </a:rPr>
                        <a:t> paints on the page (not in a palette).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Use a flat wash brushstroke with </a:t>
                      </a:r>
                      <a:r>
                        <a:rPr lang="en-US" sz="1000" err="1">
                          <a:solidFill>
                            <a:schemeClr val="bg1"/>
                          </a:solidFill>
                          <a:latin typeface="+mn-lt"/>
                          <a:ea typeface="Roboto" panose="02000000000000000000" pitchFamily="2" charset="0"/>
                          <a:cs typeface="Roboto" panose="02000000000000000000" pitchFamily="2" charset="0"/>
                        </a:rPr>
                        <a:t>watercolour</a:t>
                      </a:r>
                      <a:r>
                        <a:rPr lang="en-US" sz="1000">
                          <a:solidFill>
                            <a:schemeClr val="bg1"/>
                          </a:solidFill>
                          <a:latin typeface="+mn-lt"/>
                          <a:ea typeface="Roboto" panose="02000000000000000000" pitchFamily="2" charset="0"/>
                          <a:cs typeface="Roboto" panose="02000000000000000000" pitchFamily="2" charset="0"/>
                        </a:rPr>
                        <a:t> paint.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Making simple line drawings, including continuous line drawings.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299316123"/>
                  </a:ext>
                </a:extLst>
              </a:tr>
              <a:tr h="0">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Focus on using crayons on their side to create rubbings.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Mix </a:t>
                      </a:r>
                      <a:r>
                        <a:rPr lang="en-US" sz="1000" err="1">
                          <a:solidFill>
                            <a:schemeClr val="bg1"/>
                          </a:solidFill>
                          <a:latin typeface="+mn-lt"/>
                          <a:ea typeface="Roboto" panose="02000000000000000000" pitchFamily="2" charset="0"/>
                          <a:cs typeface="Roboto" panose="02000000000000000000" pitchFamily="2" charset="0"/>
                        </a:rPr>
                        <a:t>colours</a:t>
                      </a:r>
                      <a:r>
                        <a:rPr lang="en-US" sz="1000">
                          <a:solidFill>
                            <a:schemeClr val="bg1"/>
                          </a:solidFill>
                          <a:latin typeface="+mn-lt"/>
                          <a:ea typeface="Roboto" panose="02000000000000000000" pitchFamily="2" charset="0"/>
                          <a:cs typeface="Roboto" panose="02000000000000000000" pitchFamily="2" charset="0"/>
                        </a:rPr>
                        <a:t> using poster paints in a palette.</a:t>
                      </a:r>
                    </a:p>
                    <a:p>
                      <a:pPr algn="l">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Use stippling, tapered and dry brushstrokes with </a:t>
                      </a:r>
                      <a:r>
                        <a:rPr lang="en-US" sz="1000" err="1">
                          <a:solidFill>
                            <a:schemeClr val="bg1"/>
                          </a:solidFill>
                          <a:latin typeface="+mn-lt"/>
                          <a:ea typeface="Roboto" panose="02000000000000000000" pitchFamily="2" charset="0"/>
                          <a:cs typeface="Roboto" panose="02000000000000000000" pitchFamily="2" charset="0"/>
                        </a:rPr>
                        <a:t>watercolour</a:t>
                      </a:r>
                      <a:r>
                        <a:rPr lang="en-US" sz="1000">
                          <a:solidFill>
                            <a:schemeClr val="bg1"/>
                          </a:solidFill>
                          <a:latin typeface="+mn-lt"/>
                          <a:ea typeface="Roboto" panose="02000000000000000000" pitchFamily="2" charset="0"/>
                          <a:cs typeface="Roboto" panose="02000000000000000000" pitchFamily="2" charset="0"/>
                        </a:rPr>
                        <a:t> paint.</a:t>
                      </a:r>
                    </a:p>
                    <a:p>
                      <a:pPr algn="l">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Use wet on wet and 'less to more see through' [opaque to translucent] techniques.</a:t>
                      </a:r>
                    </a:p>
                    <a:p>
                      <a:pPr algn="l">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Use different amounts of water to create stronger [more opaque] and weaker [more translucent] </a:t>
                      </a:r>
                      <a:r>
                        <a:rPr lang="en-US" sz="1000" err="1">
                          <a:solidFill>
                            <a:schemeClr val="bg1"/>
                          </a:solidFill>
                          <a:latin typeface="+mn-lt"/>
                          <a:ea typeface="Roboto" panose="02000000000000000000" pitchFamily="2" charset="0"/>
                          <a:cs typeface="Roboto" panose="02000000000000000000" pitchFamily="2" charset="0"/>
                        </a:rPr>
                        <a:t>colours</a:t>
                      </a:r>
                      <a:r>
                        <a:rPr lang="en-US" sz="1000">
                          <a:solidFill>
                            <a:schemeClr val="bg1"/>
                          </a:solidFill>
                          <a:latin typeface="+mn-lt"/>
                          <a:ea typeface="Roboto" panose="02000000000000000000" pitchFamily="2" charset="0"/>
                          <a:cs typeface="Roboto" panose="02000000000000000000" pitchFamily="2" charset="0"/>
                        </a:rPr>
                        <a:t>.</a:t>
                      </a:r>
                    </a:p>
                    <a:p>
                      <a:pPr algn="l">
                        <a:spcBef>
                          <a:spcPts val="0"/>
                        </a:spcBef>
                        <a:spcAft>
                          <a:spcPts val="0"/>
                        </a:spcAft>
                      </a:pPr>
                      <a:r>
                        <a:rPr lang="en-US" sz="1000">
                          <a:solidFill>
                            <a:schemeClr val="bg1"/>
                          </a:solidFill>
                          <a:latin typeface="+mn-lt"/>
                          <a:ea typeface="Roboto" panose="02000000000000000000" pitchFamily="2" charset="0"/>
                          <a:cs typeface="Roboto" panose="02000000000000000000" pitchFamily="2" charset="0"/>
                        </a:rPr>
                        <a:t>Different paintbrushes are suited to different brush strokes and techniques.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extLst>
                  <a:ext uri="{0D108BD9-81ED-4DB2-BD59-A6C34878D82A}">
                    <a16:rowId xmlns:a16="http://schemas.microsoft.com/office/drawing/2014/main" val="1256699385"/>
                  </a:ext>
                </a:extLst>
              </a:tr>
              <a:tr h="340931">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Focus on chalk pastels.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Mix </a:t>
                      </a:r>
                      <a:r>
                        <a:rPr lang="en-US" sz="1000" err="1">
                          <a:solidFill>
                            <a:schemeClr val="bg1"/>
                          </a:solidFill>
                          <a:latin typeface="+mn-lt"/>
                          <a:ea typeface="Roboto" panose="02000000000000000000" pitchFamily="2" charset="0"/>
                          <a:cs typeface="Roboto" panose="02000000000000000000" pitchFamily="2" charset="0"/>
                        </a:rPr>
                        <a:t>colours</a:t>
                      </a:r>
                      <a:r>
                        <a:rPr lang="en-US" sz="1000">
                          <a:solidFill>
                            <a:schemeClr val="bg1"/>
                          </a:solidFill>
                          <a:latin typeface="+mn-lt"/>
                          <a:ea typeface="Roboto" panose="02000000000000000000" pitchFamily="2" charset="0"/>
                          <a:cs typeface="Roboto" panose="02000000000000000000" pitchFamily="2" charset="0"/>
                        </a:rPr>
                        <a:t> using acrylics paints in a palette.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When drawing from observation artists must look often and very carefully and at the object they're drawing from.</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7509039"/>
                  </a:ext>
                </a:extLst>
              </a:tr>
              <a:tr h="393257">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a:spcBef>
                          <a:spcPts val="0"/>
                        </a:spcBef>
                        <a:spcAft>
                          <a:spcPts val="0"/>
                        </a:spcAft>
                      </a:pPr>
                      <a:endParaRPr lang="en-US" sz="1000" b="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a:solidFill>
                            <a:schemeClr val="bg1"/>
                          </a:solidFill>
                          <a:latin typeface="+mn-lt"/>
                          <a:ea typeface="Roboto" panose="02000000000000000000" pitchFamily="2" charset="0"/>
                          <a:cs typeface="Roboto" panose="02000000000000000000" pitchFamily="2" charset="0"/>
                        </a:rPr>
                        <a:t>Prior knowledge of painting is explicitly reviewed in units across EYFS-KS2.</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Make a tonal drawing using pencil.</a:t>
                      </a:r>
                    </a:p>
                    <a:p>
                      <a:pPr>
                        <a:spcBef>
                          <a:spcPts val="0"/>
                        </a:spcBef>
                        <a:spcAft>
                          <a:spcPts val="0"/>
                        </a:spcAft>
                      </a:pPr>
                      <a:endParaRPr lang="en-US" sz="100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985167854"/>
                  </a:ext>
                </a:extLst>
              </a:tr>
              <a:tr h="420112">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a:solidFill>
                            <a:schemeClr val="bg1"/>
                          </a:solidFill>
                          <a:latin typeface="+mn-lt"/>
                          <a:ea typeface="Roboto" panose="02000000000000000000" pitchFamily="2" charset="0"/>
                          <a:cs typeface="Roboto" panose="02000000000000000000" pitchFamily="2" charset="0"/>
                        </a:rPr>
                        <a:t>When drawing from primary observation, artists look at the object they're drawing from. When drawing from secondary observation, artists look at a drawing or a copy of object.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897661920"/>
                  </a:ext>
                </a:extLst>
              </a:tr>
              <a:tr h="420112">
                <a:tc>
                  <a:txBody>
                    <a:bodyPr/>
                    <a:lstStyle/>
                    <a:p>
                      <a:pPr algn="ctr">
                        <a:spcAft>
                          <a:spcPts val="0"/>
                        </a:spcAft>
                      </a:pPr>
                      <a:r>
                        <a:rPr lang="en-GB" sz="1000" b="1">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DFE9"/>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a:solidFill>
                            <a:schemeClr val="bg1"/>
                          </a:solidFill>
                          <a:latin typeface="+mn-lt"/>
                          <a:ea typeface="Roboto" panose="02000000000000000000" pitchFamily="2" charset="0"/>
                          <a:cs typeface="Roboto" panose="02000000000000000000" pitchFamily="2" charset="0"/>
                        </a:rPr>
                        <a:t>Draw the human face and its features in proportion using pencil.</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a:solidFill>
                  <a:srgbClr val="FFFFFF"/>
                </a:solidFill>
                <a:latin typeface="United Curriculum" panose="020B0604020202020204" charset="0"/>
                <a:ea typeface="Roboto Slab" pitchFamily="2" charset="0"/>
              </a:rPr>
              <a:t>Part 5 of 5</a:t>
            </a:r>
            <a:endParaRPr lang="en-GB" sz="1600" b="1">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11971289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a:ln w="12700">
                  <a:solidFill>
                    <a:srgbClr val="565656"/>
                  </a:solidFill>
                </a:ln>
                <a:solidFill>
                  <a:srgbClr val="565656"/>
                </a:solidFill>
                <a:effectLst/>
                <a:uLnTx/>
                <a:uFillTx/>
                <a:latin typeface="ABeeZee" panose="02000000000000000000" pitchFamily="2" charset="0"/>
                <a:ea typeface="+mn-ea"/>
                <a:cs typeface="+mn-cs"/>
              </a:rPr>
              <a:t>Progression in Theoretical Knowledge</a:t>
            </a:r>
            <a:endParaRPr kumimoji="0" lang="en-GB" sz="2400" b="0" i="0" u="none" strike="noStrike" kern="1200" cap="none" spc="0" normalizeH="0" baseline="0" noProof="0">
              <a:ln w="12700">
                <a:solidFill>
                  <a:schemeClr val="accent1"/>
                </a:solidFill>
              </a:ln>
              <a:solidFill>
                <a:srgbClr val="C35993"/>
              </a:solidFill>
              <a:effectLst/>
              <a:uLnTx/>
              <a:uFillTx/>
              <a:latin typeface="ABeeZee" panose="02000000000000000000" pitchFamily="2" charset="0"/>
              <a:ea typeface="+mn-ea"/>
              <a:cs typeface="+mn-cs"/>
            </a:endParaRPr>
          </a:p>
        </p:txBody>
      </p:sp>
      <p:graphicFrame>
        <p:nvGraphicFramePr>
          <p:cNvPr id="6" name="Content Placeholder 4">
            <a:extLst>
              <a:ext uri="{FF2B5EF4-FFF2-40B4-BE49-F238E27FC236}">
                <a16:creationId xmlns:a16="http://schemas.microsoft.com/office/drawing/2014/main" id="{1BEF6444-7E5D-40FD-8644-F624CCD51272}"/>
              </a:ext>
            </a:extLst>
          </p:cNvPr>
          <p:cNvGraphicFramePr>
            <a:graphicFrameLocks/>
          </p:cNvGraphicFramePr>
          <p:nvPr>
            <p:extLst>
              <p:ext uri="{D42A27DB-BD31-4B8C-83A1-F6EECF244321}">
                <p14:modId xmlns:p14="http://schemas.microsoft.com/office/powerpoint/2010/main" val="2584949781"/>
              </p:ext>
            </p:extLst>
          </p:nvPr>
        </p:nvGraphicFramePr>
        <p:xfrm>
          <a:off x="278702" y="1326399"/>
          <a:ext cx="8990333" cy="4984560"/>
        </p:xfrm>
        <a:graphic>
          <a:graphicData uri="http://schemas.openxmlformats.org/drawingml/2006/table">
            <a:tbl>
              <a:tblPr firstRow="1" firstCol="1" bandRow="1"/>
              <a:tblGrid>
                <a:gridCol w="422333">
                  <a:extLst>
                    <a:ext uri="{9D8B030D-6E8A-4147-A177-3AD203B41FA5}">
                      <a16:colId xmlns:a16="http://schemas.microsoft.com/office/drawing/2014/main" val="20000"/>
                    </a:ext>
                  </a:extLst>
                </a:gridCol>
                <a:gridCol w="8568000">
                  <a:extLst>
                    <a:ext uri="{9D8B030D-6E8A-4147-A177-3AD203B41FA5}">
                      <a16:colId xmlns:a16="http://schemas.microsoft.com/office/drawing/2014/main" val="2580161655"/>
                    </a:ext>
                  </a:extLst>
                </a:gridCol>
              </a:tblGrid>
              <a:tr h="119235">
                <a:tc>
                  <a:txBody>
                    <a:bodyPr/>
                    <a:lstStyle/>
                    <a:p>
                      <a:pPr algn="ctr">
                        <a:lnSpc>
                          <a:spcPct val="115000"/>
                        </a:lnSpc>
                        <a:spcAft>
                          <a:spcPts val="1000"/>
                        </a:spcAft>
                      </a:pPr>
                      <a:r>
                        <a:rPr lang="en-GB" sz="1050" b="1">
                          <a:solidFill>
                            <a:schemeClr val="tx1"/>
                          </a:solidFill>
                          <a:effectLst/>
                          <a:latin typeface="ABeeZee" panose="02000000000000000000" pitchFamily="2"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indent="-72000" algn="l">
                        <a:lnSpc>
                          <a:spcPct val="100000"/>
                        </a:lnSpc>
                        <a:spcAft>
                          <a:spcPts val="100"/>
                        </a:spcAft>
                        <a:buFont typeface="Arial" panose="020B0604020202020204" pitchFamily="34" charset="0"/>
                        <a:buChar char="•"/>
                      </a:pP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Illustrations are the pictures in a book that tell a story.</a:t>
                      </a:r>
                    </a:p>
                    <a:p>
                      <a:pPr marL="72000" indent="-72000" algn="l">
                        <a:lnSpc>
                          <a:spcPct val="100000"/>
                        </a:lnSpc>
                        <a:spcAft>
                          <a:spcPts val="100"/>
                        </a:spcAft>
                        <a:buFont typeface="Arial" panose="020B0604020202020204" pitchFamily="34" charset="0"/>
                        <a:buChar char="•"/>
                      </a:pP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Different artists make art in different ways.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634656086"/>
                  </a:ext>
                </a:extLst>
              </a:tr>
              <a:tr h="240377">
                <a:tc>
                  <a:txBody>
                    <a:bodyPr/>
                    <a:lstStyle/>
                    <a:p>
                      <a:pPr algn="ctr">
                        <a:lnSpc>
                          <a:spcPct val="115000"/>
                        </a:lnSpc>
                        <a:spcAft>
                          <a:spcPts val="1000"/>
                        </a:spcAft>
                      </a:pPr>
                      <a:r>
                        <a:rPr lang="en-GB" sz="1050" b="1">
                          <a:solidFill>
                            <a:schemeClr val="tx1"/>
                          </a:solidFill>
                          <a:effectLst/>
                          <a:latin typeface="ABeeZee" panose="02000000000000000000" pitchFamily="2"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indent="-72000" algn="l">
                        <a:lnSpc>
                          <a:spcPct val="100000"/>
                        </a:lnSpc>
                        <a:spcAft>
                          <a:spcPts val="100"/>
                        </a:spcAft>
                        <a:buFont typeface="Arial" panose="020B0604020202020204" pitchFamily="34" charset="0"/>
                        <a:buChar char="•"/>
                      </a:pP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Abstract</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art is art that does not try to look like things in the real world. Instead, it is made up of shapes, colors, and lines that might not look like anything you recognize.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Representational</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art tries to look like things in the real world, such as people, animals, or objects. When you look at representational art, you can usually tell what it is supposed to be.</a:t>
                      </a:r>
                    </a:p>
                    <a:p>
                      <a:pPr marL="72000" indent="-72000" algn="l">
                        <a:lnSpc>
                          <a:spcPct val="100000"/>
                        </a:lnSpc>
                        <a:spcAft>
                          <a:spcPts val="100"/>
                        </a:spcAft>
                        <a:buFont typeface="Arial" panose="020B0604020202020204" pitchFamily="34" charset="0"/>
                        <a:buChar char="•"/>
                      </a:pP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Art can be flat [2D] or something that you look around [3D].</a:t>
                      </a:r>
                    </a:p>
                    <a:p>
                      <a:pPr marL="72000" indent="-72000" algn="l">
                        <a:lnSpc>
                          <a:spcPct val="100000"/>
                        </a:lnSpc>
                        <a:spcAft>
                          <a:spcPts val="100"/>
                        </a:spcAft>
                        <a:buFont typeface="Arial" panose="020B0604020202020204" pitchFamily="34" charset="0"/>
                        <a:buChar char="•"/>
                      </a:pP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sculpture</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is an artwork can be viewed from all sides [it is 3D]. A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sculptor</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is an artist who makes sculptures.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228206591"/>
                  </a:ext>
                </a:extLst>
              </a:tr>
              <a:tr h="119235">
                <a:tc>
                  <a:txBody>
                    <a:bodyPr/>
                    <a:lstStyle/>
                    <a:p>
                      <a:pPr algn="ctr">
                        <a:lnSpc>
                          <a:spcPct val="115000"/>
                        </a:lnSpc>
                        <a:spcAft>
                          <a:spcPts val="1000"/>
                        </a:spcAft>
                      </a:pPr>
                      <a:r>
                        <a:rPr lang="en-US" sz="1050" b="1">
                          <a:solidFill>
                            <a:schemeClr val="tx1"/>
                          </a:solidFill>
                          <a:effectLst/>
                          <a:latin typeface="ABeeZee" panose="02000000000000000000" pitchFamily="2" charset="0"/>
                          <a:cs typeface="Times New Roman" panose="02020603050405020304" pitchFamily="18" charset="0"/>
                        </a:rPr>
                        <a:t>Y</a:t>
                      </a:r>
                      <a:r>
                        <a:rPr lang="en-GB" sz="1050" b="1">
                          <a:solidFill>
                            <a:schemeClr val="tx1"/>
                          </a:solidFill>
                          <a:effectLst/>
                          <a:latin typeface="ABeeZee" panose="02000000000000000000" pitchFamily="2"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Illustrations</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help to tell a story. Artists who make illustrations are called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illustrators</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t>
                      </a:r>
                    </a:p>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collage</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is an artwork made by sticking pieces of paper or other materials onto a background.</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1"/>
                  </a:ext>
                </a:extLst>
              </a:tr>
              <a:tr h="570499">
                <a:tc>
                  <a:txBody>
                    <a:bodyPr/>
                    <a:lstStyle/>
                    <a:p>
                      <a:pPr algn="ctr">
                        <a:lnSpc>
                          <a:spcPct val="115000"/>
                        </a:lnSpc>
                        <a:spcAft>
                          <a:spcPts val="1000"/>
                        </a:spcAft>
                      </a:pPr>
                      <a:r>
                        <a:rPr lang="en-GB" sz="1050" b="1">
                          <a:solidFill>
                            <a:schemeClr val="tx1"/>
                          </a:solidFill>
                          <a:effectLst/>
                          <a:latin typeface="ABeeZee" panose="02000000000000000000" pitchFamily="2" charset="0"/>
                          <a:cs typeface="Times New Roman" panose="02020603050405020304" pitchFamily="18" charset="0"/>
                        </a:rPr>
                        <a:t>Y3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Mixed-media</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is artwork that uses more than one art material e.g., paint and pens.</a:t>
                      </a:r>
                    </a:p>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Ceramics</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is the process of making art from clay.</a:t>
                      </a:r>
                    </a:p>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montage</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is a mixed-media artwork including collaged photographs.</a:t>
                      </a:r>
                    </a:p>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Traditional art </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describes everything from early Christian art to the 1850s and is usually representational.</a:t>
                      </a:r>
                    </a:p>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Modern art </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describes art made from around the 1850s to the 1970s. Modern artists wanted their art to show how they felt. It was more abstract than representational.</a:t>
                      </a:r>
                    </a:p>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Contemporary art </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describes artwork being made by living artists, or art that has been made recently (e.g., 1980s onwards). Contemporary art can be anything and artists create work using traditional, modern and other techniques.</a:t>
                      </a:r>
                    </a:p>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Traditional, modern and contemporary art definitions can only be applied to western art.</a:t>
                      </a:r>
                    </a:p>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Artists can arrange objects or images in a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composition</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t>
                      </a:r>
                    </a:p>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Traditional composition is often made up of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foreground</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midground</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and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background</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t>
                      </a:r>
                    </a:p>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Perspective</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is the way a flat (2D) image looks deep (3D).</a:t>
                      </a:r>
                    </a:p>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Illustrations help to tell a story.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Narrative art </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tells a story on its own.</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654330921"/>
                  </a:ext>
                </a:extLst>
              </a:tr>
              <a:tr h="160348">
                <a:tc>
                  <a:txBody>
                    <a:bodyPr/>
                    <a:lstStyle/>
                    <a:p>
                      <a:pPr algn="ctr">
                        <a:lnSpc>
                          <a:spcPct val="115000"/>
                        </a:lnSpc>
                        <a:spcAft>
                          <a:spcPts val="1000"/>
                        </a:spcAft>
                      </a:pPr>
                      <a:r>
                        <a:rPr lang="en-GB" sz="1050" b="1">
                          <a:solidFill>
                            <a:schemeClr val="tx1"/>
                          </a:solidFill>
                          <a:effectLst/>
                          <a:latin typeface="ABeeZee" panose="02000000000000000000" pitchFamily="2" charset="0"/>
                          <a:cs typeface="Times New Roman" panose="02020603050405020304" pitchFamily="18" charset="0"/>
                        </a:rPr>
                        <a:t>Y4</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viewfinder</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can be used to identify an interesting section within a composition.</a:t>
                      </a:r>
                    </a:p>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An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assemblage</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is a 3D artwork usually made of found objects.</a:t>
                      </a:r>
                    </a:p>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still life </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is a genre of artwork that shows a collection of objects.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068359697"/>
                  </a:ext>
                </a:extLst>
              </a:tr>
              <a:tr h="192026">
                <a:tc>
                  <a:txBody>
                    <a:bodyPr/>
                    <a:lstStyle/>
                    <a:p>
                      <a:pPr algn="ctr">
                        <a:lnSpc>
                          <a:spcPct val="115000"/>
                        </a:lnSpc>
                        <a:spcAft>
                          <a:spcPts val="1000"/>
                        </a:spcAft>
                      </a:pPr>
                      <a:r>
                        <a:rPr lang="en-GB" sz="1050" b="1">
                          <a:solidFill>
                            <a:schemeClr val="tx1"/>
                          </a:solidFill>
                          <a:effectLst/>
                          <a:latin typeface="ABeeZee" panose="02000000000000000000" pitchFamily="2" charset="0"/>
                          <a:cs typeface="Times New Roman" panose="02020603050405020304" pitchFamily="18" charset="0"/>
                        </a:rPr>
                        <a:t>Y5</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Artwork does not have to be abstract or representational. It is a spectrum. Some artworks are representational (so you can recognise the objects from the real world), but they don't look realistic.</a:t>
                      </a:r>
                    </a:p>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Expressive art </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conveys emotions and feelings. There are more examples of expressive art in modern and contemporary than traditional art. Expressive art can be representational or abstract.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62092497"/>
                  </a:ext>
                </a:extLst>
              </a:tr>
              <a:tr h="119235">
                <a:tc>
                  <a:txBody>
                    <a:bodyPr/>
                    <a:lstStyle/>
                    <a:p>
                      <a:pPr algn="ctr">
                        <a:lnSpc>
                          <a:spcPct val="115000"/>
                        </a:lnSpc>
                        <a:spcAft>
                          <a:spcPts val="1000"/>
                        </a:spcAft>
                      </a:pPr>
                      <a:r>
                        <a:rPr lang="en-GB" sz="1050" b="1">
                          <a:solidFill>
                            <a:schemeClr val="tx1"/>
                          </a:solidFill>
                          <a:effectLst/>
                          <a:latin typeface="ABeeZee" panose="02000000000000000000" pitchFamily="2" charset="0"/>
                          <a:cs typeface="Times New Roman" panose="02020603050405020304" pitchFamily="18" charset="0"/>
                        </a:rPr>
                        <a:t>Y6</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Installation</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art is designed to fill a specific space, often for a particular length of time.</a:t>
                      </a:r>
                    </a:p>
                    <a:p>
                      <a:pPr marL="72000" marR="0" lvl="0" indent="-72000" algn="l" defTabSz="914400" rtl="0" eaLnBrk="1" fontAlgn="auto" latinLnBrk="0" hangingPunct="1">
                        <a:lnSpc>
                          <a:spcPct val="100000"/>
                        </a:lnSpc>
                        <a:spcBef>
                          <a:spcPts val="0"/>
                        </a:spcBef>
                        <a:spcAft>
                          <a:spcPts val="100"/>
                        </a:spcAft>
                        <a:buClrTx/>
                        <a:buSzTx/>
                        <a:buFont typeface="Arial" panose="020B0604020202020204" pitchFamily="34" charset="0"/>
                        <a:buChar char="•"/>
                        <a:tabLst/>
                        <a:defRPr/>
                      </a:pP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An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exhibition</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 is a display of artwork. It is curated by a </a:t>
                      </a:r>
                      <a:r>
                        <a:rPr lang="en-US" sz="900" b="1">
                          <a:solidFill>
                            <a:schemeClr val="bg1"/>
                          </a:solidFill>
                          <a:effectLst/>
                          <a:latin typeface="Roboto" panose="02000000000000000000" pitchFamily="2" charset="0"/>
                          <a:ea typeface="Roboto" panose="02000000000000000000" pitchFamily="2" charset="0"/>
                          <a:cs typeface="Times New Roman" panose="02020603050405020304" pitchFamily="18" charset="0"/>
                        </a:rPr>
                        <a:t>curator</a:t>
                      </a:r>
                      <a:r>
                        <a:rPr lang="en-US" sz="9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160558613"/>
                  </a:ext>
                </a:extLst>
              </a:tr>
            </a:tbl>
          </a:graphicData>
        </a:graphic>
      </p:graphicFrame>
      <p:sp>
        <p:nvSpPr>
          <p:cNvPr id="3" name="Freeform: Shape 2">
            <a:extLst>
              <a:ext uri="{FF2B5EF4-FFF2-40B4-BE49-F238E27FC236}">
                <a16:creationId xmlns:a16="http://schemas.microsoft.com/office/drawing/2014/main" id="{EEF51685-DA17-4197-2FB8-FB756D8CD432}"/>
              </a:ext>
            </a:extLst>
          </p:cNvPr>
          <p:cNvSpPr/>
          <p:nvPr/>
        </p:nvSpPr>
        <p:spPr>
          <a:xfrm>
            <a:off x="-9053" y="915176"/>
            <a:ext cx="8124669" cy="276999"/>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r>
              <a:rPr lang="en-US" sz="1050">
                <a:solidFill>
                  <a:schemeClr val="tx1"/>
                </a:solidFill>
                <a:latin typeface="Roboto" panose="02000000000000000000" pitchFamily="2" charset="0"/>
                <a:ea typeface="Roboto" panose="02000000000000000000" pitchFamily="2" charset="0"/>
              </a:rPr>
              <a:t>Different Artworks</a:t>
            </a:r>
          </a:p>
        </p:txBody>
      </p:sp>
    </p:spTree>
    <p:extLst>
      <p:ext uri="{BB962C8B-B14F-4D97-AF65-F5344CB8AC3E}">
        <p14:creationId xmlns:p14="http://schemas.microsoft.com/office/powerpoint/2010/main" val="42844001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a:ln w="12700">
                  <a:solidFill>
                    <a:srgbClr val="565656"/>
                  </a:solidFill>
                </a:ln>
                <a:solidFill>
                  <a:srgbClr val="565656"/>
                </a:solidFill>
                <a:effectLst/>
                <a:uLnTx/>
                <a:uFillTx/>
                <a:latin typeface="ABeeZee" panose="02000000000000000000" pitchFamily="2" charset="0"/>
                <a:ea typeface="+mn-ea"/>
                <a:cs typeface="+mn-cs"/>
              </a:rPr>
              <a:t>Progression in Theoretical Knowledge</a:t>
            </a:r>
            <a:endParaRPr kumimoji="0" lang="en-GB" sz="2400" b="0" i="0" u="none" strike="noStrike" kern="1200" cap="none" spc="0" normalizeH="0" baseline="0" noProof="0">
              <a:ln w="12700">
                <a:solidFill>
                  <a:schemeClr val="accent1"/>
                </a:solidFill>
              </a:ln>
              <a:solidFill>
                <a:srgbClr val="C35993"/>
              </a:solidFill>
              <a:effectLst/>
              <a:uLnTx/>
              <a:uFillTx/>
              <a:latin typeface="ABeeZee" panose="02000000000000000000" pitchFamily="2" charset="0"/>
              <a:ea typeface="+mn-ea"/>
              <a:cs typeface="+mn-cs"/>
            </a:endParaRPr>
          </a:p>
        </p:txBody>
      </p:sp>
      <p:sp>
        <p:nvSpPr>
          <p:cNvPr id="3" name="Freeform: Shape 2">
            <a:extLst>
              <a:ext uri="{FF2B5EF4-FFF2-40B4-BE49-F238E27FC236}">
                <a16:creationId xmlns:a16="http://schemas.microsoft.com/office/drawing/2014/main" id="{EEF51685-DA17-4197-2FB8-FB756D8CD432}"/>
              </a:ext>
            </a:extLst>
          </p:cNvPr>
          <p:cNvSpPr/>
          <p:nvPr/>
        </p:nvSpPr>
        <p:spPr>
          <a:xfrm>
            <a:off x="-9052" y="915176"/>
            <a:ext cx="3450986" cy="276999"/>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3E9C64">
                    <a:lumMod val="60000"/>
                    <a:lumOff val="40000"/>
                  </a:srgbClr>
                </a:solidFill>
                <a:effectLst/>
                <a:uLnTx/>
                <a:uFillTx/>
                <a:latin typeface="Roboto" panose="02000000000000000000" pitchFamily="2" charset="0"/>
                <a:ea typeface="Roboto" panose="02000000000000000000" pitchFamily="2" charset="0"/>
                <a:cs typeface="+mn-cs"/>
              </a:rPr>
              <a:t>Traditional</a:t>
            </a:r>
            <a:r>
              <a:rPr kumimoji="0" lang="en-US" sz="1050" b="0" i="0" u="none" strike="noStrike" kern="1200" cap="none" spc="0" normalizeH="0" baseline="0" noProof="0">
                <a:ln>
                  <a:noFill/>
                </a:ln>
                <a:solidFill>
                  <a:srgbClr val="FFFFFF"/>
                </a:solidFill>
                <a:effectLst/>
                <a:uLnTx/>
                <a:uFillTx/>
                <a:latin typeface="Roboto" panose="02000000000000000000" pitchFamily="2" charset="0"/>
                <a:ea typeface="Roboto" panose="02000000000000000000" pitchFamily="2" charset="0"/>
                <a:cs typeface="+mn-cs"/>
              </a:rPr>
              <a:t>, </a:t>
            </a:r>
            <a:r>
              <a:rPr kumimoji="0" lang="en-US" sz="1100" b="1" i="0" u="none" strike="noStrike" kern="1200" cap="none" spc="0" normalizeH="0" baseline="0" noProof="0">
                <a:ln>
                  <a:noFill/>
                </a:ln>
                <a:solidFill>
                  <a:srgbClr val="D17E3F">
                    <a:lumMod val="60000"/>
                    <a:lumOff val="40000"/>
                  </a:srgbClr>
                </a:solidFill>
                <a:effectLst/>
                <a:uLnTx/>
                <a:uFillTx/>
                <a:latin typeface="Roboto" panose="02000000000000000000" pitchFamily="2" charset="0"/>
                <a:ea typeface="Roboto" panose="02000000000000000000" pitchFamily="2" charset="0"/>
                <a:cs typeface="+mn-cs"/>
              </a:rPr>
              <a:t>Modern</a:t>
            </a:r>
            <a:r>
              <a:rPr kumimoji="0" lang="en-US" sz="1050" b="0" i="0" u="none" strike="noStrike" kern="1200" cap="none" spc="0" normalizeH="0" baseline="0" noProof="0">
                <a:ln>
                  <a:noFill/>
                </a:ln>
                <a:solidFill>
                  <a:srgbClr val="FFFFFF"/>
                </a:solidFill>
                <a:effectLst/>
                <a:uLnTx/>
                <a:uFillTx/>
                <a:latin typeface="Roboto" panose="02000000000000000000" pitchFamily="2" charset="0"/>
                <a:ea typeface="Roboto" panose="02000000000000000000" pitchFamily="2" charset="0"/>
                <a:cs typeface="+mn-cs"/>
              </a:rPr>
              <a:t> and </a:t>
            </a:r>
            <a:r>
              <a:rPr kumimoji="0" lang="en-US" sz="1100" b="1" i="0" u="none" strike="noStrike" kern="1200" cap="none" spc="0" normalizeH="0" baseline="0" noProof="0">
                <a:ln>
                  <a:noFill/>
                </a:ln>
                <a:solidFill>
                  <a:srgbClr val="4E83BE">
                    <a:lumMod val="40000"/>
                    <a:lumOff val="60000"/>
                  </a:srgbClr>
                </a:solidFill>
                <a:effectLst/>
                <a:uLnTx/>
                <a:uFillTx/>
                <a:latin typeface="Roboto" panose="02000000000000000000" pitchFamily="2" charset="0"/>
                <a:ea typeface="Roboto" panose="02000000000000000000" pitchFamily="2" charset="0"/>
                <a:cs typeface="+mn-cs"/>
              </a:rPr>
              <a:t>Contemporary</a:t>
            </a:r>
            <a:r>
              <a:rPr kumimoji="0" lang="en-US" sz="1050" b="0" i="0" u="none" strike="noStrike" kern="1200" cap="none" spc="0" normalizeH="0" baseline="0" noProof="0">
                <a:ln>
                  <a:noFill/>
                </a:ln>
                <a:solidFill>
                  <a:srgbClr val="FFFFFF"/>
                </a:solidFill>
                <a:effectLst/>
                <a:uLnTx/>
                <a:uFillTx/>
                <a:latin typeface="Roboto" panose="02000000000000000000" pitchFamily="2" charset="0"/>
                <a:ea typeface="Roboto" panose="02000000000000000000" pitchFamily="2" charset="0"/>
                <a:cs typeface="+mn-cs"/>
              </a:rPr>
              <a:t> Artists</a:t>
            </a:r>
          </a:p>
        </p:txBody>
      </p:sp>
      <p:graphicFrame>
        <p:nvGraphicFramePr>
          <p:cNvPr id="4" name="Table 5">
            <a:extLst>
              <a:ext uri="{FF2B5EF4-FFF2-40B4-BE49-F238E27FC236}">
                <a16:creationId xmlns:a16="http://schemas.microsoft.com/office/drawing/2014/main" id="{C40CEE35-BE90-53D6-19A3-080F84AE8D52}"/>
              </a:ext>
            </a:extLst>
          </p:cNvPr>
          <p:cNvGraphicFramePr>
            <a:graphicFrameLocks noGrp="1"/>
          </p:cNvGraphicFramePr>
          <p:nvPr/>
        </p:nvGraphicFramePr>
        <p:xfrm>
          <a:off x="1485900" y="3204111"/>
          <a:ext cx="7826196" cy="344594"/>
        </p:xfrm>
        <a:graphic>
          <a:graphicData uri="http://schemas.openxmlformats.org/drawingml/2006/table">
            <a:tbl>
              <a:tblPr firstRow="1" bandRow="1">
                <a:tableStyleId>{5C22544A-7EE6-4342-B048-85BDC9FD1C3A}</a:tableStyleId>
              </a:tblPr>
              <a:tblGrid>
                <a:gridCol w="279507">
                  <a:extLst>
                    <a:ext uri="{9D8B030D-6E8A-4147-A177-3AD203B41FA5}">
                      <a16:colId xmlns:a16="http://schemas.microsoft.com/office/drawing/2014/main" val="1990350214"/>
                    </a:ext>
                  </a:extLst>
                </a:gridCol>
                <a:gridCol w="279507">
                  <a:extLst>
                    <a:ext uri="{9D8B030D-6E8A-4147-A177-3AD203B41FA5}">
                      <a16:colId xmlns:a16="http://schemas.microsoft.com/office/drawing/2014/main" val="1103691608"/>
                    </a:ext>
                  </a:extLst>
                </a:gridCol>
                <a:gridCol w="279507">
                  <a:extLst>
                    <a:ext uri="{9D8B030D-6E8A-4147-A177-3AD203B41FA5}">
                      <a16:colId xmlns:a16="http://schemas.microsoft.com/office/drawing/2014/main" val="1685981376"/>
                    </a:ext>
                  </a:extLst>
                </a:gridCol>
                <a:gridCol w="279507">
                  <a:extLst>
                    <a:ext uri="{9D8B030D-6E8A-4147-A177-3AD203B41FA5}">
                      <a16:colId xmlns:a16="http://schemas.microsoft.com/office/drawing/2014/main" val="3807310819"/>
                    </a:ext>
                  </a:extLst>
                </a:gridCol>
                <a:gridCol w="279507">
                  <a:extLst>
                    <a:ext uri="{9D8B030D-6E8A-4147-A177-3AD203B41FA5}">
                      <a16:colId xmlns:a16="http://schemas.microsoft.com/office/drawing/2014/main" val="2300866265"/>
                    </a:ext>
                  </a:extLst>
                </a:gridCol>
                <a:gridCol w="279507">
                  <a:extLst>
                    <a:ext uri="{9D8B030D-6E8A-4147-A177-3AD203B41FA5}">
                      <a16:colId xmlns:a16="http://schemas.microsoft.com/office/drawing/2014/main" val="1227558294"/>
                    </a:ext>
                  </a:extLst>
                </a:gridCol>
                <a:gridCol w="279507">
                  <a:extLst>
                    <a:ext uri="{9D8B030D-6E8A-4147-A177-3AD203B41FA5}">
                      <a16:colId xmlns:a16="http://schemas.microsoft.com/office/drawing/2014/main" val="2027818724"/>
                    </a:ext>
                  </a:extLst>
                </a:gridCol>
                <a:gridCol w="279507">
                  <a:extLst>
                    <a:ext uri="{9D8B030D-6E8A-4147-A177-3AD203B41FA5}">
                      <a16:colId xmlns:a16="http://schemas.microsoft.com/office/drawing/2014/main" val="3337744104"/>
                    </a:ext>
                  </a:extLst>
                </a:gridCol>
                <a:gridCol w="279507">
                  <a:extLst>
                    <a:ext uri="{9D8B030D-6E8A-4147-A177-3AD203B41FA5}">
                      <a16:colId xmlns:a16="http://schemas.microsoft.com/office/drawing/2014/main" val="3465869216"/>
                    </a:ext>
                  </a:extLst>
                </a:gridCol>
                <a:gridCol w="279507">
                  <a:extLst>
                    <a:ext uri="{9D8B030D-6E8A-4147-A177-3AD203B41FA5}">
                      <a16:colId xmlns:a16="http://schemas.microsoft.com/office/drawing/2014/main" val="3709791900"/>
                    </a:ext>
                  </a:extLst>
                </a:gridCol>
                <a:gridCol w="279507">
                  <a:extLst>
                    <a:ext uri="{9D8B030D-6E8A-4147-A177-3AD203B41FA5}">
                      <a16:colId xmlns:a16="http://schemas.microsoft.com/office/drawing/2014/main" val="2944384583"/>
                    </a:ext>
                  </a:extLst>
                </a:gridCol>
                <a:gridCol w="279507">
                  <a:extLst>
                    <a:ext uri="{9D8B030D-6E8A-4147-A177-3AD203B41FA5}">
                      <a16:colId xmlns:a16="http://schemas.microsoft.com/office/drawing/2014/main" val="2797346604"/>
                    </a:ext>
                  </a:extLst>
                </a:gridCol>
                <a:gridCol w="279507">
                  <a:extLst>
                    <a:ext uri="{9D8B030D-6E8A-4147-A177-3AD203B41FA5}">
                      <a16:colId xmlns:a16="http://schemas.microsoft.com/office/drawing/2014/main" val="3647246483"/>
                    </a:ext>
                  </a:extLst>
                </a:gridCol>
                <a:gridCol w="279507">
                  <a:extLst>
                    <a:ext uri="{9D8B030D-6E8A-4147-A177-3AD203B41FA5}">
                      <a16:colId xmlns:a16="http://schemas.microsoft.com/office/drawing/2014/main" val="4192790727"/>
                    </a:ext>
                  </a:extLst>
                </a:gridCol>
                <a:gridCol w="279507">
                  <a:extLst>
                    <a:ext uri="{9D8B030D-6E8A-4147-A177-3AD203B41FA5}">
                      <a16:colId xmlns:a16="http://schemas.microsoft.com/office/drawing/2014/main" val="1426622618"/>
                    </a:ext>
                  </a:extLst>
                </a:gridCol>
                <a:gridCol w="279507">
                  <a:extLst>
                    <a:ext uri="{9D8B030D-6E8A-4147-A177-3AD203B41FA5}">
                      <a16:colId xmlns:a16="http://schemas.microsoft.com/office/drawing/2014/main" val="3767723766"/>
                    </a:ext>
                  </a:extLst>
                </a:gridCol>
                <a:gridCol w="279507">
                  <a:extLst>
                    <a:ext uri="{9D8B030D-6E8A-4147-A177-3AD203B41FA5}">
                      <a16:colId xmlns:a16="http://schemas.microsoft.com/office/drawing/2014/main" val="1860496926"/>
                    </a:ext>
                  </a:extLst>
                </a:gridCol>
                <a:gridCol w="279507">
                  <a:extLst>
                    <a:ext uri="{9D8B030D-6E8A-4147-A177-3AD203B41FA5}">
                      <a16:colId xmlns:a16="http://schemas.microsoft.com/office/drawing/2014/main" val="3741248068"/>
                    </a:ext>
                  </a:extLst>
                </a:gridCol>
                <a:gridCol w="279507">
                  <a:extLst>
                    <a:ext uri="{9D8B030D-6E8A-4147-A177-3AD203B41FA5}">
                      <a16:colId xmlns:a16="http://schemas.microsoft.com/office/drawing/2014/main" val="2912403096"/>
                    </a:ext>
                  </a:extLst>
                </a:gridCol>
                <a:gridCol w="279507">
                  <a:extLst>
                    <a:ext uri="{9D8B030D-6E8A-4147-A177-3AD203B41FA5}">
                      <a16:colId xmlns:a16="http://schemas.microsoft.com/office/drawing/2014/main" val="2290671446"/>
                    </a:ext>
                  </a:extLst>
                </a:gridCol>
                <a:gridCol w="279507">
                  <a:extLst>
                    <a:ext uri="{9D8B030D-6E8A-4147-A177-3AD203B41FA5}">
                      <a16:colId xmlns:a16="http://schemas.microsoft.com/office/drawing/2014/main" val="3892617172"/>
                    </a:ext>
                  </a:extLst>
                </a:gridCol>
                <a:gridCol w="279507">
                  <a:extLst>
                    <a:ext uri="{9D8B030D-6E8A-4147-A177-3AD203B41FA5}">
                      <a16:colId xmlns:a16="http://schemas.microsoft.com/office/drawing/2014/main" val="3707573806"/>
                    </a:ext>
                  </a:extLst>
                </a:gridCol>
                <a:gridCol w="279507">
                  <a:extLst>
                    <a:ext uri="{9D8B030D-6E8A-4147-A177-3AD203B41FA5}">
                      <a16:colId xmlns:a16="http://schemas.microsoft.com/office/drawing/2014/main" val="2245265644"/>
                    </a:ext>
                  </a:extLst>
                </a:gridCol>
                <a:gridCol w="279507">
                  <a:extLst>
                    <a:ext uri="{9D8B030D-6E8A-4147-A177-3AD203B41FA5}">
                      <a16:colId xmlns:a16="http://schemas.microsoft.com/office/drawing/2014/main" val="3629477756"/>
                    </a:ext>
                  </a:extLst>
                </a:gridCol>
                <a:gridCol w="279507">
                  <a:extLst>
                    <a:ext uri="{9D8B030D-6E8A-4147-A177-3AD203B41FA5}">
                      <a16:colId xmlns:a16="http://schemas.microsoft.com/office/drawing/2014/main" val="378601737"/>
                    </a:ext>
                  </a:extLst>
                </a:gridCol>
                <a:gridCol w="279507">
                  <a:extLst>
                    <a:ext uri="{9D8B030D-6E8A-4147-A177-3AD203B41FA5}">
                      <a16:colId xmlns:a16="http://schemas.microsoft.com/office/drawing/2014/main" val="2757898163"/>
                    </a:ext>
                  </a:extLst>
                </a:gridCol>
                <a:gridCol w="279507">
                  <a:extLst>
                    <a:ext uri="{9D8B030D-6E8A-4147-A177-3AD203B41FA5}">
                      <a16:colId xmlns:a16="http://schemas.microsoft.com/office/drawing/2014/main" val="3331207199"/>
                    </a:ext>
                  </a:extLst>
                </a:gridCol>
                <a:gridCol w="279507">
                  <a:extLst>
                    <a:ext uri="{9D8B030D-6E8A-4147-A177-3AD203B41FA5}">
                      <a16:colId xmlns:a16="http://schemas.microsoft.com/office/drawing/2014/main" val="2816018218"/>
                    </a:ext>
                  </a:extLst>
                </a:gridCol>
              </a:tblGrid>
              <a:tr h="172297">
                <a:tc>
                  <a:txBody>
                    <a:bodyPr/>
                    <a:lstStyle/>
                    <a:p>
                      <a:endParaRPr lang="en-GB" sz="100"/>
                    </a:p>
                  </a:txBody>
                  <a:tcPr>
                    <a:lnL w="12700" cap="flat" cmpd="sng" algn="ctr">
                      <a:solidFill>
                        <a:schemeClr val="bg1"/>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28575" cap="flat" cmpd="sng" algn="ctr">
                      <a:solidFill>
                        <a:schemeClr val="bg1"/>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28575" cap="flat" cmpd="sng" algn="ctr">
                      <a:solidFill>
                        <a:schemeClr val="bg1"/>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12700" cap="flat" cmpd="sng" algn="ctr">
                      <a:solidFill>
                        <a:schemeClr val="bg1"/>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28575" cap="flat" cmpd="sng" algn="ctr">
                      <a:solidFill>
                        <a:schemeClr val="bg1"/>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28575" cap="flat" cmpd="sng" algn="ctr">
                      <a:solidFill>
                        <a:schemeClr val="bg1"/>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12700" cap="flat" cmpd="sng" algn="ctr">
                      <a:solidFill>
                        <a:schemeClr val="bg1"/>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28575" cap="flat" cmpd="sng" algn="ctr">
                      <a:solidFill>
                        <a:schemeClr val="bg1"/>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28575" cap="flat" cmpd="sng" algn="ctr">
                      <a:solidFill>
                        <a:schemeClr val="bg1"/>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73913880"/>
                  </a:ext>
                </a:extLst>
              </a:tr>
              <a:tr h="172297">
                <a:tc>
                  <a:txBody>
                    <a:bodyPr/>
                    <a:lstStyle/>
                    <a:p>
                      <a:endParaRPr lang="en-GB" sz="100"/>
                    </a:p>
                  </a:txBody>
                  <a:tcPr>
                    <a:lnL w="12700" cap="flat" cmpd="sng" algn="ctr">
                      <a:solidFill>
                        <a:schemeClr val="bg1"/>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28575" cap="flat" cmpd="sng" algn="ctr">
                      <a:solidFill>
                        <a:schemeClr val="bg1"/>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12700" cap="flat" cmpd="sng" algn="ctr">
                      <a:solidFill>
                        <a:schemeClr val="bg1"/>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28575" cap="flat" cmpd="sng" algn="ctr">
                      <a:solidFill>
                        <a:schemeClr val="bg1"/>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12700" cap="flat" cmpd="sng" algn="ctr">
                      <a:solidFill>
                        <a:schemeClr val="bg1"/>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28575" cap="flat" cmpd="sng" algn="ctr">
                      <a:solidFill>
                        <a:schemeClr val="bg1"/>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69778174"/>
                  </a:ext>
                </a:extLst>
              </a:tr>
            </a:tbl>
          </a:graphicData>
        </a:graphic>
      </p:graphicFrame>
      <p:grpSp>
        <p:nvGrpSpPr>
          <p:cNvPr id="64" name="Group 63">
            <a:extLst>
              <a:ext uri="{FF2B5EF4-FFF2-40B4-BE49-F238E27FC236}">
                <a16:creationId xmlns:a16="http://schemas.microsoft.com/office/drawing/2014/main" id="{F3F6324D-A7FF-33F0-8417-7D583FA03920}"/>
              </a:ext>
            </a:extLst>
          </p:cNvPr>
          <p:cNvGrpSpPr/>
          <p:nvPr/>
        </p:nvGrpSpPr>
        <p:grpSpPr>
          <a:xfrm>
            <a:off x="1304540" y="3543541"/>
            <a:ext cx="8188200" cy="123111"/>
            <a:chOff x="2000386" y="2978249"/>
            <a:chExt cx="7504342" cy="123111"/>
          </a:xfrm>
        </p:grpSpPr>
        <p:sp>
          <p:nvSpPr>
            <p:cNvPr id="6" name="TextBox 5">
              <a:extLst>
                <a:ext uri="{FF2B5EF4-FFF2-40B4-BE49-F238E27FC236}">
                  <a16:creationId xmlns:a16="http://schemas.microsoft.com/office/drawing/2014/main" id="{D087385D-7A27-DF35-6FB4-E5FD1C1DB000}"/>
                </a:ext>
              </a:extLst>
            </p:cNvPr>
            <p:cNvSpPr txBox="1"/>
            <p:nvPr/>
          </p:nvSpPr>
          <p:spPr>
            <a:xfrm>
              <a:off x="9185918"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2030</a:t>
              </a:r>
            </a:p>
          </p:txBody>
        </p:sp>
        <p:sp>
          <p:nvSpPr>
            <p:cNvPr id="7" name="TextBox 6">
              <a:extLst>
                <a:ext uri="{FF2B5EF4-FFF2-40B4-BE49-F238E27FC236}">
                  <a16:creationId xmlns:a16="http://schemas.microsoft.com/office/drawing/2014/main" id="{1C4345BF-D984-3C6E-B84C-82B42E26653F}"/>
                </a:ext>
              </a:extLst>
            </p:cNvPr>
            <p:cNvSpPr txBox="1"/>
            <p:nvPr/>
          </p:nvSpPr>
          <p:spPr>
            <a:xfrm>
              <a:off x="8925833"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2020</a:t>
              </a:r>
            </a:p>
          </p:txBody>
        </p:sp>
        <p:sp>
          <p:nvSpPr>
            <p:cNvPr id="11" name="TextBox 10">
              <a:extLst>
                <a:ext uri="{FF2B5EF4-FFF2-40B4-BE49-F238E27FC236}">
                  <a16:creationId xmlns:a16="http://schemas.microsoft.com/office/drawing/2014/main" id="{752CD069-DC74-71D9-BFE8-8D017C083901}"/>
                </a:ext>
              </a:extLst>
            </p:cNvPr>
            <p:cNvSpPr txBox="1"/>
            <p:nvPr/>
          </p:nvSpPr>
          <p:spPr>
            <a:xfrm>
              <a:off x="8674135"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2010</a:t>
              </a:r>
            </a:p>
          </p:txBody>
        </p:sp>
        <p:sp>
          <p:nvSpPr>
            <p:cNvPr id="12" name="TextBox 11">
              <a:extLst>
                <a:ext uri="{FF2B5EF4-FFF2-40B4-BE49-F238E27FC236}">
                  <a16:creationId xmlns:a16="http://schemas.microsoft.com/office/drawing/2014/main" id="{AA5BDBC6-F45E-7694-8702-F84263ADF047}"/>
                </a:ext>
              </a:extLst>
            </p:cNvPr>
            <p:cNvSpPr txBox="1"/>
            <p:nvPr/>
          </p:nvSpPr>
          <p:spPr>
            <a:xfrm>
              <a:off x="8414050"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2000</a:t>
              </a:r>
            </a:p>
          </p:txBody>
        </p:sp>
        <p:sp>
          <p:nvSpPr>
            <p:cNvPr id="14" name="TextBox 13">
              <a:extLst>
                <a:ext uri="{FF2B5EF4-FFF2-40B4-BE49-F238E27FC236}">
                  <a16:creationId xmlns:a16="http://schemas.microsoft.com/office/drawing/2014/main" id="{ADCF0E0B-8E39-DAAE-ABB3-2F6439A107A7}"/>
                </a:ext>
              </a:extLst>
            </p:cNvPr>
            <p:cNvSpPr txBox="1"/>
            <p:nvPr/>
          </p:nvSpPr>
          <p:spPr>
            <a:xfrm>
              <a:off x="8162352"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1990</a:t>
              </a:r>
            </a:p>
          </p:txBody>
        </p:sp>
        <p:sp>
          <p:nvSpPr>
            <p:cNvPr id="18" name="TextBox 17">
              <a:extLst>
                <a:ext uri="{FF2B5EF4-FFF2-40B4-BE49-F238E27FC236}">
                  <a16:creationId xmlns:a16="http://schemas.microsoft.com/office/drawing/2014/main" id="{63DC8145-41B1-439B-B32D-3659FF9E034B}"/>
                </a:ext>
              </a:extLst>
            </p:cNvPr>
            <p:cNvSpPr txBox="1"/>
            <p:nvPr/>
          </p:nvSpPr>
          <p:spPr>
            <a:xfrm>
              <a:off x="7902267"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1980</a:t>
              </a:r>
            </a:p>
          </p:txBody>
        </p:sp>
        <p:sp>
          <p:nvSpPr>
            <p:cNvPr id="19" name="TextBox 18">
              <a:extLst>
                <a:ext uri="{FF2B5EF4-FFF2-40B4-BE49-F238E27FC236}">
                  <a16:creationId xmlns:a16="http://schemas.microsoft.com/office/drawing/2014/main" id="{F5E462A9-09FB-6F91-822B-D8BB406634CF}"/>
                </a:ext>
              </a:extLst>
            </p:cNvPr>
            <p:cNvSpPr txBox="1"/>
            <p:nvPr/>
          </p:nvSpPr>
          <p:spPr>
            <a:xfrm>
              <a:off x="7650569"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1970</a:t>
              </a:r>
            </a:p>
          </p:txBody>
        </p:sp>
        <p:sp>
          <p:nvSpPr>
            <p:cNvPr id="23" name="TextBox 22">
              <a:extLst>
                <a:ext uri="{FF2B5EF4-FFF2-40B4-BE49-F238E27FC236}">
                  <a16:creationId xmlns:a16="http://schemas.microsoft.com/office/drawing/2014/main" id="{F277D4D8-5DD2-A9C8-9210-C18B4EC98FEE}"/>
                </a:ext>
              </a:extLst>
            </p:cNvPr>
            <p:cNvSpPr txBox="1"/>
            <p:nvPr/>
          </p:nvSpPr>
          <p:spPr>
            <a:xfrm>
              <a:off x="7390484"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1960</a:t>
              </a:r>
            </a:p>
          </p:txBody>
        </p:sp>
        <p:sp>
          <p:nvSpPr>
            <p:cNvPr id="24" name="TextBox 23">
              <a:extLst>
                <a:ext uri="{FF2B5EF4-FFF2-40B4-BE49-F238E27FC236}">
                  <a16:creationId xmlns:a16="http://schemas.microsoft.com/office/drawing/2014/main" id="{F5236532-4DDB-86ED-2B63-15889038DBF7}"/>
                </a:ext>
              </a:extLst>
            </p:cNvPr>
            <p:cNvSpPr txBox="1"/>
            <p:nvPr/>
          </p:nvSpPr>
          <p:spPr>
            <a:xfrm>
              <a:off x="7130208"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1950</a:t>
              </a:r>
            </a:p>
          </p:txBody>
        </p:sp>
        <p:sp>
          <p:nvSpPr>
            <p:cNvPr id="27" name="TextBox 26">
              <a:extLst>
                <a:ext uri="{FF2B5EF4-FFF2-40B4-BE49-F238E27FC236}">
                  <a16:creationId xmlns:a16="http://schemas.microsoft.com/office/drawing/2014/main" id="{8CB88A49-E839-AD3F-4E36-15847DA178E3}"/>
                </a:ext>
              </a:extLst>
            </p:cNvPr>
            <p:cNvSpPr txBox="1"/>
            <p:nvPr/>
          </p:nvSpPr>
          <p:spPr>
            <a:xfrm>
              <a:off x="6870123"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1940</a:t>
              </a:r>
            </a:p>
          </p:txBody>
        </p:sp>
        <p:sp>
          <p:nvSpPr>
            <p:cNvPr id="30" name="TextBox 29">
              <a:extLst>
                <a:ext uri="{FF2B5EF4-FFF2-40B4-BE49-F238E27FC236}">
                  <a16:creationId xmlns:a16="http://schemas.microsoft.com/office/drawing/2014/main" id="{31FDCADD-BE91-A954-36FA-D9B898070E54}"/>
                </a:ext>
              </a:extLst>
            </p:cNvPr>
            <p:cNvSpPr txBox="1"/>
            <p:nvPr/>
          </p:nvSpPr>
          <p:spPr>
            <a:xfrm>
              <a:off x="6618425"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1930</a:t>
              </a:r>
            </a:p>
          </p:txBody>
        </p:sp>
        <p:sp>
          <p:nvSpPr>
            <p:cNvPr id="31" name="TextBox 30">
              <a:extLst>
                <a:ext uri="{FF2B5EF4-FFF2-40B4-BE49-F238E27FC236}">
                  <a16:creationId xmlns:a16="http://schemas.microsoft.com/office/drawing/2014/main" id="{A392E8FD-102D-40AB-4EB3-17F3EFD18133}"/>
                </a:ext>
              </a:extLst>
            </p:cNvPr>
            <p:cNvSpPr txBox="1"/>
            <p:nvPr/>
          </p:nvSpPr>
          <p:spPr>
            <a:xfrm>
              <a:off x="6358340"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1920</a:t>
              </a:r>
            </a:p>
          </p:txBody>
        </p:sp>
        <p:sp>
          <p:nvSpPr>
            <p:cNvPr id="32" name="TextBox 31">
              <a:extLst>
                <a:ext uri="{FF2B5EF4-FFF2-40B4-BE49-F238E27FC236}">
                  <a16:creationId xmlns:a16="http://schemas.microsoft.com/office/drawing/2014/main" id="{3DE00B0D-98DB-4479-0695-C846159183F0}"/>
                </a:ext>
              </a:extLst>
            </p:cNvPr>
            <p:cNvSpPr txBox="1"/>
            <p:nvPr/>
          </p:nvSpPr>
          <p:spPr>
            <a:xfrm>
              <a:off x="6106642"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1910</a:t>
              </a:r>
            </a:p>
          </p:txBody>
        </p:sp>
        <p:sp>
          <p:nvSpPr>
            <p:cNvPr id="35" name="TextBox 34">
              <a:extLst>
                <a:ext uri="{FF2B5EF4-FFF2-40B4-BE49-F238E27FC236}">
                  <a16:creationId xmlns:a16="http://schemas.microsoft.com/office/drawing/2014/main" id="{98F5FDF1-C2DC-2100-DC9C-5ABA30BB5F7E}"/>
                </a:ext>
              </a:extLst>
            </p:cNvPr>
            <p:cNvSpPr txBox="1"/>
            <p:nvPr/>
          </p:nvSpPr>
          <p:spPr>
            <a:xfrm>
              <a:off x="5846557"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1900</a:t>
              </a:r>
            </a:p>
          </p:txBody>
        </p:sp>
        <p:sp>
          <p:nvSpPr>
            <p:cNvPr id="36" name="TextBox 35">
              <a:extLst>
                <a:ext uri="{FF2B5EF4-FFF2-40B4-BE49-F238E27FC236}">
                  <a16:creationId xmlns:a16="http://schemas.microsoft.com/office/drawing/2014/main" id="{F8164CE2-3C41-E68A-A225-959EC1568A5C}"/>
                </a:ext>
              </a:extLst>
            </p:cNvPr>
            <p:cNvSpPr txBox="1"/>
            <p:nvPr/>
          </p:nvSpPr>
          <p:spPr>
            <a:xfrm>
              <a:off x="5594859"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1890</a:t>
              </a:r>
            </a:p>
          </p:txBody>
        </p:sp>
        <p:sp>
          <p:nvSpPr>
            <p:cNvPr id="37" name="TextBox 36">
              <a:extLst>
                <a:ext uri="{FF2B5EF4-FFF2-40B4-BE49-F238E27FC236}">
                  <a16:creationId xmlns:a16="http://schemas.microsoft.com/office/drawing/2014/main" id="{EBC1E8EC-E839-65BA-9343-E20B782DA22B}"/>
                </a:ext>
              </a:extLst>
            </p:cNvPr>
            <p:cNvSpPr txBox="1"/>
            <p:nvPr/>
          </p:nvSpPr>
          <p:spPr>
            <a:xfrm>
              <a:off x="2000386"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1750</a:t>
              </a:r>
            </a:p>
          </p:txBody>
        </p:sp>
        <p:sp>
          <p:nvSpPr>
            <p:cNvPr id="40" name="TextBox 39">
              <a:extLst>
                <a:ext uri="{FF2B5EF4-FFF2-40B4-BE49-F238E27FC236}">
                  <a16:creationId xmlns:a16="http://schemas.microsoft.com/office/drawing/2014/main" id="{A6AD6A37-D2B3-3480-C6FA-23F3E7392587}"/>
                </a:ext>
              </a:extLst>
            </p:cNvPr>
            <p:cNvSpPr txBox="1"/>
            <p:nvPr/>
          </p:nvSpPr>
          <p:spPr>
            <a:xfrm>
              <a:off x="5335116"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1880</a:t>
              </a:r>
            </a:p>
          </p:txBody>
        </p:sp>
        <p:sp>
          <p:nvSpPr>
            <p:cNvPr id="41" name="TextBox 40">
              <a:extLst>
                <a:ext uri="{FF2B5EF4-FFF2-40B4-BE49-F238E27FC236}">
                  <a16:creationId xmlns:a16="http://schemas.microsoft.com/office/drawing/2014/main" id="{15A35166-898B-AFA0-BBFC-D8997C260983}"/>
                </a:ext>
              </a:extLst>
            </p:cNvPr>
            <p:cNvSpPr txBox="1"/>
            <p:nvPr/>
          </p:nvSpPr>
          <p:spPr>
            <a:xfrm>
              <a:off x="5075031"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1870</a:t>
              </a:r>
            </a:p>
          </p:txBody>
        </p:sp>
        <p:sp>
          <p:nvSpPr>
            <p:cNvPr id="43" name="TextBox 42">
              <a:extLst>
                <a:ext uri="{FF2B5EF4-FFF2-40B4-BE49-F238E27FC236}">
                  <a16:creationId xmlns:a16="http://schemas.microsoft.com/office/drawing/2014/main" id="{74D22D52-727C-4971-C535-3909CC230AE4}"/>
                </a:ext>
              </a:extLst>
            </p:cNvPr>
            <p:cNvSpPr txBox="1"/>
            <p:nvPr/>
          </p:nvSpPr>
          <p:spPr>
            <a:xfrm>
              <a:off x="4823333"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1860</a:t>
              </a:r>
            </a:p>
          </p:txBody>
        </p:sp>
        <p:sp>
          <p:nvSpPr>
            <p:cNvPr id="45" name="TextBox 44">
              <a:extLst>
                <a:ext uri="{FF2B5EF4-FFF2-40B4-BE49-F238E27FC236}">
                  <a16:creationId xmlns:a16="http://schemas.microsoft.com/office/drawing/2014/main" id="{C768E49D-4762-959F-7579-292808B7ACCF}"/>
                </a:ext>
              </a:extLst>
            </p:cNvPr>
            <p:cNvSpPr txBox="1"/>
            <p:nvPr/>
          </p:nvSpPr>
          <p:spPr>
            <a:xfrm>
              <a:off x="4563248"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1850</a:t>
              </a:r>
            </a:p>
          </p:txBody>
        </p:sp>
        <p:sp>
          <p:nvSpPr>
            <p:cNvPr id="47" name="TextBox 46">
              <a:extLst>
                <a:ext uri="{FF2B5EF4-FFF2-40B4-BE49-F238E27FC236}">
                  <a16:creationId xmlns:a16="http://schemas.microsoft.com/office/drawing/2014/main" id="{9D168D9A-3E0B-CAFE-C942-B996D5A72048}"/>
                </a:ext>
              </a:extLst>
            </p:cNvPr>
            <p:cNvSpPr txBox="1"/>
            <p:nvPr/>
          </p:nvSpPr>
          <p:spPr>
            <a:xfrm>
              <a:off x="4311550"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1840</a:t>
              </a:r>
            </a:p>
          </p:txBody>
        </p:sp>
        <p:sp>
          <p:nvSpPr>
            <p:cNvPr id="50" name="TextBox 49">
              <a:extLst>
                <a:ext uri="{FF2B5EF4-FFF2-40B4-BE49-F238E27FC236}">
                  <a16:creationId xmlns:a16="http://schemas.microsoft.com/office/drawing/2014/main" id="{2F80FC5C-16EA-2DEA-9DE6-654433A74639}"/>
                </a:ext>
              </a:extLst>
            </p:cNvPr>
            <p:cNvSpPr txBox="1"/>
            <p:nvPr/>
          </p:nvSpPr>
          <p:spPr>
            <a:xfrm>
              <a:off x="4051465"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1830</a:t>
              </a:r>
            </a:p>
          </p:txBody>
        </p:sp>
        <p:sp>
          <p:nvSpPr>
            <p:cNvPr id="54" name="TextBox 53">
              <a:extLst>
                <a:ext uri="{FF2B5EF4-FFF2-40B4-BE49-F238E27FC236}">
                  <a16:creationId xmlns:a16="http://schemas.microsoft.com/office/drawing/2014/main" id="{A32C5D29-A526-A2EF-B02C-13386567ED07}"/>
                </a:ext>
              </a:extLst>
            </p:cNvPr>
            <p:cNvSpPr txBox="1"/>
            <p:nvPr/>
          </p:nvSpPr>
          <p:spPr>
            <a:xfrm>
              <a:off x="3799767"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1820</a:t>
              </a:r>
            </a:p>
          </p:txBody>
        </p:sp>
        <p:sp>
          <p:nvSpPr>
            <p:cNvPr id="55" name="TextBox 54">
              <a:extLst>
                <a:ext uri="{FF2B5EF4-FFF2-40B4-BE49-F238E27FC236}">
                  <a16:creationId xmlns:a16="http://schemas.microsoft.com/office/drawing/2014/main" id="{D4AEC5FB-E110-597C-5A75-3FCABD0C0171}"/>
                </a:ext>
              </a:extLst>
            </p:cNvPr>
            <p:cNvSpPr txBox="1"/>
            <p:nvPr/>
          </p:nvSpPr>
          <p:spPr>
            <a:xfrm>
              <a:off x="3539682"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1810</a:t>
              </a:r>
            </a:p>
          </p:txBody>
        </p:sp>
        <p:sp>
          <p:nvSpPr>
            <p:cNvPr id="56" name="TextBox 55">
              <a:extLst>
                <a:ext uri="{FF2B5EF4-FFF2-40B4-BE49-F238E27FC236}">
                  <a16:creationId xmlns:a16="http://schemas.microsoft.com/office/drawing/2014/main" id="{16DE5DDB-7A24-1D6C-F9E8-51E7DD7B0B3A}"/>
                </a:ext>
              </a:extLst>
            </p:cNvPr>
            <p:cNvSpPr txBox="1"/>
            <p:nvPr/>
          </p:nvSpPr>
          <p:spPr>
            <a:xfrm>
              <a:off x="3279406"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1800</a:t>
              </a:r>
            </a:p>
          </p:txBody>
        </p:sp>
        <p:sp>
          <p:nvSpPr>
            <p:cNvPr id="57" name="TextBox 56">
              <a:extLst>
                <a:ext uri="{FF2B5EF4-FFF2-40B4-BE49-F238E27FC236}">
                  <a16:creationId xmlns:a16="http://schemas.microsoft.com/office/drawing/2014/main" id="{8505BB57-B14B-69FB-3198-5D899D6727FB}"/>
                </a:ext>
              </a:extLst>
            </p:cNvPr>
            <p:cNvSpPr txBox="1"/>
            <p:nvPr/>
          </p:nvSpPr>
          <p:spPr>
            <a:xfrm>
              <a:off x="3019321"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1790</a:t>
              </a:r>
            </a:p>
          </p:txBody>
        </p:sp>
        <p:sp>
          <p:nvSpPr>
            <p:cNvPr id="58" name="TextBox 57">
              <a:extLst>
                <a:ext uri="{FF2B5EF4-FFF2-40B4-BE49-F238E27FC236}">
                  <a16:creationId xmlns:a16="http://schemas.microsoft.com/office/drawing/2014/main" id="{58F39A47-83CF-5AB7-3FC2-0773E2E54919}"/>
                </a:ext>
              </a:extLst>
            </p:cNvPr>
            <p:cNvSpPr txBox="1"/>
            <p:nvPr/>
          </p:nvSpPr>
          <p:spPr>
            <a:xfrm>
              <a:off x="2767623"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1780</a:t>
              </a:r>
            </a:p>
          </p:txBody>
        </p:sp>
        <p:sp>
          <p:nvSpPr>
            <p:cNvPr id="59" name="TextBox 58">
              <a:extLst>
                <a:ext uri="{FF2B5EF4-FFF2-40B4-BE49-F238E27FC236}">
                  <a16:creationId xmlns:a16="http://schemas.microsoft.com/office/drawing/2014/main" id="{18C7482F-BB62-30B1-77DF-D977E9B834AE}"/>
                </a:ext>
              </a:extLst>
            </p:cNvPr>
            <p:cNvSpPr txBox="1"/>
            <p:nvPr/>
          </p:nvSpPr>
          <p:spPr>
            <a:xfrm>
              <a:off x="2507538"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1770</a:t>
              </a:r>
            </a:p>
          </p:txBody>
        </p:sp>
        <p:sp>
          <p:nvSpPr>
            <p:cNvPr id="60" name="TextBox 59">
              <a:extLst>
                <a:ext uri="{FF2B5EF4-FFF2-40B4-BE49-F238E27FC236}">
                  <a16:creationId xmlns:a16="http://schemas.microsoft.com/office/drawing/2014/main" id="{E5C4B45A-3FB6-616E-7147-BD4719A755F9}"/>
                </a:ext>
              </a:extLst>
            </p:cNvPr>
            <p:cNvSpPr txBox="1"/>
            <p:nvPr/>
          </p:nvSpPr>
          <p:spPr>
            <a:xfrm>
              <a:off x="2255840" y="2978249"/>
              <a:ext cx="318810"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1760</a:t>
              </a:r>
            </a:p>
          </p:txBody>
        </p:sp>
      </p:grpSp>
      <p:graphicFrame>
        <p:nvGraphicFramePr>
          <p:cNvPr id="65" name="Table 5">
            <a:extLst>
              <a:ext uri="{FF2B5EF4-FFF2-40B4-BE49-F238E27FC236}">
                <a16:creationId xmlns:a16="http://schemas.microsoft.com/office/drawing/2014/main" id="{25507B19-A220-FDC3-E844-27E1A01443A4}"/>
              </a:ext>
            </a:extLst>
          </p:cNvPr>
          <p:cNvGraphicFramePr>
            <a:graphicFrameLocks noGrp="1"/>
          </p:cNvGraphicFramePr>
          <p:nvPr/>
        </p:nvGraphicFramePr>
        <p:xfrm>
          <a:off x="203201" y="3204111"/>
          <a:ext cx="838521" cy="344594"/>
        </p:xfrm>
        <a:graphic>
          <a:graphicData uri="http://schemas.openxmlformats.org/drawingml/2006/table">
            <a:tbl>
              <a:tblPr firstRow="1" bandRow="1">
                <a:tableStyleId>{5C22544A-7EE6-4342-B048-85BDC9FD1C3A}</a:tableStyleId>
              </a:tblPr>
              <a:tblGrid>
                <a:gridCol w="279507">
                  <a:extLst>
                    <a:ext uri="{9D8B030D-6E8A-4147-A177-3AD203B41FA5}">
                      <a16:colId xmlns:a16="http://schemas.microsoft.com/office/drawing/2014/main" val="378601737"/>
                    </a:ext>
                  </a:extLst>
                </a:gridCol>
                <a:gridCol w="279507">
                  <a:extLst>
                    <a:ext uri="{9D8B030D-6E8A-4147-A177-3AD203B41FA5}">
                      <a16:colId xmlns:a16="http://schemas.microsoft.com/office/drawing/2014/main" val="2757898163"/>
                    </a:ext>
                  </a:extLst>
                </a:gridCol>
                <a:gridCol w="279507">
                  <a:extLst>
                    <a:ext uri="{9D8B030D-6E8A-4147-A177-3AD203B41FA5}">
                      <a16:colId xmlns:a16="http://schemas.microsoft.com/office/drawing/2014/main" val="3331207199"/>
                    </a:ext>
                  </a:extLst>
                </a:gridCol>
              </a:tblGrid>
              <a:tr h="172297">
                <a:tc>
                  <a:txBody>
                    <a:bodyPr/>
                    <a:lstStyle/>
                    <a:p>
                      <a:endParaRPr lang="en-GB" sz="100"/>
                    </a:p>
                  </a:txBody>
                  <a:tcPr>
                    <a:lnL w="6350" cap="flat" cmpd="sng" algn="ctr">
                      <a:solidFill>
                        <a:schemeClr val="bg2"/>
                      </a:solidFill>
                      <a:prstDash val="solid"/>
                      <a:round/>
                      <a:headEnd type="none" w="med" len="med"/>
                      <a:tailEnd type="none" w="med" len="med"/>
                    </a:lnL>
                    <a:lnR w="28575" cap="flat" cmpd="sng" algn="ctr">
                      <a:solidFill>
                        <a:schemeClr val="bg1"/>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28575" cap="flat" cmpd="sng" algn="ctr">
                      <a:solidFill>
                        <a:schemeClr val="bg1"/>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12700" cmpd="sng">
                      <a:noFill/>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73913880"/>
                  </a:ext>
                </a:extLst>
              </a:tr>
              <a:tr h="172297">
                <a:tc>
                  <a:txBody>
                    <a:bodyPr/>
                    <a:lstStyle/>
                    <a:p>
                      <a:endParaRPr lang="en-GB" sz="100"/>
                    </a:p>
                  </a:txBody>
                  <a:tcPr>
                    <a:lnL w="6350" cap="flat" cmpd="sng" algn="ctr">
                      <a:solidFill>
                        <a:schemeClr val="bg2"/>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28575" cap="flat" cmpd="sng" algn="ctr">
                      <a:solidFill>
                        <a:schemeClr val="bg1"/>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100"/>
                    </a:p>
                  </a:txBody>
                  <a:tcP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69778174"/>
                  </a:ext>
                </a:extLst>
              </a:tr>
            </a:tbl>
          </a:graphicData>
        </a:graphic>
      </p:graphicFrame>
      <p:cxnSp>
        <p:nvCxnSpPr>
          <p:cNvPr id="67" name="Straight Connector 66">
            <a:extLst>
              <a:ext uri="{FF2B5EF4-FFF2-40B4-BE49-F238E27FC236}">
                <a16:creationId xmlns:a16="http://schemas.microsoft.com/office/drawing/2014/main" id="{52B25B7D-CA53-FB47-1530-BCD856543CC9}"/>
              </a:ext>
            </a:extLst>
          </p:cNvPr>
          <p:cNvCxnSpPr>
            <a:cxnSpLocks/>
            <a:stCxn id="65" idx="3"/>
            <a:endCxn id="4" idx="1"/>
          </p:cNvCxnSpPr>
          <p:nvPr/>
        </p:nvCxnSpPr>
        <p:spPr>
          <a:xfrm>
            <a:off x="1041722" y="3376408"/>
            <a:ext cx="444178"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73" name="Group 72">
            <a:extLst>
              <a:ext uri="{FF2B5EF4-FFF2-40B4-BE49-F238E27FC236}">
                <a16:creationId xmlns:a16="http://schemas.microsoft.com/office/drawing/2014/main" id="{9FCE6487-9C5D-EF3F-9012-1D4D93033FE7}"/>
              </a:ext>
            </a:extLst>
          </p:cNvPr>
          <p:cNvGrpSpPr/>
          <p:nvPr/>
        </p:nvGrpSpPr>
        <p:grpSpPr>
          <a:xfrm>
            <a:off x="31721" y="3543541"/>
            <a:ext cx="1182968" cy="123111"/>
            <a:chOff x="31721" y="2973090"/>
            <a:chExt cx="1182968" cy="123111"/>
          </a:xfrm>
        </p:grpSpPr>
        <p:sp>
          <p:nvSpPr>
            <p:cNvPr id="69" name="TextBox 68">
              <a:extLst>
                <a:ext uri="{FF2B5EF4-FFF2-40B4-BE49-F238E27FC236}">
                  <a16:creationId xmlns:a16="http://schemas.microsoft.com/office/drawing/2014/main" id="{AC9BD0C6-AF02-A62D-40A1-E6FE9197227B}"/>
                </a:ext>
              </a:extLst>
            </p:cNvPr>
            <p:cNvSpPr txBox="1"/>
            <p:nvPr/>
          </p:nvSpPr>
          <p:spPr>
            <a:xfrm>
              <a:off x="866826" y="2973090"/>
              <a:ext cx="347863"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1520</a:t>
              </a:r>
            </a:p>
          </p:txBody>
        </p:sp>
        <p:sp>
          <p:nvSpPr>
            <p:cNvPr id="70" name="TextBox 69">
              <a:extLst>
                <a:ext uri="{FF2B5EF4-FFF2-40B4-BE49-F238E27FC236}">
                  <a16:creationId xmlns:a16="http://schemas.microsoft.com/office/drawing/2014/main" id="{F09EB5DA-6B86-B5FC-27E8-508683F329D5}"/>
                </a:ext>
              </a:extLst>
            </p:cNvPr>
            <p:cNvSpPr txBox="1"/>
            <p:nvPr/>
          </p:nvSpPr>
          <p:spPr>
            <a:xfrm>
              <a:off x="580443" y="2973090"/>
              <a:ext cx="347863"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1520</a:t>
              </a:r>
            </a:p>
          </p:txBody>
        </p:sp>
        <p:sp>
          <p:nvSpPr>
            <p:cNvPr id="71" name="TextBox 70">
              <a:extLst>
                <a:ext uri="{FF2B5EF4-FFF2-40B4-BE49-F238E27FC236}">
                  <a16:creationId xmlns:a16="http://schemas.microsoft.com/office/drawing/2014/main" id="{06AC932B-F5BF-6C01-FCD2-5BC523041CCC}"/>
                </a:ext>
              </a:extLst>
            </p:cNvPr>
            <p:cNvSpPr txBox="1"/>
            <p:nvPr/>
          </p:nvSpPr>
          <p:spPr>
            <a:xfrm>
              <a:off x="308405" y="2973090"/>
              <a:ext cx="347863"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1500</a:t>
              </a:r>
            </a:p>
          </p:txBody>
        </p:sp>
        <p:sp>
          <p:nvSpPr>
            <p:cNvPr id="72" name="TextBox 71">
              <a:extLst>
                <a:ext uri="{FF2B5EF4-FFF2-40B4-BE49-F238E27FC236}">
                  <a16:creationId xmlns:a16="http://schemas.microsoft.com/office/drawing/2014/main" id="{42C9AB1F-11F5-960E-50AB-B705F3BBBE41}"/>
                </a:ext>
              </a:extLst>
            </p:cNvPr>
            <p:cNvSpPr txBox="1"/>
            <p:nvPr/>
          </p:nvSpPr>
          <p:spPr>
            <a:xfrm>
              <a:off x="31721" y="2973090"/>
              <a:ext cx="347863" cy="123111"/>
            </a:xfrm>
            <a:prstGeom prst="rect">
              <a:avLst/>
            </a:prstGeom>
            <a:noFill/>
          </p:spPr>
          <p:txBody>
            <a:bodyPr wrap="square" lIns="0" tIns="0" rIns="0" bIns="0"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8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1490</a:t>
              </a:r>
            </a:p>
          </p:txBody>
        </p:sp>
      </p:grpSp>
      <p:cxnSp>
        <p:nvCxnSpPr>
          <p:cNvPr id="75" name="Straight Arrow Connector 74">
            <a:extLst>
              <a:ext uri="{FF2B5EF4-FFF2-40B4-BE49-F238E27FC236}">
                <a16:creationId xmlns:a16="http://schemas.microsoft.com/office/drawing/2014/main" id="{30685524-EF60-DBA5-2545-8751700D1D0E}"/>
              </a:ext>
            </a:extLst>
          </p:cNvPr>
          <p:cNvCxnSpPr>
            <a:cxnSpLocks/>
          </p:cNvCxnSpPr>
          <p:nvPr/>
        </p:nvCxnSpPr>
        <p:spPr>
          <a:xfrm>
            <a:off x="1477511" y="2592198"/>
            <a:ext cx="0" cy="545285"/>
          </a:xfrm>
          <a:prstGeom prst="straightConnector1">
            <a:avLst/>
          </a:prstGeom>
          <a:ln w="28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76" name="Straight Arrow Connector 75">
            <a:extLst>
              <a:ext uri="{FF2B5EF4-FFF2-40B4-BE49-F238E27FC236}">
                <a16:creationId xmlns:a16="http://schemas.microsoft.com/office/drawing/2014/main" id="{CBED74AB-A638-8221-C757-A568AE009817}"/>
              </a:ext>
            </a:extLst>
          </p:cNvPr>
          <p:cNvCxnSpPr>
            <a:cxnSpLocks/>
          </p:cNvCxnSpPr>
          <p:nvPr/>
        </p:nvCxnSpPr>
        <p:spPr>
          <a:xfrm>
            <a:off x="3441933" y="2592198"/>
            <a:ext cx="0" cy="545285"/>
          </a:xfrm>
          <a:prstGeom prst="straightConnector1">
            <a:avLst/>
          </a:prstGeom>
          <a:ln w="28575">
            <a:solidFill>
              <a:schemeClr val="bg2"/>
            </a:solidFill>
            <a:tailEnd type="triangle"/>
          </a:ln>
        </p:spPr>
        <p:style>
          <a:lnRef idx="1">
            <a:schemeClr val="accent1"/>
          </a:lnRef>
          <a:fillRef idx="0">
            <a:schemeClr val="accent1"/>
          </a:fillRef>
          <a:effectRef idx="0">
            <a:schemeClr val="accent1"/>
          </a:effectRef>
          <a:fontRef idx="minor">
            <a:schemeClr val="tx1"/>
          </a:fontRef>
        </p:style>
      </p:cxnSp>
      <p:cxnSp>
        <p:nvCxnSpPr>
          <p:cNvPr id="78" name="Straight Arrow Connector 77">
            <a:extLst>
              <a:ext uri="{FF2B5EF4-FFF2-40B4-BE49-F238E27FC236}">
                <a16:creationId xmlns:a16="http://schemas.microsoft.com/office/drawing/2014/main" id="{381D56B9-AD63-6336-0CA7-DAE331BDA6AA}"/>
              </a:ext>
            </a:extLst>
          </p:cNvPr>
          <p:cNvCxnSpPr>
            <a:cxnSpLocks/>
          </p:cNvCxnSpPr>
          <p:nvPr/>
        </p:nvCxnSpPr>
        <p:spPr>
          <a:xfrm>
            <a:off x="5121129" y="2592198"/>
            <a:ext cx="0" cy="545285"/>
          </a:xfrm>
          <a:prstGeom prst="straightConnector1">
            <a:avLst/>
          </a:prstGeom>
          <a:ln w="28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80" name="Straight Arrow Connector 79">
            <a:extLst>
              <a:ext uri="{FF2B5EF4-FFF2-40B4-BE49-F238E27FC236}">
                <a16:creationId xmlns:a16="http://schemas.microsoft.com/office/drawing/2014/main" id="{FC0FF2B3-6F69-2D78-DF73-3717A752D16D}"/>
              </a:ext>
            </a:extLst>
          </p:cNvPr>
          <p:cNvCxnSpPr>
            <a:cxnSpLocks/>
          </p:cNvCxnSpPr>
          <p:nvPr/>
        </p:nvCxnSpPr>
        <p:spPr>
          <a:xfrm>
            <a:off x="5954435" y="2084727"/>
            <a:ext cx="0" cy="1052756"/>
          </a:xfrm>
          <a:prstGeom prst="straightConnector1">
            <a:avLst/>
          </a:prstGeom>
          <a:ln w="28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82" name="Straight Arrow Connector 81">
            <a:extLst>
              <a:ext uri="{FF2B5EF4-FFF2-40B4-BE49-F238E27FC236}">
                <a16:creationId xmlns:a16="http://schemas.microsoft.com/office/drawing/2014/main" id="{4F6EED49-5428-1A12-F1BF-F760A7CE6C23}"/>
              </a:ext>
            </a:extLst>
          </p:cNvPr>
          <p:cNvCxnSpPr>
            <a:cxnSpLocks/>
          </p:cNvCxnSpPr>
          <p:nvPr/>
        </p:nvCxnSpPr>
        <p:spPr>
          <a:xfrm>
            <a:off x="6787742" y="2592198"/>
            <a:ext cx="0" cy="545285"/>
          </a:xfrm>
          <a:prstGeom prst="straightConnector1">
            <a:avLst/>
          </a:prstGeom>
          <a:ln w="28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84" name="Straight Arrow Connector 83">
            <a:extLst>
              <a:ext uri="{FF2B5EF4-FFF2-40B4-BE49-F238E27FC236}">
                <a16:creationId xmlns:a16="http://schemas.microsoft.com/office/drawing/2014/main" id="{78F61CAD-EEFD-6481-1BAD-0EC22450A99D}"/>
              </a:ext>
            </a:extLst>
          </p:cNvPr>
          <p:cNvCxnSpPr>
            <a:cxnSpLocks/>
          </p:cNvCxnSpPr>
          <p:nvPr/>
        </p:nvCxnSpPr>
        <p:spPr>
          <a:xfrm>
            <a:off x="7349804" y="2084727"/>
            <a:ext cx="0" cy="1052756"/>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cxnSp>
        <p:nvCxnSpPr>
          <p:cNvPr id="86" name="Straight Arrow Connector 85">
            <a:extLst>
              <a:ext uri="{FF2B5EF4-FFF2-40B4-BE49-F238E27FC236}">
                <a16:creationId xmlns:a16="http://schemas.microsoft.com/office/drawing/2014/main" id="{D5DAF5E3-E28D-2617-A655-5F0022594159}"/>
              </a:ext>
            </a:extLst>
          </p:cNvPr>
          <p:cNvCxnSpPr>
            <a:cxnSpLocks/>
          </p:cNvCxnSpPr>
          <p:nvPr/>
        </p:nvCxnSpPr>
        <p:spPr>
          <a:xfrm>
            <a:off x="7912827" y="2592198"/>
            <a:ext cx="0" cy="545285"/>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cxnSp>
        <p:nvCxnSpPr>
          <p:cNvPr id="87" name="Straight Arrow Connector 86">
            <a:extLst>
              <a:ext uri="{FF2B5EF4-FFF2-40B4-BE49-F238E27FC236}">
                <a16:creationId xmlns:a16="http://schemas.microsoft.com/office/drawing/2014/main" id="{E3D5EB02-529C-465C-9F98-F88C6AD5A148}"/>
              </a:ext>
            </a:extLst>
          </p:cNvPr>
          <p:cNvCxnSpPr>
            <a:cxnSpLocks/>
          </p:cNvCxnSpPr>
          <p:nvPr/>
        </p:nvCxnSpPr>
        <p:spPr>
          <a:xfrm flipH="1" flipV="1">
            <a:off x="482336" y="3750542"/>
            <a:ext cx="0" cy="545285"/>
          </a:xfrm>
          <a:prstGeom prst="straightConnector1">
            <a:avLst/>
          </a:prstGeom>
          <a:ln w="28575">
            <a:solidFill>
              <a:schemeClr val="accent5"/>
            </a:solidFill>
            <a:tailEnd type="triangle"/>
          </a:ln>
        </p:spPr>
        <p:style>
          <a:lnRef idx="1">
            <a:schemeClr val="accent1"/>
          </a:lnRef>
          <a:fillRef idx="0">
            <a:schemeClr val="accent1"/>
          </a:fillRef>
          <a:effectRef idx="0">
            <a:schemeClr val="accent1"/>
          </a:effectRef>
          <a:fontRef idx="minor">
            <a:schemeClr val="tx1"/>
          </a:fontRef>
        </p:style>
      </p:cxnSp>
      <p:sp>
        <p:nvSpPr>
          <p:cNvPr id="88" name="TextBox 87">
            <a:extLst>
              <a:ext uri="{FF2B5EF4-FFF2-40B4-BE49-F238E27FC236}">
                <a16:creationId xmlns:a16="http://schemas.microsoft.com/office/drawing/2014/main" id="{EEE20A51-E541-7469-1E76-47DE42D5F2EB}"/>
              </a:ext>
            </a:extLst>
          </p:cNvPr>
          <p:cNvSpPr txBox="1"/>
          <p:nvPr/>
        </p:nvSpPr>
        <p:spPr>
          <a:xfrm>
            <a:off x="-19560" y="4267453"/>
            <a:ext cx="2120633"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1000" b="1" i="0" u="none" strike="noStrike" kern="1200" cap="none" spc="0" normalizeH="0" baseline="0" noProof="0">
                <a:ln>
                  <a:noFill/>
                </a:ln>
                <a:solidFill>
                  <a:srgbClr val="3E9C64"/>
                </a:solidFill>
                <a:effectLst/>
                <a:uLnTx/>
                <a:uFillTx/>
                <a:latin typeface="Roboto" panose="02000000000000000000" pitchFamily="2" charset="0"/>
                <a:ea typeface="Roboto" panose="02000000000000000000" pitchFamily="2" charset="0"/>
                <a:cs typeface="Roboto" panose="02000000000000000000" pitchFamily="2" charset="0"/>
              </a:rPr>
              <a:t>Leonardo</a:t>
            </a: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 (1470s-1500s) – Y1</a:t>
            </a:r>
          </a:p>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1000" b="1" i="0" u="none" strike="noStrike" kern="1200" cap="none" spc="0" normalizeH="0" baseline="0" noProof="0">
                <a:ln>
                  <a:noFill/>
                </a:ln>
                <a:solidFill>
                  <a:srgbClr val="3E9C64"/>
                </a:solidFill>
                <a:effectLst/>
                <a:uLnTx/>
                <a:uFillTx/>
                <a:latin typeface="Roboto" panose="02000000000000000000" pitchFamily="2" charset="0"/>
                <a:ea typeface="Roboto" panose="02000000000000000000" pitchFamily="2" charset="0"/>
                <a:cs typeface="Roboto" panose="02000000000000000000" pitchFamily="2" charset="0"/>
              </a:rPr>
              <a:t>Raphael</a:t>
            </a: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 (1500s-1520) – Y3</a:t>
            </a:r>
          </a:p>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1000" b="1" i="0" u="none" strike="noStrike" kern="1200" cap="none" spc="0" normalizeH="0" baseline="0" noProof="0">
                <a:ln>
                  <a:noFill/>
                </a:ln>
                <a:solidFill>
                  <a:srgbClr val="3E9C64"/>
                </a:solidFill>
                <a:effectLst/>
                <a:uLnTx/>
                <a:uFillTx/>
                <a:latin typeface="Roboto" panose="02000000000000000000" pitchFamily="2" charset="0"/>
                <a:ea typeface="Roboto" panose="02000000000000000000" pitchFamily="2" charset="0"/>
                <a:cs typeface="Roboto" panose="02000000000000000000" pitchFamily="2" charset="0"/>
              </a:rPr>
              <a:t>Michelangelo</a:t>
            </a: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 (1500s-40s) – Y5</a:t>
            </a:r>
          </a:p>
        </p:txBody>
      </p:sp>
      <p:sp>
        <p:nvSpPr>
          <p:cNvPr id="89" name="TextBox 88">
            <a:extLst>
              <a:ext uri="{FF2B5EF4-FFF2-40B4-BE49-F238E27FC236}">
                <a16:creationId xmlns:a16="http://schemas.microsoft.com/office/drawing/2014/main" id="{DBEA4748-049E-7804-54B1-36CFBCB8713F}"/>
              </a:ext>
            </a:extLst>
          </p:cNvPr>
          <p:cNvSpPr txBox="1"/>
          <p:nvPr/>
        </p:nvSpPr>
        <p:spPr>
          <a:xfrm>
            <a:off x="864266" y="2182920"/>
            <a:ext cx="1341505"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D17E3F"/>
                </a:solidFill>
                <a:effectLst/>
                <a:uLnTx/>
                <a:uFillTx/>
                <a:latin typeface="Roboto" panose="02000000000000000000" pitchFamily="2" charset="0"/>
                <a:ea typeface="Roboto" panose="02000000000000000000" pitchFamily="2" charset="0"/>
                <a:cs typeface="Roboto" panose="02000000000000000000" pitchFamily="2" charset="0"/>
              </a:rPr>
              <a:t>Rousseau</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(1750-1780s) – Y4</a:t>
            </a:r>
          </a:p>
        </p:txBody>
      </p:sp>
      <p:sp>
        <p:nvSpPr>
          <p:cNvPr id="90" name="TextBox 89">
            <a:extLst>
              <a:ext uri="{FF2B5EF4-FFF2-40B4-BE49-F238E27FC236}">
                <a16:creationId xmlns:a16="http://schemas.microsoft.com/office/drawing/2014/main" id="{F3B07A68-B976-8770-6820-A0B3407C34E3}"/>
              </a:ext>
            </a:extLst>
          </p:cNvPr>
          <p:cNvSpPr txBox="1"/>
          <p:nvPr/>
        </p:nvSpPr>
        <p:spPr>
          <a:xfrm>
            <a:off x="2771074" y="2182920"/>
            <a:ext cx="1341505"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565656"/>
                </a:solidFill>
                <a:effectLst/>
                <a:uLnTx/>
                <a:uFillTx/>
                <a:latin typeface="Roboto" panose="02000000000000000000" pitchFamily="2" charset="0"/>
                <a:ea typeface="Roboto" panose="02000000000000000000" pitchFamily="2" charset="0"/>
                <a:cs typeface="Roboto" panose="02000000000000000000" pitchFamily="2" charset="0"/>
              </a:rPr>
              <a:t>Hokusai*</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(1820-30s) – Y2</a:t>
            </a:r>
          </a:p>
        </p:txBody>
      </p:sp>
      <p:sp>
        <p:nvSpPr>
          <p:cNvPr id="91" name="TextBox 90">
            <a:extLst>
              <a:ext uri="{FF2B5EF4-FFF2-40B4-BE49-F238E27FC236}">
                <a16:creationId xmlns:a16="http://schemas.microsoft.com/office/drawing/2014/main" id="{D49E96F7-1064-BD5E-C162-6C53BE50DC3B}"/>
              </a:ext>
            </a:extLst>
          </p:cNvPr>
          <p:cNvSpPr txBox="1"/>
          <p:nvPr/>
        </p:nvSpPr>
        <p:spPr>
          <a:xfrm>
            <a:off x="514434" y="6012706"/>
            <a:ext cx="3254519" cy="4001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60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*The art history terms </a:t>
            </a:r>
            <a:r>
              <a:rPr kumimoji="0" lang="en-GB" sz="1000" b="0" i="1"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traditional</a:t>
            </a: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 </a:t>
            </a:r>
            <a:r>
              <a:rPr kumimoji="0" lang="en-GB" sz="1000" b="0" i="1"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modern</a:t>
            </a: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 and </a:t>
            </a:r>
            <a:r>
              <a:rPr kumimoji="0" lang="en-GB" sz="1000" b="0" i="1"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contemporary</a:t>
            </a: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 art are only applied to western art.</a:t>
            </a:r>
          </a:p>
        </p:txBody>
      </p:sp>
      <p:sp>
        <p:nvSpPr>
          <p:cNvPr id="92" name="TextBox 91">
            <a:extLst>
              <a:ext uri="{FF2B5EF4-FFF2-40B4-BE49-F238E27FC236}">
                <a16:creationId xmlns:a16="http://schemas.microsoft.com/office/drawing/2014/main" id="{3B8572F5-224F-230C-9AEE-71BD186AB731}"/>
              </a:ext>
            </a:extLst>
          </p:cNvPr>
          <p:cNvSpPr txBox="1"/>
          <p:nvPr/>
        </p:nvSpPr>
        <p:spPr>
          <a:xfrm>
            <a:off x="4443487" y="2182920"/>
            <a:ext cx="1341505"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D17E3F"/>
                </a:solidFill>
                <a:effectLst/>
                <a:uLnTx/>
                <a:uFillTx/>
                <a:latin typeface="Roboto" panose="02000000000000000000" pitchFamily="2" charset="0"/>
                <a:ea typeface="Roboto" panose="02000000000000000000" pitchFamily="2" charset="0"/>
                <a:cs typeface="Roboto" panose="02000000000000000000" pitchFamily="2" charset="0"/>
              </a:rPr>
              <a:t>Van Gogh</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(1880-90s) – Y3</a:t>
            </a:r>
          </a:p>
        </p:txBody>
      </p:sp>
      <p:sp>
        <p:nvSpPr>
          <p:cNvPr id="93" name="TextBox 92">
            <a:extLst>
              <a:ext uri="{FF2B5EF4-FFF2-40B4-BE49-F238E27FC236}">
                <a16:creationId xmlns:a16="http://schemas.microsoft.com/office/drawing/2014/main" id="{D1D96BEF-554F-74F9-AD0A-E9E476B150ED}"/>
              </a:ext>
            </a:extLst>
          </p:cNvPr>
          <p:cNvSpPr txBox="1"/>
          <p:nvPr/>
        </p:nvSpPr>
        <p:spPr>
          <a:xfrm>
            <a:off x="3882634" y="4263547"/>
            <a:ext cx="1341505"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D17E3F"/>
                </a:solidFill>
                <a:effectLst/>
                <a:uLnTx/>
                <a:uFillTx/>
                <a:latin typeface="Roboto" panose="02000000000000000000" pitchFamily="2" charset="0"/>
                <a:ea typeface="Roboto" panose="02000000000000000000" pitchFamily="2" charset="0"/>
                <a:cs typeface="Roboto" panose="02000000000000000000" pitchFamily="2" charset="0"/>
              </a:rPr>
              <a:t>Monet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(1860-1900s) – Y1</a:t>
            </a:r>
          </a:p>
        </p:txBody>
      </p:sp>
      <p:cxnSp>
        <p:nvCxnSpPr>
          <p:cNvPr id="94" name="Straight Arrow Connector 93">
            <a:extLst>
              <a:ext uri="{FF2B5EF4-FFF2-40B4-BE49-F238E27FC236}">
                <a16:creationId xmlns:a16="http://schemas.microsoft.com/office/drawing/2014/main" id="{63DA971D-7810-0ABB-1020-8B50EFFDA615}"/>
              </a:ext>
            </a:extLst>
          </p:cNvPr>
          <p:cNvCxnSpPr>
            <a:cxnSpLocks/>
          </p:cNvCxnSpPr>
          <p:nvPr/>
        </p:nvCxnSpPr>
        <p:spPr>
          <a:xfrm flipH="1" flipV="1">
            <a:off x="4556445" y="3750542"/>
            <a:ext cx="0" cy="545285"/>
          </a:xfrm>
          <a:prstGeom prst="straightConnector1">
            <a:avLst/>
          </a:prstGeom>
          <a:ln w="28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95" name="TextBox 94">
            <a:extLst>
              <a:ext uri="{FF2B5EF4-FFF2-40B4-BE49-F238E27FC236}">
                <a16:creationId xmlns:a16="http://schemas.microsoft.com/office/drawing/2014/main" id="{DFC96857-741A-053C-FB3A-80004CC82EFC}"/>
              </a:ext>
            </a:extLst>
          </p:cNvPr>
          <p:cNvSpPr txBox="1"/>
          <p:nvPr/>
        </p:nvSpPr>
        <p:spPr>
          <a:xfrm>
            <a:off x="4993939" y="4663518"/>
            <a:ext cx="1341505"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D17E3F"/>
                </a:solidFill>
                <a:effectLst/>
                <a:uLnTx/>
                <a:uFillTx/>
                <a:latin typeface="Roboto" panose="02000000000000000000" pitchFamily="2" charset="0"/>
                <a:ea typeface="Roboto" panose="02000000000000000000" pitchFamily="2" charset="0"/>
                <a:cs typeface="Roboto" panose="02000000000000000000" pitchFamily="2" charset="0"/>
              </a:rPr>
              <a:t>Picasso</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(1900-50s) – Y2</a:t>
            </a:r>
          </a:p>
        </p:txBody>
      </p:sp>
      <p:cxnSp>
        <p:nvCxnSpPr>
          <p:cNvPr id="96" name="Straight Arrow Connector 95">
            <a:extLst>
              <a:ext uri="{FF2B5EF4-FFF2-40B4-BE49-F238E27FC236}">
                <a16:creationId xmlns:a16="http://schemas.microsoft.com/office/drawing/2014/main" id="{D3D22590-66C5-F4C7-F2F4-D6891C501F97}"/>
              </a:ext>
            </a:extLst>
          </p:cNvPr>
          <p:cNvCxnSpPr>
            <a:cxnSpLocks/>
          </p:cNvCxnSpPr>
          <p:nvPr/>
        </p:nvCxnSpPr>
        <p:spPr>
          <a:xfrm flipV="1">
            <a:off x="5667750" y="3749396"/>
            <a:ext cx="0" cy="914122"/>
          </a:xfrm>
          <a:prstGeom prst="straightConnector1">
            <a:avLst/>
          </a:prstGeom>
          <a:ln w="28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97" name="TextBox 96">
            <a:extLst>
              <a:ext uri="{FF2B5EF4-FFF2-40B4-BE49-F238E27FC236}">
                <a16:creationId xmlns:a16="http://schemas.microsoft.com/office/drawing/2014/main" id="{DA262C78-8986-8050-3E6E-39BC0CBCB95B}"/>
              </a:ext>
            </a:extLst>
          </p:cNvPr>
          <p:cNvSpPr txBox="1"/>
          <p:nvPr/>
        </p:nvSpPr>
        <p:spPr>
          <a:xfrm>
            <a:off x="5290175" y="915176"/>
            <a:ext cx="1341505" cy="116955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D17E3F"/>
                </a:solidFill>
                <a:effectLst/>
                <a:uLnTx/>
                <a:uFillTx/>
                <a:latin typeface="Roboto" panose="02000000000000000000" pitchFamily="2" charset="0"/>
                <a:ea typeface="Roboto" panose="02000000000000000000" pitchFamily="2" charset="0"/>
                <a:cs typeface="Roboto" panose="02000000000000000000" pitchFamily="2" charset="0"/>
              </a:rPr>
              <a:t>Klee</a:t>
            </a:r>
          </a:p>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(1910-40s) – Y1</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D17E3F"/>
                </a:solidFill>
                <a:effectLst/>
                <a:uLnTx/>
                <a:uFillTx/>
                <a:latin typeface="Roboto" panose="02000000000000000000" pitchFamily="2" charset="0"/>
                <a:ea typeface="Roboto" panose="02000000000000000000" pitchFamily="2" charset="0"/>
                <a:cs typeface="Roboto" panose="02000000000000000000" pitchFamily="2" charset="0"/>
              </a:rPr>
              <a:t>Mondrian</a:t>
            </a:r>
          </a:p>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(1910-40s) – Y1</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D17E3F"/>
                </a:solidFill>
                <a:effectLst/>
                <a:uLnTx/>
                <a:uFillTx/>
                <a:latin typeface="Roboto" panose="02000000000000000000" pitchFamily="2" charset="0"/>
                <a:ea typeface="Roboto" panose="02000000000000000000" pitchFamily="2" charset="0"/>
                <a:cs typeface="Roboto" panose="02000000000000000000" pitchFamily="2" charset="0"/>
              </a:rPr>
              <a:t>Kandinsky</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(1910s-20s) – Y1</a:t>
            </a:r>
          </a:p>
        </p:txBody>
      </p:sp>
      <p:sp>
        <p:nvSpPr>
          <p:cNvPr id="99" name="TextBox 98">
            <a:extLst>
              <a:ext uri="{FF2B5EF4-FFF2-40B4-BE49-F238E27FC236}">
                <a16:creationId xmlns:a16="http://schemas.microsoft.com/office/drawing/2014/main" id="{2D588098-5F62-D859-ECDE-2D0BB1495FB7}"/>
              </a:ext>
            </a:extLst>
          </p:cNvPr>
          <p:cNvSpPr txBox="1"/>
          <p:nvPr/>
        </p:nvSpPr>
        <p:spPr>
          <a:xfrm>
            <a:off x="5855478" y="5307804"/>
            <a:ext cx="1341505"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D17E3F"/>
                </a:solidFill>
                <a:effectLst/>
                <a:uLnTx/>
                <a:uFillTx/>
                <a:latin typeface="Roboto" panose="02000000000000000000" pitchFamily="2" charset="0"/>
                <a:ea typeface="Roboto" panose="02000000000000000000" pitchFamily="2" charset="0"/>
                <a:cs typeface="Roboto" panose="02000000000000000000" pitchFamily="2" charset="0"/>
              </a:rPr>
              <a:t>Kahlo</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(1930-40s) – Y5</a:t>
            </a:r>
          </a:p>
        </p:txBody>
      </p:sp>
      <p:cxnSp>
        <p:nvCxnSpPr>
          <p:cNvPr id="101" name="Straight Arrow Connector 100">
            <a:extLst>
              <a:ext uri="{FF2B5EF4-FFF2-40B4-BE49-F238E27FC236}">
                <a16:creationId xmlns:a16="http://schemas.microsoft.com/office/drawing/2014/main" id="{A44EC702-19B6-DC09-13C6-2A9A5878693B}"/>
              </a:ext>
            </a:extLst>
          </p:cNvPr>
          <p:cNvCxnSpPr>
            <a:cxnSpLocks/>
          </p:cNvCxnSpPr>
          <p:nvPr/>
        </p:nvCxnSpPr>
        <p:spPr>
          <a:xfrm flipV="1">
            <a:off x="6509507" y="3749396"/>
            <a:ext cx="0" cy="1558408"/>
          </a:xfrm>
          <a:prstGeom prst="straightConnector1">
            <a:avLst/>
          </a:prstGeom>
          <a:ln w="28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102" name="TextBox 101">
            <a:extLst>
              <a:ext uri="{FF2B5EF4-FFF2-40B4-BE49-F238E27FC236}">
                <a16:creationId xmlns:a16="http://schemas.microsoft.com/office/drawing/2014/main" id="{FF4239FF-E5D2-3641-9E9D-422FCFA02F64}"/>
              </a:ext>
            </a:extLst>
          </p:cNvPr>
          <p:cNvSpPr txBox="1"/>
          <p:nvPr/>
        </p:nvSpPr>
        <p:spPr>
          <a:xfrm>
            <a:off x="6080495" y="2182920"/>
            <a:ext cx="1341505"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D17E3F"/>
                </a:solidFill>
                <a:effectLst/>
                <a:uLnTx/>
                <a:uFillTx/>
                <a:latin typeface="Roboto" panose="02000000000000000000" pitchFamily="2" charset="0"/>
                <a:ea typeface="Roboto" panose="02000000000000000000" pitchFamily="2" charset="0"/>
                <a:cs typeface="Roboto" panose="02000000000000000000" pitchFamily="2" charset="0"/>
              </a:rPr>
              <a:t>Matisse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(1940-50s) – Y4</a:t>
            </a:r>
          </a:p>
        </p:txBody>
      </p:sp>
      <p:sp>
        <p:nvSpPr>
          <p:cNvPr id="108" name="TextBox 107">
            <a:extLst>
              <a:ext uri="{FF2B5EF4-FFF2-40B4-BE49-F238E27FC236}">
                <a16:creationId xmlns:a16="http://schemas.microsoft.com/office/drawing/2014/main" id="{7E2C4D32-BDDA-EAFF-D7F8-903512CC4BC2}"/>
              </a:ext>
            </a:extLst>
          </p:cNvPr>
          <p:cNvSpPr txBox="1"/>
          <p:nvPr/>
        </p:nvSpPr>
        <p:spPr>
          <a:xfrm>
            <a:off x="6415934" y="4263547"/>
            <a:ext cx="1341505" cy="78483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4E83BE"/>
                </a:solidFill>
                <a:effectLst/>
                <a:uLnTx/>
                <a:uFillTx/>
                <a:latin typeface="Roboto" panose="02000000000000000000" pitchFamily="2" charset="0"/>
                <a:ea typeface="Roboto" panose="02000000000000000000" pitchFamily="2" charset="0"/>
                <a:cs typeface="Roboto" panose="02000000000000000000" pitchFamily="2" charset="0"/>
              </a:rPr>
              <a:t>McGee</a:t>
            </a:r>
          </a:p>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(1950-2020s) – Y1</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4E83BE"/>
                </a:solidFill>
                <a:effectLst/>
                <a:uLnTx/>
                <a:uFillTx/>
                <a:latin typeface="Roboto" panose="02000000000000000000" pitchFamily="2" charset="0"/>
                <a:ea typeface="Roboto" panose="02000000000000000000" pitchFamily="2" charset="0"/>
                <a:cs typeface="Roboto" panose="02000000000000000000" pitchFamily="2" charset="0"/>
              </a:rPr>
              <a:t>Kusuma</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(1950-2020s) – Y1</a:t>
            </a:r>
          </a:p>
        </p:txBody>
      </p:sp>
      <p:cxnSp>
        <p:nvCxnSpPr>
          <p:cNvPr id="109" name="Straight Arrow Connector 108">
            <a:extLst>
              <a:ext uri="{FF2B5EF4-FFF2-40B4-BE49-F238E27FC236}">
                <a16:creationId xmlns:a16="http://schemas.microsoft.com/office/drawing/2014/main" id="{2B2F4ED6-C579-B590-466B-D03DA8B526F5}"/>
              </a:ext>
            </a:extLst>
          </p:cNvPr>
          <p:cNvCxnSpPr>
            <a:cxnSpLocks/>
          </p:cNvCxnSpPr>
          <p:nvPr/>
        </p:nvCxnSpPr>
        <p:spPr>
          <a:xfrm flipH="1" flipV="1">
            <a:off x="7072967" y="3750403"/>
            <a:ext cx="0" cy="545285"/>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111" name="TextBox 110">
            <a:extLst>
              <a:ext uri="{FF2B5EF4-FFF2-40B4-BE49-F238E27FC236}">
                <a16:creationId xmlns:a16="http://schemas.microsoft.com/office/drawing/2014/main" id="{362C8E04-22DF-C3F9-94EE-F840E05022D6}"/>
              </a:ext>
            </a:extLst>
          </p:cNvPr>
          <p:cNvSpPr txBox="1"/>
          <p:nvPr/>
        </p:nvSpPr>
        <p:spPr>
          <a:xfrm>
            <a:off x="6679051" y="928677"/>
            <a:ext cx="1341505" cy="116955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4E83BE"/>
                </a:solidFill>
                <a:effectLst/>
                <a:uLnTx/>
                <a:uFillTx/>
                <a:latin typeface="Roboto" panose="02000000000000000000" pitchFamily="2" charset="0"/>
                <a:ea typeface="Roboto" panose="02000000000000000000" pitchFamily="2" charset="0"/>
                <a:cs typeface="Roboto" panose="02000000000000000000" pitchFamily="2" charset="0"/>
              </a:rPr>
              <a:t>Hockney</a:t>
            </a:r>
          </a:p>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(1960-2020s) – Y2</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4E83BE"/>
                </a:solidFill>
                <a:effectLst/>
                <a:uLnTx/>
                <a:uFillTx/>
                <a:latin typeface="Roboto" panose="02000000000000000000" pitchFamily="2" charset="0"/>
                <a:ea typeface="Roboto" panose="02000000000000000000" pitchFamily="2" charset="0"/>
                <a:cs typeface="Roboto" panose="02000000000000000000" pitchFamily="2" charset="0"/>
              </a:rPr>
              <a:t>Auerbach</a:t>
            </a:r>
          </a:p>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(1960-2020s) – Y3</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4E83BE"/>
                </a:solidFill>
                <a:effectLst/>
                <a:uLnTx/>
                <a:uFillTx/>
                <a:latin typeface="Roboto" panose="02000000000000000000" pitchFamily="2" charset="0"/>
                <a:ea typeface="Roboto" panose="02000000000000000000" pitchFamily="2" charset="0"/>
                <a:cs typeface="Roboto" panose="02000000000000000000" pitchFamily="2" charset="0"/>
              </a:rPr>
              <a:t>Long</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(1960-2020s) – Y5</a:t>
            </a:r>
          </a:p>
        </p:txBody>
      </p:sp>
      <p:sp>
        <p:nvSpPr>
          <p:cNvPr id="113" name="TextBox 112">
            <a:extLst>
              <a:ext uri="{FF2B5EF4-FFF2-40B4-BE49-F238E27FC236}">
                <a16:creationId xmlns:a16="http://schemas.microsoft.com/office/drawing/2014/main" id="{1114A975-67F1-ABA4-2789-CCB5072BD9DF}"/>
              </a:ext>
            </a:extLst>
          </p:cNvPr>
          <p:cNvSpPr txBox="1"/>
          <p:nvPr/>
        </p:nvSpPr>
        <p:spPr>
          <a:xfrm>
            <a:off x="7263211" y="2177301"/>
            <a:ext cx="1341505"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err="1">
                <a:ln>
                  <a:noFill/>
                </a:ln>
                <a:solidFill>
                  <a:srgbClr val="4E83BE"/>
                </a:solidFill>
                <a:effectLst/>
                <a:uLnTx/>
                <a:uFillTx/>
                <a:latin typeface="Roboto" panose="02000000000000000000" pitchFamily="2" charset="0"/>
                <a:ea typeface="Roboto" panose="02000000000000000000" pitchFamily="2" charset="0"/>
                <a:cs typeface="Roboto" panose="02000000000000000000" pitchFamily="2" charset="0"/>
              </a:rPr>
              <a:t>Himid</a:t>
            </a:r>
            <a:endParaRPr kumimoji="0" lang="en-GB" sz="1000" b="1" i="0" u="none" strike="noStrike" kern="1200" cap="none" spc="0" normalizeH="0" baseline="0" noProof="0">
              <a:ln>
                <a:noFill/>
              </a:ln>
              <a:solidFill>
                <a:srgbClr val="4E83BE"/>
              </a:solidFill>
              <a:effectLst/>
              <a:uLnTx/>
              <a:uFillTx/>
              <a:latin typeface="Roboto" panose="02000000000000000000" pitchFamily="2" charset="0"/>
              <a:ea typeface="Roboto" panose="02000000000000000000" pitchFamily="2" charset="0"/>
              <a:cs typeface="Roboto" panose="02000000000000000000" pitchFamily="2" charset="0"/>
            </a:endParaRPr>
          </a:p>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(1980-2020s) – Y5</a:t>
            </a:r>
          </a:p>
        </p:txBody>
      </p:sp>
      <p:cxnSp>
        <p:nvCxnSpPr>
          <p:cNvPr id="114" name="Straight Arrow Connector 113">
            <a:extLst>
              <a:ext uri="{FF2B5EF4-FFF2-40B4-BE49-F238E27FC236}">
                <a16:creationId xmlns:a16="http://schemas.microsoft.com/office/drawing/2014/main" id="{9E67C313-7252-4C78-5C8B-8B17BFF19E8E}"/>
              </a:ext>
            </a:extLst>
          </p:cNvPr>
          <p:cNvCxnSpPr>
            <a:cxnSpLocks/>
          </p:cNvCxnSpPr>
          <p:nvPr/>
        </p:nvCxnSpPr>
        <p:spPr>
          <a:xfrm flipV="1">
            <a:off x="8201967" y="3750403"/>
            <a:ext cx="0" cy="513144"/>
          </a:xfrm>
          <a:prstGeom prst="straightConnector1">
            <a:avLst/>
          </a:prstGeom>
          <a:ln w="28575">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119" name="TextBox 118">
            <a:extLst>
              <a:ext uri="{FF2B5EF4-FFF2-40B4-BE49-F238E27FC236}">
                <a16:creationId xmlns:a16="http://schemas.microsoft.com/office/drawing/2014/main" id="{CD38B3B6-FCDB-3FEF-68E3-B9368652A103}"/>
              </a:ext>
            </a:extLst>
          </p:cNvPr>
          <p:cNvSpPr txBox="1"/>
          <p:nvPr/>
        </p:nvSpPr>
        <p:spPr>
          <a:xfrm>
            <a:off x="7535701" y="4263547"/>
            <a:ext cx="1341505" cy="155427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4E83BE"/>
                </a:solidFill>
                <a:effectLst/>
                <a:uLnTx/>
                <a:uFillTx/>
                <a:latin typeface="Roboto" panose="02000000000000000000" pitchFamily="2" charset="0"/>
                <a:ea typeface="Roboto" panose="02000000000000000000" pitchFamily="2" charset="0"/>
                <a:cs typeface="Roboto" panose="02000000000000000000" pitchFamily="2" charset="0"/>
              </a:rPr>
              <a:t>Hadid</a:t>
            </a:r>
          </a:p>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(1990-2010s) – Y2</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err="1">
                <a:ln>
                  <a:noFill/>
                </a:ln>
                <a:solidFill>
                  <a:srgbClr val="4E83BE"/>
                </a:solidFill>
                <a:effectLst/>
                <a:uLnTx/>
                <a:uFillTx/>
                <a:latin typeface="Roboto" panose="02000000000000000000" pitchFamily="2" charset="0"/>
                <a:ea typeface="Roboto" panose="02000000000000000000" pitchFamily="2" charset="0"/>
                <a:cs typeface="Roboto" panose="02000000000000000000" pitchFamily="2" charset="0"/>
              </a:rPr>
              <a:t>Ofili</a:t>
            </a:r>
            <a:endParaRPr kumimoji="0" lang="en-GB" sz="1000" b="1" i="0" u="none" strike="noStrike" kern="1200" cap="none" spc="0" normalizeH="0" baseline="0" noProof="0">
              <a:ln>
                <a:noFill/>
              </a:ln>
              <a:solidFill>
                <a:srgbClr val="4E83BE"/>
              </a:solidFill>
              <a:effectLst/>
              <a:uLnTx/>
              <a:uFillTx/>
              <a:latin typeface="Roboto" panose="02000000000000000000" pitchFamily="2" charset="0"/>
              <a:ea typeface="Roboto" panose="02000000000000000000" pitchFamily="2" charset="0"/>
              <a:cs typeface="Roboto" panose="02000000000000000000" pitchFamily="2" charset="0"/>
            </a:endParaRPr>
          </a:p>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(1990-2020s) – Y3</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4E83BE"/>
                </a:solidFill>
                <a:effectLst/>
                <a:uLnTx/>
                <a:uFillTx/>
                <a:latin typeface="Roboto" panose="02000000000000000000" pitchFamily="2" charset="0"/>
                <a:ea typeface="Roboto" panose="02000000000000000000" pitchFamily="2" charset="0"/>
                <a:cs typeface="Roboto" panose="02000000000000000000" pitchFamily="2" charset="0"/>
              </a:rPr>
              <a:t>Boyce</a:t>
            </a:r>
          </a:p>
          <a:p>
            <a:pPr marL="0" marR="0" lvl="0" indent="0" algn="ctr" defTabSz="457200" rtl="0" eaLnBrk="1" fontAlgn="auto" latinLnBrk="0" hangingPunct="1">
              <a:lnSpc>
                <a:spcPct val="100000"/>
              </a:lnSpc>
              <a:spcBef>
                <a:spcPts val="0"/>
              </a:spcBef>
              <a:spcAft>
                <a:spcPts val="60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(1990-2020s) – Y6</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err="1">
                <a:ln>
                  <a:noFill/>
                </a:ln>
                <a:solidFill>
                  <a:srgbClr val="4E83BE"/>
                </a:solidFill>
                <a:effectLst/>
                <a:uLnTx/>
                <a:uFillTx/>
                <a:latin typeface="Roboto" panose="02000000000000000000" pitchFamily="2" charset="0"/>
                <a:ea typeface="Roboto" panose="02000000000000000000" pitchFamily="2" charset="0"/>
                <a:cs typeface="Roboto" panose="02000000000000000000" pitchFamily="2" charset="0"/>
              </a:rPr>
              <a:t>Shonibare</a:t>
            </a:r>
            <a:endParaRPr kumimoji="0" lang="en-GB" sz="1000" b="1" i="0" u="none" strike="noStrike" kern="1200" cap="none" spc="0" normalizeH="0" baseline="0" noProof="0">
              <a:ln>
                <a:noFill/>
              </a:ln>
              <a:solidFill>
                <a:srgbClr val="4E83BE"/>
              </a:solidFill>
              <a:effectLst/>
              <a:uLnTx/>
              <a:uFillTx/>
              <a:latin typeface="Roboto" panose="02000000000000000000" pitchFamily="2" charset="0"/>
              <a:ea typeface="Roboto" panose="02000000000000000000" pitchFamily="2" charset="0"/>
              <a:cs typeface="Roboto" panose="02000000000000000000" pitchFamily="2"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(1990-2020s) – Y6</a:t>
            </a:r>
          </a:p>
        </p:txBody>
      </p:sp>
    </p:spTree>
    <p:extLst>
      <p:ext uri="{BB962C8B-B14F-4D97-AF65-F5344CB8AC3E}">
        <p14:creationId xmlns:p14="http://schemas.microsoft.com/office/powerpoint/2010/main" val="1825391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27E355BE-B936-7F6F-8297-E6BC903D00A1}"/>
              </a:ext>
            </a:extLst>
          </p:cNvPr>
          <p:cNvPicPr>
            <a:picLocks noChangeAspect="1"/>
          </p:cNvPicPr>
          <p:nvPr/>
        </p:nvPicPr>
        <p:blipFill>
          <a:blip r:embed="rId2"/>
          <a:stretch>
            <a:fillRect/>
          </a:stretch>
        </p:blipFill>
        <p:spPr>
          <a:xfrm>
            <a:off x="1804632" y="2593569"/>
            <a:ext cx="5737071" cy="2938958"/>
          </a:xfrm>
          <a:prstGeom prst="rect">
            <a:avLst/>
          </a:prstGeom>
        </p:spPr>
      </p:pic>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a:ln w="12700">
                  <a:solidFill>
                    <a:srgbClr val="565656"/>
                  </a:solidFill>
                </a:ln>
                <a:solidFill>
                  <a:srgbClr val="565656"/>
                </a:solidFill>
                <a:effectLst/>
                <a:uLnTx/>
                <a:uFillTx/>
                <a:latin typeface="ABeeZee" panose="02000000000000000000" pitchFamily="2" charset="0"/>
                <a:ea typeface="+mn-ea"/>
                <a:cs typeface="+mn-cs"/>
              </a:rPr>
              <a:t>Progression in Theoretical Knowledge</a:t>
            </a:r>
            <a:endParaRPr kumimoji="0" lang="en-GB" sz="2400" b="0" i="0" u="none" strike="noStrike" kern="1200" cap="none" spc="0" normalizeH="0" baseline="0" noProof="0">
              <a:ln w="12700">
                <a:solidFill>
                  <a:schemeClr val="accent1"/>
                </a:solidFill>
              </a:ln>
              <a:solidFill>
                <a:srgbClr val="C35993"/>
              </a:solidFill>
              <a:effectLst/>
              <a:uLnTx/>
              <a:uFillTx/>
              <a:latin typeface="ABeeZee" panose="02000000000000000000" pitchFamily="2" charset="0"/>
              <a:ea typeface="+mn-ea"/>
              <a:cs typeface="+mn-cs"/>
            </a:endParaRPr>
          </a:p>
        </p:txBody>
      </p:sp>
      <p:sp>
        <p:nvSpPr>
          <p:cNvPr id="3" name="Freeform: Shape 2">
            <a:extLst>
              <a:ext uri="{FF2B5EF4-FFF2-40B4-BE49-F238E27FC236}">
                <a16:creationId xmlns:a16="http://schemas.microsoft.com/office/drawing/2014/main" id="{EEF51685-DA17-4197-2FB8-FB756D8CD432}"/>
              </a:ext>
            </a:extLst>
          </p:cNvPr>
          <p:cNvSpPr/>
          <p:nvPr/>
        </p:nvSpPr>
        <p:spPr>
          <a:xfrm>
            <a:off x="-9053" y="915176"/>
            <a:ext cx="8124669" cy="276999"/>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FFFFFF"/>
                </a:solidFill>
                <a:effectLst/>
                <a:uLnTx/>
                <a:uFillTx/>
                <a:latin typeface="Roboto" panose="02000000000000000000" pitchFamily="2" charset="0"/>
                <a:ea typeface="Roboto" panose="02000000000000000000" pitchFamily="2" charset="0"/>
                <a:cs typeface="+mn-cs"/>
              </a:rPr>
              <a:t>Artists from around the world</a:t>
            </a:r>
          </a:p>
        </p:txBody>
      </p:sp>
      <p:sp>
        <p:nvSpPr>
          <p:cNvPr id="5" name="TextBox 4">
            <a:extLst>
              <a:ext uri="{FF2B5EF4-FFF2-40B4-BE49-F238E27FC236}">
                <a16:creationId xmlns:a16="http://schemas.microsoft.com/office/drawing/2014/main" id="{2E42EF77-7E5B-A7D1-6CDC-6F02894F54C8}"/>
              </a:ext>
            </a:extLst>
          </p:cNvPr>
          <p:cNvSpPr txBox="1"/>
          <p:nvPr/>
        </p:nvSpPr>
        <p:spPr>
          <a:xfrm>
            <a:off x="1524156" y="2165918"/>
            <a:ext cx="1518340" cy="55399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Italy</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Raphael, Michelangelo, Leonardo (Y1, Y3)</a:t>
            </a:r>
          </a:p>
        </p:txBody>
      </p:sp>
      <p:cxnSp>
        <p:nvCxnSpPr>
          <p:cNvPr id="8" name="Straight Arrow Connector 7">
            <a:extLst>
              <a:ext uri="{FF2B5EF4-FFF2-40B4-BE49-F238E27FC236}">
                <a16:creationId xmlns:a16="http://schemas.microsoft.com/office/drawing/2014/main" id="{46C64C56-C0C8-3135-6EE3-932B35005F3C}"/>
              </a:ext>
            </a:extLst>
          </p:cNvPr>
          <p:cNvCxnSpPr>
            <a:cxnSpLocks/>
          </p:cNvCxnSpPr>
          <p:nvPr/>
        </p:nvCxnSpPr>
        <p:spPr>
          <a:xfrm>
            <a:off x="2665048" y="2601502"/>
            <a:ext cx="2182467" cy="714509"/>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2215D2A5-1C19-E0F4-05BD-FD1EC0CD06C6}"/>
              </a:ext>
            </a:extLst>
          </p:cNvPr>
          <p:cNvSpPr txBox="1"/>
          <p:nvPr/>
        </p:nvSpPr>
        <p:spPr>
          <a:xfrm>
            <a:off x="2949058" y="1783464"/>
            <a:ext cx="1239228" cy="70788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France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Monet (Y1)</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Rousseau (Y4)</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Matisse (Y4)</a:t>
            </a:r>
          </a:p>
        </p:txBody>
      </p:sp>
      <p:cxnSp>
        <p:nvCxnSpPr>
          <p:cNvPr id="10" name="Straight Arrow Connector 9">
            <a:extLst>
              <a:ext uri="{FF2B5EF4-FFF2-40B4-BE49-F238E27FC236}">
                <a16:creationId xmlns:a16="http://schemas.microsoft.com/office/drawing/2014/main" id="{413BE31F-EB4F-AFF8-0D55-9BE7559767BF}"/>
              </a:ext>
            </a:extLst>
          </p:cNvPr>
          <p:cNvCxnSpPr>
            <a:cxnSpLocks/>
          </p:cNvCxnSpPr>
          <p:nvPr/>
        </p:nvCxnSpPr>
        <p:spPr>
          <a:xfrm>
            <a:off x="3624044" y="2466364"/>
            <a:ext cx="1069528" cy="772604"/>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AC985B64-98F7-AE5E-CB56-D917EA4A07F0}"/>
              </a:ext>
            </a:extLst>
          </p:cNvPr>
          <p:cNvCxnSpPr>
            <a:cxnSpLocks/>
          </p:cNvCxnSpPr>
          <p:nvPr/>
        </p:nvCxnSpPr>
        <p:spPr>
          <a:xfrm flipH="1">
            <a:off x="4804726" y="2466364"/>
            <a:ext cx="329200" cy="638374"/>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1866B54-469E-0FF7-DB38-6DD2F34CA230}"/>
              </a:ext>
            </a:extLst>
          </p:cNvPr>
          <p:cNvSpPr txBox="1"/>
          <p:nvPr/>
        </p:nvSpPr>
        <p:spPr>
          <a:xfrm>
            <a:off x="4932793" y="1910083"/>
            <a:ext cx="1069527" cy="55399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Netherlands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Mondrian (Y1)</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Van Gogh (Y3)</a:t>
            </a:r>
          </a:p>
        </p:txBody>
      </p:sp>
      <p:sp>
        <p:nvSpPr>
          <p:cNvPr id="16" name="TextBox 15">
            <a:extLst>
              <a:ext uri="{FF2B5EF4-FFF2-40B4-BE49-F238E27FC236}">
                <a16:creationId xmlns:a16="http://schemas.microsoft.com/office/drawing/2014/main" id="{17964CF7-C663-8CAA-40AE-47716D45C9F1}"/>
              </a:ext>
            </a:extLst>
          </p:cNvPr>
          <p:cNvSpPr txBox="1"/>
          <p:nvPr/>
        </p:nvSpPr>
        <p:spPr>
          <a:xfrm>
            <a:off x="6040943" y="2060652"/>
            <a:ext cx="1069527" cy="4001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Russia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Kandinsky (Y1)</a:t>
            </a:r>
          </a:p>
        </p:txBody>
      </p:sp>
      <p:cxnSp>
        <p:nvCxnSpPr>
          <p:cNvPr id="17" name="Straight Arrow Connector 16">
            <a:extLst>
              <a:ext uri="{FF2B5EF4-FFF2-40B4-BE49-F238E27FC236}">
                <a16:creationId xmlns:a16="http://schemas.microsoft.com/office/drawing/2014/main" id="{7E32D308-C1CB-03A3-782A-91BD3FF6BACC}"/>
              </a:ext>
            </a:extLst>
          </p:cNvPr>
          <p:cNvCxnSpPr>
            <a:cxnSpLocks/>
          </p:cNvCxnSpPr>
          <p:nvPr/>
        </p:nvCxnSpPr>
        <p:spPr>
          <a:xfrm flipH="1">
            <a:off x="5707313" y="2442917"/>
            <a:ext cx="420923" cy="535175"/>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8BC23730-2599-8A84-028D-D85A673B1170}"/>
              </a:ext>
            </a:extLst>
          </p:cNvPr>
          <p:cNvSpPr txBox="1"/>
          <p:nvPr/>
        </p:nvSpPr>
        <p:spPr>
          <a:xfrm>
            <a:off x="7166110" y="2576145"/>
            <a:ext cx="2141417" cy="55399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Germany</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Klee (Y1)</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Auerbach (German-British) (Y3)</a:t>
            </a:r>
          </a:p>
        </p:txBody>
      </p:sp>
      <p:cxnSp>
        <p:nvCxnSpPr>
          <p:cNvPr id="22" name="Straight Arrow Connector 21">
            <a:extLst>
              <a:ext uri="{FF2B5EF4-FFF2-40B4-BE49-F238E27FC236}">
                <a16:creationId xmlns:a16="http://schemas.microsoft.com/office/drawing/2014/main" id="{5CC92310-56CC-8839-BADF-DBD262B6607F}"/>
              </a:ext>
            </a:extLst>
          </p:cNvPr>
          <p:cNvCxnSpPr>
            <a:cxnSpLocks/>
            <a:stCxn id="21" idx="1"/>
          </p:cNvCxnSpPr>
          <p:nvPr/>
        </p:nvCxnSpPr>
        <p:spPr>
          <a:xfrm flipH="1">
            <a:off x="4804726" y="2853144"/>
            <a:ext cx="2361384" cy="32911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AFC6C0F0-39A2-2612-CB39-329C5922A95A}"/>
              </a:ext>
            </a:extLst>
          </p:cNvPr>
          <p:cNvSpPr txBox="1"/>
          <p:nvPr/>
        </p:nvSpPr>
        <p:spPr>
          <a:xfrm>
            <a:off x="4007166" y="1505981"/>
            <a:ext cx="1256025" cy="101566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UK</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Hockney (Y2)</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err="1">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Ofili</a:t>
            </a: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 (Y3)</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Long (Y5)</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err="1">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Himid</a:t>
            </a: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 (Y5)</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Boyce (Y6)</a:t>
            </a:r>
          </a:p>
        </p:txBody>
      </p:sp>
      <p:cxnSp>
        <p:nvCxnSpPr>
          <p:cNvPr id="26" name="Straight Arrow Connector 25">
            <a:extLst>
              <a:ext uri="{FF2B5EF4-FFF2-40B4-BE49-F238E27FC236}">
                <a16:creationId xmlns:a16="http://schemas.microsoft.com/office/drawing/2014/main" id="{03B932D1-FE5B-A5D2-81FD-10D077045F73}"/>
              </a:ext>
            </a:extLst>
          </p:cNvPr>
          <p:cNvCxnSpPr>
            <a:cxnSpLocks/>
          </p:cNvCxnSpPr>
          <p:nvPr/>
        </p:nvCxnSpPr>
        <p:spPr>
          <a:xfrm>
            <a:off x="4429387" y="2491350"/>
            <a:ext cx="206162" cy="639366"/>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FF7F44C7-9AED-BA50-25EF-4F029695AC34}"/>
              </a:ext>
            </a:extLst>
          </p:cNvPr>
          <p:cNvSpPr txBox="1"/>
          <p:nvPr/>
        </p:nvSpPr>
        <p:spPr>
          <a:xfrm>
            <a:off x="7765808" y="4002696"/>
            <a:ext cx="1621473" cy="4001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Iraq</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Hadid (British-Iraqi) (Y2)</a:t>
            </a:r>
          </a:p>
        </p:txBody>
      </p:sp>
      <p:cxnSp>
        <p:nvCxnSpPr>
          <p:cNvPr id="29" name="Straight Arrow Connector 28">
            <a:extLst>
              <a:ext uri="{FF2B5EF4-FFF2-40B4-BE49-F238E27FC236}">
                <a16:creationId xmlns:a16="http://schemas.microsoft.com/office/drawing/2014/main" id="{E50B1900-CF66-FF85-3541-2013507690C8}"/>
              </a:ext>
            </a:extLst>
          </p:cNvPr>
          <p:cNvCxnSpPr>
            <a:cxnSpLocks/>
            <a:stCxn id="28" idx="1"/>
          </p:cNvCxnSpPr>
          <p:nvPr/>
        </p:nvCxnSpPr>
        <p:spPr>
          <a:xfrm flipH="1" flipV="1">
            <a:off x="5301842" y="3492161"/>
            <a:ext cx="2463966" cy="71059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D4716071-A5D8-EB97-C98E-C401F06C687E}"/>
              </a:ext>
            </a:extLst>
          </p:cNvPr>
          <p:cNvSpPr txBox="1"/>
          <p:nvPr/>
        </p:nvSpPr>
        <p:spPr>
          <a:xfrm>
            <a:off x="7668271" y="3305263"/>
            <a:ext cx="1069527" cy="55399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Japan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Hokusai (Y2)</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Kusama (Y4)</a:t>
            </a:r>
          </a:p>
        </p:txBody>
      </p:sp>
      <p:cxnSp>
        <p:nvCxnSpPr>
          <p:cNvPr id="34" name="Straight Arrow Connector 33">
            <a:extLst>
              <a:ext uri="{FF2B5EF4-FFF2-40B4-BE49-F238E27FC236}">
                <a16:creationId xmlns:a16="http://schemas.microsoft.com/office/drawing/2014/main" id="{456E3E16-CD2B-F486-F2BF-B66C59C8D041}"/>
              </a:ext>
            </a:extLst>
          </p:cNvPr>
          <p:cNvCxnSpPr>
            <a:cxnSpLocks/>
            <a:stCxn id="33" idx="1"/>
          </p:cNvCxnSpPr>
          <p:nvPr/>
        </p:nvCxnSpPr>
        <p:spPr>
          <a:xfrm flipH="1" flipV="1">
            <a:off x="6719751" y="3428373"/>
            <a:ext cx="948520" cy="153889"/>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2C95C4A5-46FE-8C84-ACFE-124168631C5F}"/>
              </a:ext>
            </a:extLst>
          </p:cNvPr>
          <p:cNvSpPr txBox="1"/>
          <p:nvPr/>
        </p:nvSpPr>
        <p:spPr>
          <a:xfrm>
            <a:off x="482200" y="3329345"/>
            <a:ext cx="1259148" cy="4001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Spain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Picasso (Y2)</a:t>
            </a:r>
          </a:p>
        </p:txBody>
      </p:sp>
      <p:cxnSp>
        <p:nvCxnSpPr>
          <p:cNvPr id="39" name="Straight Arrow Connector 38">
            <a:extLst>
              <a:ext uri="{FF2B5EF4-FFF2-40B4-BE49-F238E27FC236}">
                <a16:creationId xmlns:a16="http://schemas.microsoft.com/office/drawing/2014/main" id="{BB4EC438-9A0E-3ACA-18D4-74636C147F23}"/>
              </a:ext>
            </a:extLst>
          </p:cNvPr>
          <p:cNvCxnSpPr>
            <a:cxnSpLocks/>
          </p:cNvCxnSpPr>
          <p:nvPr/>
        </p:nvCxnSpPr>
        <p:spPr>
          <a:xfrm flipV="1">
            <a:off x="1358713" y="3346908"/>
            <a:ext cx="3276836" cy="235354"/>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75A04674-FD90-7B7C-D44E-2AD2EB5961A5}"/>
              </a:ext>
            </a:extLst>
          </p:cNvPr>
          <p:cNvCxnSpPr>
            <a:cxnSpLocks/>
          </p:cNvCxnSpPr>
          <p:nvPr/>
        </p:nvCxnSpPr>
        <p:spPr>
          <a:xfrm>
            <a:off x="1813491" y="3024769"/>
            <a:ext cx="1478655" cy="305112"/>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3F2594DC-1240-DCA7-64B7-689FA474E652}"/>
              </a:ext>
            </a:extLst>
          </p:cNvPr>
          <p:cNvSpPr txBox="1"/>
          <p:nvPr/>
        </p:nvSpPr>
        <p:spPr>
          <a:xfrm>
            <a:off x="993576" y="2754645"/>
            <a:ext cx="1075099" cy="4001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USA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McGee (Y1)</a:t>
            </a:r>
          </a:p>
        </p:txBody>
      </p:sp>
      <p:cxnSp>
        <p:nvCxnSpPr>
          <p:cNvPr id="46" name="Straight Arrow Connector 45">
            <a:extLst>
              <a:ext uri="{FF2B5EF4-FFF2-40B4-BE49-F238E27FC236}">
                <a16:creationId xmlns:a16="http://schemas.microsoft.com/office/drawing/2014/main" id="{473D4E90-61DB-BF50-9E7B-DCDFFE4BE810}"/>
              </a:ext>
            </a:extLst>
          </p:cNvPr>
          <p:cNvCxnSpPr>
            <a:cxnSpLocks/>
          </p:cNvCxnSpPr>
          <p:nvPr/>
        </p:nvCxnSpPr>
        <p:spPr>
          <a:xfrm flipV="1">
            <a:off x="1459684" y="3678254"/>
            <a:ext cx="1658340" cy="500103"/>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6BF14C1A-BBD5-1DB6-D223-47A18745B29C}"/>
              </a:ext>
            </a:extLst>
          </p:cNvPr>
          <p:cNvSpPr txBox="1"/>
          <p:nvPr/>
        </p:nvSpPr>
        <p:spPr>
          <a:xfrm>
            <a:off x="810322" y="4057029"/>
            <a:ext cx="1069527" cy="4001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Mexico</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Kahlo (Y5)</a:t>
            </a:r>
          </a:p>
        </p:txBody>
      </p:sp>
      <p:cxnSp>
        <p:nvCxnSpPr>
          <p:cNvPr id="49" name="Straight Arrow Connector 48">
            <a:extLst>
              <a:ext uri="{FF2B5EF4-FFF2-40B4-BE49-F238E27FC236}">
                <a16:creationId xmlns:a16="http://schemas.microsoft.com/office/drawing/2014/main" id="{9BCB46CC-0E10-FB4F-3905-94DD34CE3A2A}"/>
              </a:ext>
            </a:extLst>
          </p:cNvPr>
          <p:cNvCxnSpPr>
            <a:cxnSpLocks/>
            <a:stCxn id="51" idx="1"/>
          </p:cNvCxnSpPr>
          <p:nvPr/>
        </p:nvCxnSpPr>
        <p:spPr>
          <a:xfrm flipH="1" flipV="1">
            <a:off x="4785220" y="3912472"/>
            <a:ext cx="2408791" cy="1448768"/>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5F9D587F-2423-E073-6026-1B49697D8622}"/>
              </a:ext>
            </a:extLst>
          </p:cNvPr>
          <p:cNvSpPr txBox="1"/>
          <p:nvPr/>
        </p:nvSpPr>
        <p:spPr>
          <a:xfrm>
            <a:off x="7194011" y="5084241"/>
            <a:ext cx="2055302" cy="55399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Nigeria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Anyaeji (Nigerian) Y6</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Shonibare (British-Nigerian) (Y6)</a:t>
            </a:r>
          </a:p>
        </p:txBody>
      </p:sp>
      <p:sp>
        <p:nvSpPr>
          <p:cNvPr id="52" name="TextBox 51">
            <a:extLst>
              <a:ext uri="{FF2B5EF4-FFF2-40B4-BE49-F238E27FC236}">
                <a16:creationId xmlns:a16="http://schemas.microsoft.com/office/drawing/2014/main" id="{6A668E59-6682-505B-5133-07B48B5CDEEA}"/>
              </a:ext>
            </a:extLst>
          </p:cNvPr>
          <p:cNvSpPr txBox="1"/>
          <p:nvPr/>
        </p:nvSpPr>
        <p:spPr>
          <a:xfrm>
            <a:off x="1269868" y="5129833"/>
            <a:ext cx="1069527" cy="4001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Colombia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000000"/>
                </a:solidFill>
                <a:effectLst/>
                <a:uLnTx/>
                <a:uFillTx/>
                <a:latin typeface="Roboto" panose="02000000000000000000" pitchFamily="2" charset="0"/>
                <a:ea typeface="Roboto" panose="02000000000000000000" pitchFamily="2" charset="0"/>
                <a:cs typeface="Roboto" panose="02000000000000000000" pitchFamily="2" charset="0"/>
              </a:rPr>
              <a:t>Rodriguez (Y4)</a:t>
            </a:r>
          </a:p>
        </p:txBody>
      </p:sp>
      <p:cxnSp>
        <p:nvCxnSpPr>
          <p:cNvPr id="53" name="Straight Arrow Connector 52">
            <a:extLst>
              <a:ext uri="{FF2B5EF4-FFF2-40B4-BE49-F238E27FC236}">
                <a16:creationId xmlns:a16="http://schemas.microsoft.com/office/drawing/2014/main" id="{E2DE29AD-A51F-0664-E13A-A78D71D130A7}"/>
              </a:ext>
            </a:extLst>
          </p:cNvPr>
          <p:cNvCxnSpPr>
            <a:cxnSpLocks/>
            <a:stCxn id="52" idx="0"/>
          </p:cNvCxnSpPr>
          <p:nvPr/>
        </p:nvCxnSpPr>
        <p:spPr>
          <a:xfrm flipV="1">
            <a:off x="1804632" y="4002696"/>
            <a:ext cx="1731386" cy="1127137"/>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37881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noAutofit/>
          </a:bodyPr>
          <a:lstStyle/>
          <a:p>
            <a:r>
              <a:rPr lang="en-US" sz="2400"/>
              <a:t>Progression in Disciplinary Knowledge</a:t>
            </a:r>
            <a:endParaRPr lang="en-GB" sz="2400"/>
          </a:p>
        </p:txBody>
      </p:sp>
      <p:graphicFrame>
        <p:nvGraphicFramePr>
          <p:cNvPr id="4" name="Content Placeholder 4">
            <a:extLst>
              <a:ext uri="{FF2B5EF4-FFF2-40B4-BE49-F238E27FC236}">
                <a16:creationId xmlns:a16="http://schemas.microsoft.com/office/drawing/2014/main" id="{8A7ED9C2-13AB-4C86-BEDE-F5B3CDAFFB8F}"/>
              </a:ext>
            </a:extLst>
          </p:cNvPr>
          <p:cNvGraphicFramePr>
            <a:graphicFrameLocks/>
          </p:cNvGraphicFramePr>
          <p:nvPr>
            <p:extLst>
              <p:ext uri="{D42A27DB-BD31-4B8C-83A1-F6EECF244321}">
                <p14:modId xmlns:p14="http://schemas.microsoft.com/office/powerpoint/2010/main" val="3005343745"/>
              </p:ext>
            </p:extLst>
          </p:nvPr>
        </p:nvGraphicFramePr>
        <p:xfrm>
          <a:off x="203201" y="825577"/>
          <a:ext cx="9175417" cy="5591863"/>
        </p:xfrm>
        <a:graphic>
          <a:graphicData uri="http://schemas.openxmlformats.org/drawingml/2006/table">
            <a:tbl>
              <a:tblPr firstRow="1" firstCol="1" bandRow="1"/>
              <a:tblGrid>
                <a:gridCol w="480678">
                  <a:extLst>
                    <a:ext uri="{9D8B030D-6E8A-4147-A177-3AD203B41FA5}">
                      <a16:colId xmlns:a16="http://schemas.microsoft.com/office/drawing/2014/main" val="20000"/>
                    </a:ext>
                  </a:extLst>
                </a:gridCol>
                <a:gridCol w="2955385">
                  <a:extLst>
                    <a:ext uri="{9D8B030D-6E8A-4147-A177-3AD203B41FA5}">
                      <a16:colId xmlns:a16="http://schemas.microsoft.com/office/drawing/2014/main" val="2580161655"/>
                    </a:ext>
                  </a:extLst>
                </a:gridCol>
                <a:gridCol w="2869677">
                  <a:extLst>
                    <a:ext uri="{9D8B030D-6E8A-4147-A177-3AD203B41FA5}">
                      <a16:colId xmlns:a16="http://schemas.microsoft.com/office/drawing/2014/main" val="1134524090"/>
                    </a:ext>
                  </a:extLst>
                </a:gridCol>
                <a:gridCol w="2869677">
                  <a:extLst>
                    <a:ext uri="{9D8B030D-6E8A-4147-A177-3AD203B41FA5}">
                      <a16:colId xmlns:a16="http://schemas.microsoft.com/office/drawing/2014/main" val="3371073341"/>
                    </a:ext>
                  </a:extLst>
                </a:gridCol>
              </a:tblGrid>
              <a:tr h="210108">
                <a:tc>
                  <a:txBody>
                    <a:bodyPr/>
                    <a:lstStyle/>
                    <a:p>
                      <a:pPr algn="ctr">
                        <a:lnSpc>
                          <a:spcPct val="115000"/>
                        </a:lnSpc>
                        <a:spcAft>
                          <a:spcPts val="1000"/>
                        </a:spcAft>
                      </a:pPr>
                      <a:r>
                        <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rPr>
                        <a:t> </a:t>
                      </a:r>
                    </a:p>
                  </a:txBody>
                  <a:tcPr marL="59120" marR="59120" marT="0" marB="0">
                    <a:lnL>
                      <a:noFill/>
                    </a:lnL>
                    <a:lnR w="12700" cap="flat" cmpd="sng" algn="ctr">
                      <a:solidFill>
                        <a:schemeClr val="bg1"/>
                      </a:solidFill>
                      <a:prstDash val="solid"/>
                      <a:round/>
                      <a:headEnd type="none" w="med" len="med"/>
                      <a:tailEnd type="none" w="med" len="med"/>
                    </a:lnR>
                    <a:lnT>
                      <a:noFill/>
                    </a:lnT>
                    <a:lnB w="12700" cap="flat" cmpd="sng" algn="ctr">
                      <a:solidFill>
                        <a:schemeClr val="bg1"/>
                      </a:solidFill>
                      <a:prstDash val="solid"/>
                      <a:round/>
                      <a:headEnd type="none" w="med" len="med"/>
                      <a:tailEnd type="none" w="med" len="med"/>
                    </a:lnB>
                    <a:noFill/>
                  </a:tcPr>
                </a:tc>
                <a:tc>
                  <a:txBody>
                    <a:bodyPr/>
                    <a:lstStyle/>
                    <a:p>
                      <a:pPr algn="ctr">
                        <a:lnSpc>
                          <a:spcPct val="115000"/>
                        </a:lnSpc>
                        <a:spcAft>
                          <a:spcPts val="1000"/>
                        </a:spcAft>
                      </a:pPr>
                      <a:r>
                        <a:rPr lang="en-US" sz="1000" b="1">
                          <a:solidFill>
                            <a:schemeClr val="bg1"/>
                          </a:solidFill>
                          <a:effectLst/>
                          <a:latin typeface="ABeeZee" panose="02000000000000000000" pitchFamily="2" charset="0"/>
                          <a:ea typeface="Calibri" panose="020F0502020204030204" pitchFamily="34" charset="0"/>
                          <a:cs typeface="Times New Roman" panose="02020603050405020304" pitchFamily="18" charset="0"/>
                        </a:rPr>
                        <a:t>What do artists do?</a:t>
                      </a:r>
                      <a:endParaRPr lang="en-GB" sz="1000" b="1">
                        <a:solidFill>
                          <a:schemeClr val="bg1"/>
                        </a:solidFill>
                        <a:effectLst/>
                        <a:latin typeface="ABeeZee" panose="02000000000000000000" pitchFamily="2"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US" sz="1000" b="1">
                          <a:solidFill>
                            <a:schemeClr val="bg1"/>
                          </a:solidFill>
                          <a:effectLst/>
                          <a:latin typeface="ABeeZee" panose="02000000000000000000" pitchFamily="2" charset="0"/>
                          <a:ea typeface="Calibri" panose="020F0502020204030204" pitchFamily="34" charset="0"/>
                          <a:cs typeface="Times New Roman" panose="02020603050405020304" pitchFamily="18" charset="0"/>
                        </a:rPr>
                        <a:t>What inspires artists?</a:t>
                      </a:r>
                      <a:endParaRPr lang="en-GB" sz="1000" b="1">
                        <a:solidFill>
                          <a:schemeClr val="bg1"/>
                        </a:solidFill>
                        <a:effectLst/>
                        <a:latin typeface="ABeeZee" panose="02000000000000000000" pitchFamily="2"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US" sz="1000" b="1">
                          <a:solidFill>
                            <a:schemeClr val="bg1"/>
                          </a:solidFill>
                          <a:effectLst/>
                          <a:latin typeface="ABeeZee" panose="02000000000000000000" pitchFamily="2" charset="0"/>
                          <a:ea typeface="Calibri" panose="020F0502020204030204" pitchFamily="34" charset="0"/>
                          <a:cs typeface="Times New Roman" panose="02020603050405020304" pitchFamily="18" charset="0"/>
                        </a:rPr>
                        <a:t>Understanding Artworks</a:t>
                      </a:r>
                      <a:endParaRPr lang="en-GB" sz="1000" b="1">
                        <a:solidFill>
                          <a:schemeClr val="bg1"/>
                        </a:solidFill>
                        <a:effectLst/>
                        <a:latin typeface="ABeeZee" panose="02000000000000000000" pitchFamily="2"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0000"/>
                  </a:ext>
                </a:extLst>
              </a:tr>
              <a:tr h="246596">
                <a:tc>
                  <a:txBody>
                    <a:bodyPr/>
                    <a:lstStyle/>
                    <a:p>
                      <a:pPr algn="ctr">
                        <a:lnSpc>
                          <a:spcPct val="115000"/>
                        </a:lnSpc>
                        <a:spcAft>
                          <a:spcPts val="1000"/>
                        </a:spcAft>
                      </a:pPr>
                      <a:r>
                        <a:rPr lang="en-GB" sz="1000" b="1">
                          <a:solidFill>
                            <a:schemeClr val="bg1"/>
                          </a:solidFill>
                          <a:effectLst/>
                          <a:latin typeface="ABeeZee" panose="02000000000000000000" pitchFamily="2"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60000"/>
                      </a:schemeClr>
                    </a:solidFill>
                  </a:tcPr>
                </a:tc>
                <a:tc>
                  <a:txBody>
                    <a:bodyPr/>
                    <a:lstStyle/>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Artists explore and play. </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GB"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Artists can be inspired by the stories they read.</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GB"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Make statements about my artwork.</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634656086"/>
                  </a:ext>
                </a:extLst>
              </a:tr>
              <a:tr h="433933">
                <a:tc>
                  <a:txBody>
                    <a:bodyPr/>
                    <a:lstStyle/>
                    <a:p>
                      <a:pPr algn="ctr">
                        <a:lnSpc>
                          <a:spcPct val="115000"/>
                        </a:lnSpc>
                        <a:spcAft>
                          <a:spcPts val="1000"/>
                        </a:spcAft>
                      </a:pPr>
                      <a:r>
                        <a:rPr lang="en-GB" sz="1000" b="1">
                          <a:solidFill>
                            <a:schemeClr val="bg1"/>
                          </a:solidFill>
                          <a:effectLst/>
                          <a:latin typeface="ABeeZee" panose="02000000000000000000" pitchFamily="2"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60000"/>
                      </a:schemeClr>
                    </a:solidFill>
                  </a:tcPr>
                </a:tc>
                <a:tc>
                  <a:txBody>
                    <a:bodyPr/>
                    <a:lstStyle/>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Artists experiment, explore and play. </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 sketchbook is a special book that artists use. </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Artists can be inspired by the natural world.</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Discuss the work of artists, including our own.</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228206591"/>
                  </a:ext>
                </a:extLst>
              </a:tr>
              <a:tr h="1461059">
                <a:tc>
                  <a:txBody>
                    <a:bodyPr/>
                    <a:lstStyle/>
                    <a:p>
                      <a:pPr algn="ctr">
                        <a:lnSpc>
                          <a:spcPct val="115000"/>
                        </a:lnSpc>
                        <a:spcAft>
                          <a:spcPts val="1000"/>
                        </a:spcAft>
                      </a:pPr>
                      <a:r>
                        <a:rPr lang="en-US" sz="1000" b="1">
                          <a:solidFill>
                            <a:schemeClr val="bg1"/>
                          </a:solidFill>
                          <a:effectLst/>
                          <a:latin typeface="ABeeZee" panose="02000000000000000000" pitchFamily="2" charset="0"/>
                          <a:cs typeface="Times New Roman" panose="02020603050405020304" pitchFamily="18" charset="0"/>
                        </a:rPr>
                        <a:t>Y</a:t>
                      </a:r>
                      <a:r>
                        <a:rPr lang="en-GB" sz="1000" b="1">
                          <a:solidFill>
                            <a:schemeClr val="bg1"/>
                          </a:solidFill>
                          <a:effectLst/>
                          <a:latin typeface="ABeeZee" panose="02000000000000000000" pitchFamily="2"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60000"/>
                      </a:schemeClr>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Artists often create art for its own sake. Designers create things that are useful and have a purpose.</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Sometimes artists are designers who create art for a specific purpose.</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Architects are artists and designers who design buildings.</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Art can be made by individual artists, or by a group of artists who collaborate.</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p>
                      <a:pPr marL="72000" indent="-72000" algn="l">
                        <a:lnSpc>
                          <a:spcPct val="100000"/>
                        </a:lnSpc>
                        <a:spcAft>
                          <a:spcPts val="200"/>
                        </a:spcAft>
                        <a:buFont typeface="Arial" panose="020B0604020202020204" pitchFamily="34" charset="0"/>
                        <a:buChar char="•"/>
                      </a:pPr>
                      <a:r>
                        <a:rPr lang="en-US" sz="1000" b="0">
                          <a:solidFill>
                            <a:schemeClr val="bg1"/>
                          </a:solidFill>
                          <a:latin typeface="Roboto" panose="02000000000000000000" pitchFamily="2" charset="0"/>
                          <a:ea typeface="Roboto" panose="02000000000000000000" pitchFamily="2" charset="0"/>
                        </a:rPr>
                        <a:t>Artists can be inspired by hidden details in seemingly ordinary objects.</a:t>
                      </a:r>
                    </a:p>
                    <a:p>
                      <a:pPr marL="72000" indent="-72000" algn="l">
                        <a:lnSpc>
                          <a:spcPct val="100000"/>
                        </a:lnSpc>
                        <a:spcAft>
                          <a:spcPts val="200"/>
                        </a:spcAft>
                        <a:buFont typeface="Arial" panose="020B0604020202020204" pitchFamily="34" charset="0"/>
                        <a:buChar char="•"/>
                      </a:pPr>
                      <a:r>
                        <a:rPr lang="en-US" sz="1000" b="0">
                          <a:solidFill>
                            <a:schemeClr val="bg1"/>
                          </a:solidFill>
                          <a:latin typeface="Roboto" panose="02000000000000000000" pitchFamily="2" charset="0"/>
                          <a:ea typeface="Roboto" panose="02000000000000000000" pitchFamily="2" charset="0"/>
                        </a:rPr>
                        <a:t>Artists can be inspired by the artificial (man-made) world.</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Label the features of different artworks with key words.</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1"/>
                  </a:ext>
                </a:extLst>
              </a:tr>
              <a:tr h="931346">
                <a:tc>
                  <a:txBody>
                    <a:bodyPr/>
                    <a:lstStyle/>
                    <a:p>
                      <a:pPr algn="ctr">
                        <a:lnSpc>
                          <a:spcPct val="115000"/>
                        </a:lnSpc>
                        <a:spcAft>
                          <a:spcPts val="1000"/>
                        </a:spcAft>
                      </a:pPr>
                      <a:r>
                        <a:rPr lang="en-GB" sz="1000" b="1">
                          <a:solidFill>
                            <a:schemeClr val="bg1"/>
                          </a:solidFill>
                          <a:effectLst/>
                          <a:latin typeface="ABeeZee" panose="02000000000000000000" pitchFamily="2" charset="0"/>
                          <a:ea typeface="Calibri" panose="020F0502020204030204" pitchFamily="34" charset="0"/>
                          <a:cs typeface="Times New Roman" panose="02020603050405020304" pitchFamily="18" charset="0"/>
                        </a:rPr>
                        <a:t>Y3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60000"/>
                      </a:schemeClr>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Creating art is something humans have done from the very beginnings of their existence.</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Artists make choices about materials that are appropriate for their composition.</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Artists can be inspired by each other, and we can make connections between our artworks and theirs.</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Annotate the features of different artworks and the effects they have on the viewer.</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3"/>
                  </a:ext>
                </a:extLst>
              </a:tr>
              <a:tr h="588971">
                <a:tc>
                  <a:txBody>
                    <a:bodyPr/>
                    <a:lstStyle/>
                    <a:p>
                      <a:pPr algn="ctr">
                        <a:lnSpc>
                          <a:spcPct val="115000"/>
                        </a:lnSpc>
                        <a:spcAft>
                          <a:spcPts val="1000"/>
                        </a:spcAft>
                      </a:pPr>
                      <a:r>
                        <a:rPr lang="en-US" sz="1000" b="1">
                          <a:solidFill>
                            <a:schemeClr val="bg1"/>
                          </a:solidFill>
                          <a:effectLst/>
                          <a:latin typeface="ABeeZee" panose="02000000000000000000" pitchFamily="2" charset="0"/>
                          <a:ea typeface="Calibri" panose="020F0502020204030204" pitchFamily="34" charset="0"/>
                          <a:cs typeface="Times New Roman" panose="02020603050405020304" pitchFamily="18" charset="0"/>
                        </a:rPr>
                        <a:t>Y4</a:t>
                      </a:r>
                      <a:endParaRPr lang="en-GB" sz="1000" b="1">
                        <a:solidFill>
                          <a:schemeClr val="bg1"/>
                        </a:solidFill>
                        <a:effectLst/>
                        <a:latin typeface="ABeeZee" panose="02000000000000000000" pitchFamily="2"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60000"/>
                      </a:schemeClr>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p>
                      <a:pPr marL="0" indent="0" algn="l">
                        <a:lnSpc>
                          <a:spcPct val="100000"/>
                        </a:lnSpc>
                        <a:spcAft>
                          <a:spcPts val="200"/>
                        </a:spcAft>
                        <a:buFont typeface="Arial" panose="020B0604020202020204" pitchFamily="34" charset="0"/>
                        <a:buNone/>
                      </a:pPr>
                      <a:endPar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Artists can be inspired by their own experiences and stories.</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Annotate my artwork with connections to another artist's work.</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511590544"/>
                  </a:ext>
                </a:extLst>
              </a:tr>
              <a:tr h="776309">
                <a:tc>
                  <a:txBody>
                    <a:bodyPr/>
                    <a:lstStyle/>
                    <a:p>
                      <a:pPr algn="ctr">
                        <a:lnSpc>
                          <a:spcPct val="115000"/>
                        </a:lnSpc>
                        <a:spcAft>
                          <a:spcPts val="1000"/>
                        </a:spcAft>
                      </a:pPr>
                      <a:r>
                        <a:rPr lang="en-US" sz="1000" b="1">
                          <a:solidFill>
                            <a:schemeClr val="bg1"/>
                          </a:solidFill>
                          <a:effectLst/>
                          <a:latin typeface="ABeeZee" panose="02000000000000000000" pitchFamily="2" charset="0"/>
                          <a:ea typeface="Calibri" panose="020F0502020204030204" pitchFamily="34" charset="0"/>
                          <a:cs typeface="Times New Roman" panose="02020603050405020304" pitchFamily="18" charset="0"/>
                        </a:rPr>
                        <a:t>Y5</a:t>
                      </a:r>
                      <a:endParaRPr lang="en-GB" sz="1000" b="1">
                        <a:solidFill>
                          <a:schemeClr val="bg1"/>
                        </a:solidFill>
                        <a:effectLst/>
                        <a:latin typeface="ABeeZee" panose="02000000000000000000" pitchFamily="2"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60000"/>
                      </a:schemeClr>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Artists can make mood boards to help them collect and shape ideas.</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Compare the artwork of two artists.</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Curate an exhibition, deciding how the artwork will be displayed.</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508770398"/>
                  </a:ext>
                </a:extLst>
              </a:tr>
              <a:tr h="588971">
                <a:tc>
                  <a:txBody>
                    <a:bodyPr/>
                    <a:lstStyle/>
                    <a:p>
                      <a:pPr algn="ctr">
                        <a:lnSpc>
                          <a:spcPct val="115000"/>
                        </a:lnSpc>
                        <a:spcAft>
                          <a:spcPts val="1000"/>
                        </a:spcAft>
                      </a:pPr>
                      <a:r>
                        <a:rPr lang="en-US" sz="1000" b="1">
                          <a:solidFill>
                            <a:schemeClr val="bg1"/>
                          </a:solidFill>
                          <a:effectLst/>
                          <a:latin typeface="ABeeZee" panose="02000000000000000000" pitchFamily="2" charset="0"/>
                          <a:ea typeface="Calibri" panose="020F0502020204030204" pitchFamily="34" charset="0"/>
                          <a:cs typeface="Times New Roman" panose="02020603050405020304" pitchFamily="18" charset="0"/>
                        </a:rPr>
                        <a:t>Y6</a:t>
                      </a:r>
                      <a:endParaRPr lang="en-GB" sz="1000" b="1">
                        <a:solidFill>
                          <a:schemeClr val="bg1"/>
                        </a:solidFill>
                        <a:effectLst/>
                        <a:latin typeface="ABeeZee" panose="02000000000000000000" pitchFamily="2"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60000"/>
                      </a:schemeClr>
                    </a:solid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p>
                      <a:pPr marL="72000" indent="-72000" algn="l">
                        <a:lnSpc>
                          <a:spcPct val="100000"/>
                        </a:lnSpc>
                        <a:spcAft>
                          <a:spcPts val="200"/>
                        </a:spcAft>
                        <a:buFont typeface="Arial" panose="020B0604020202020204" pitchFamily="34" charset="0"/>
                        <a:buChar char="•"/>
                      </a:pPr>
                      <a:endParaRPr lang="en-GB"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endParaRP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Artists can be inspired to bring difficult or contentious issues to light and provoke debate and discussion.</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200"/>
                        </a:spcAft>
                        <a:buClrTx/>
                        <a:buSzTx/>
                        <a:buFont typeface="Arial" panose="020B0604020202020204" pitchFamily="34" charset="0"/>
                        <a:buChar char="•"/>
                        <a:tabLst/>
                        <a:defRP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Review the above.</a:t>
                      </a:r>
                    </a:p>
                    <a:p>
                      <a:pPr marL="72000" indent="-72000" algn="l">
                        <a:lnSpc>
                          <a:spcPct val="100000"/>
                        </a:lnSpc>
                        <a:spcAft>
                          <a:spcPts val="200"/>
                        </a:spcAft>
                        <a:buFont typeface="Arial" panose="020B0604020202020204" pitchFamily="34" charset="0"/>
                        <a:buChar char="•"/>
                      </a:pPr>
                      <a:r>
                        <a:rPr lang="en-US" sz="1000" b="0">
                          <a:solidFill>
                            <a:schemeClr val="bg1"/>
                          </a:solidFill>
                          <a:effectLst/>
                          <a:latin typeface="Roboto" panose="02000000000000000000" pitchFamily="2" charset="0"/>
                          <a:ea typeface="Roboto" panose="02000000000000000000" pitchFamily="2" charset="0"/>
                          <a:cs typeface="Times New Roman" panose="02020603050405020304" pitchFamily="18" charset="0"/>
                        </a:rPr>
                        <a:t>Write as an art historian to analyse artists and their artworks.</a:t>
                      </a:r>
                    </a:p>
                  </a:txBody>
                  <a:tcPr marL="36000" marR="36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552238610"/>
                  </a:ext>
                </a:extLst>
              </a:tr>
            </a:tbl>
          </a:graphicData>
        </a:graphic>
      </p:graphicFrame>
    </p:spTree>
    <p:extLst>
      <p:ext uri="{BB962C8B-B14F-4D97-AF65-F5344CB8AC3E}">
        <p14:creationId xmlns:p14="http://schemas.microsoft.com/office/powerpoint/2010/main" val="4142264850"/>
      </p:ext>
    </p:extLst>
  </p:cSld>
  <p:clrMapOvr>
    <a:masterClrMapping/>
  </p:clrMapOvr>
</p:sld>
</file>

<file path=ppt/theme/theme1.xml><?xml version="1.0" encoding="utf-8"?>
<a:theme xmlns:a="http://schemas.openxmlformats.org/drawingml/2006/main" name="Title Slide">
  <a:themeElements>
    <a:clrScheme name="UL Arts (Teacher Facing)">
      <a:dk1>
        <a:srgbClr val="FFFFFF"/>
      </a:dk1>
      <a:lt1>
        <a:srgbClr val="000000"/>
      </a:lt1>
      <a:dk2>
        <a:srgbClr val="E6E6E6"/>
      </a:dk2>
      <a:lt2>
        <a:srgbClr val="565656"/>
      </a:lt2>
      <a:accent1>
        <a:srgbClr val="C35993"/>
      </a:accent1>
      <a:accent2>
        <a:srgbClr val="D17E3F"/>
      </a:accent2>
      <a:accent3>
        <a:srgbClr val="8262A6"/>
      </a:accent3>
      <a:accent4>
        <a:srgbClr val="4E83BE"/>
      </a:accent4>
      <a:accent5>
        <a:srgbClr val="3E9C64"/>
      </a:accent5>
      <a:accent6>
        <a:srgbClr val="D55D5D"/>
      </a:accent6>
      <a:hlink>
        <a:srgbClr val="88A442"/>
      </a:hlink>
      <a:folHlink>
        <a:srgbClr val="40A6B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acher Resources">
  <a:themeElements>
    <a:clrScheme name="UL Arts (Teacher Facing)">
      <a:dk1>
        <a:srgbClr val="FFFFFF"/>
      </a:dk1>
      <a:lt1>
        <a:srgbClr val="000000"/>
      </a:lt1>
      <a:dk2>
        <a:srgbClr val="E6E6E6"/>
      </a:dk2>
      <a:lt2>
        <a:srgbClr val="565656"/>
      </a:lt2>
      <a:accent1>
        <a:srgbClr val="C35993"/>
      </a:accent1>
      <a:accent2>
        <a:srgbClr val="D17E3F"/>
      </a:accent2>
      <a:accent3>
        <a:srgbClr val="8262A6"/>
      </a:accent3>
      <a:accent4>
        <a:srgbClr val="4E83BE"/>
      </a:accent4>
      <a:accent5>
        <a:srgbClr val="3E9C64"/>
      </a:accent5>
      <a:accent6>
        <a:srgbClr val="D55D5D"/>
      </a:accent6>
      <a:hlink>
        <a:srgbClr val="88A442"/>
      </a:hlink>
      <a:folHlink>
        <a:srgbClr val="40A6BA"/>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spcAft>
            <a:spcPts val="600"/>
          </a:spcAft>
          <a:defRPr sz="1000" dirty="0" smtClean="0">
            <a:solidFill>
              <a:schemeClr val="bg1"/>
            </a:solidFill>
            <a:latin typeface="Roboto" panose="02000000000000000000" pitchFamily="2" charset="0"/>
            <a:ea typeface="Roboto" panose="02000000000000000000" pitchFamily="2" charset="0"/>
            <a:cs typeface="Roboto" panose="02000000000000000000" pitchFamily="2"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71783564CED2345ADAF3C89656DD832" ma:contentTypeVersion="18" ma:contentTypeDescription="Create a new document." ma:contentTypeScope="" ma:versionID="1429ac8f9966304ee3fde7590d9662e7">
  <xsd:schema xmlns:xsd="http://www.w3.org/2001/XMLSchema" xmlns:xs="http://www.w3.org/2001/XMLSchema" xmlns:p="http://schemas.microsoft.com/office/2006/metadata/properties" xmlns:ns2="c271d0f0-7a79-4c84-8a39-c67b41a98fc2" xmlns:ns3="c49c2b2d-70df-4287-b29a-6aac4134a1ff" targetNamespace="http://schemas.microsoft.com/office/2006/metadata/properties" ma:root="true" ma:fieldsID="26b2eaaa1375f3cfba748eb4444e8e9d" ns2:_="" ns3:_="">
    <xsd:import namespace="c271d0f0-7a79-4c84-8a39-c67b41a98fc2"/>
    <xsd:import namespace="c49c2b2d-70df-4287-b29a-6aac4134a1f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CR"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271d0f0-7a79-4c84-8a39-c67b41a98f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49c2b2d-70df-4287-b29a-6aac4134a1f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c435bdf-e4bb-49aa-a174-4e7f622dcafd}" ma:internalName="TaxCatchAll" ma:showField="CatchAllData" ma:web="c49c2b2d-70df-4287-b29a-6aac4134a1f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c49c2b2d-70df-4287-b29a-6aac4134a1ff">
      <UserInfo>
        <DisplayName>Mark Stephenson</DisplayName>
        <AccountId>31</AccountId>
        <AccountType/>
      </UserInfo>
      <UserInfo>
        <DisplayName>Jessica Quinn</DisplayName>
        <AccountId>345</AccountId>
        <AccountType/>
      </UserInfo>
      <UserInfo>
        <DisplayName>Tanya Hughes</DisplayName>
        <AccountId>18</AccountId>
        <AccountType/>
      </UserInfo>
      <UserInfo>
        <DisplayName>Sarah Kilpatrick</DisplayName>
        <AccountId>638</AccountId>
        <AccountType/>
      </UserInfo>
      <UserInfo>
        <DisplayName>Beth Walker</DisplayName>
        <AccountId>47</AccountId>
        <AccountType/>
      </UserInfo>
      <UserInfo>
        <DisplayName>Charlie Cutler</DisplayName>
        <AccountId>30</AccountId>
        <AccountType/>
      </UserInfo>
      <UserInfo>
        <DisplayName>Lucy Hawker</DisplayName>
        <AccountId>1123</AccountId>
        <AccountType/>
      </UserInfo>
    </SharedWithUsers>
    <TaxCatchAll xmlns="c49c2b2d-70df-4287-b29a-6aac4134a1ff" xsi:nil="true"/>
    <lcf76f155ced4ddcb4097134ff3c332f xmlns="c271d0f0-7a79-4c84-8a39-c67b41a98fc2">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AE83666-FD5C-48D1-8965-2D8BCEC1BB8A}">
  <ds:schemaRefs>
    <ds:schemaRef ds:uri="c271d0f0-7a79-4c84-8a39-c67b41a98fc2"/>
    <ds:schemaRef ds:uri="c49c2b2d-70df-4287-b29a-6aac4134a1f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F20F8DA-C4FB-4450-BACC-F5A742E79B9F}">
  <ds:schemaRefs>
    <ds:schemaRef ds:uri="c271d0f0-7a79-4c84-8a39-c67b41a98fc2"/>
    <ds:schemaRef ds:uri="c49c2b2d-70df-4287-b29a-6aac4134a1f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F2A31F0-0284-4FFD-850E-478562CD718B}">
  <ds:schemaRefs>
    <ds:schemaRef ds:uri="http://schemas.microsoft.com/sharepoint/v3/contenttype/forms"/>
  </ds:schemaRefs>
</ds:datastoreItem>
</file>

<file path=docMetadata/LabelInfo.xml><?xml version="1.0" encoding="utf-8"?>
<clbl:labelList xmlns:clbl="http://schemas.microsoft.com/office/2020/mipLabelMetadata">
  <clbl:label id="{a4d068aa-090e-4f55-a950-b1b95cea1c6b}" enabled="0" method="" siteId="{a4d068aa-090e-4f55-a950-b1b95cea1c6b}" removed="1"/>
</clbl:labelList>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A4 Paper (210x297 mm)</PresentationFormat>
  <Slides>12</Slides>
  <Notes>3</Notes>
  <HiddenSlides>0</HiddenSlides>
  <ScaleCrop>false</ScaleCrop>
  <HeadingPairs>
    <vt:vector size="4" baseType="variant">
      <vt:variant>
        <vt:lpstr>Theme</vt:lpstr>
      </vt:variant>
      <vt:variant>
        <vt:i4>2</vt:i4>
      </vt:variant>
      <vt:variant>
        <vt:lpstr>Slide Titles</vt:lpstr>
      </vt:variant>
      <vt:variant>
        <vt:i4>12</vt:i4>
      </vt:variant>
    </vt:vector>
  </HeadingPairs>
  <TitlesOfParts>
    <vt:vector size="14" baseType="lpstr">
      <vt:lpstr>Title Slide</vt:lpstr>
      <vt:lpstr>Teacher Resources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Quinn</dc:creator>
  <cp:revision>4</cp:revision>
  <dcterms:created xsi:type="dcterms:W3CDTF">2021-04-22T13:12:58Z</dcterms:created>
  <dcterms:modified xsi:type="dcterms:W3CDTF">2025-11-13T15:11:44Z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0x010100671783564CED2345ADAF3C89656DD832</vt:lpwstr>
  </property>
  <property fmtid="{D5CDD505-2E9C-101B-9397-08002B2CF9AE}" pid="3" name="MediaServiceImageTags">
    <vt:lpwstr/>
  </property>
</Properties>
</file>